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0" r:id="rId1"/>
  </p:sldMasterIdLst>
  <p:notesMasterIdLst>
    <p:notesMasterId r:id="rId132"/>
  </p:notesMasterIdLst>
  <p:handoutMasterIdLst>
    <p:handoutMasterId r:id="rId133"/>
  </p:handoutMasterIdLst>
  <p:sldIdLst>
    <p:sldId id="256" r:id="rId2"/>
    <p:sldId id="259" r:id="rId3"/>
    <p:sldId id="262" r:id="rId4"/>
    <p:sldId id="581" r:id="rId5"/>
    <p:sldId id="582" r:id="rId6"/>
    <p:sldId id="328" r:id="rId7"/>
    <p:sldId id="691" r:id="rId8"/>
    <p:sldId id="269" r:id="rId9"/>
    <p:sldId id="282" r:id="rId10"/>
    <p:sldId id="275" r:id="rId11"/>
    <p:sldId id="271" r:id="rId12"/>
    <p:sldId id="280" r:id="rId13"/>
    <p:sldId id="283" r:id="rId14"/>
    <p:sldId id="288" r:id="rId15"/>
    <p:sldId id="320" r:id="rId16"/>
    <p:sldId id="266" r:id="rId17"/>
    <p:sldId id="274" r:id="rId18"/>
    <p:sldId id="321" r:id="rId19"/>
    <p:sldId id="276" r:id="rId20"/>
    <p:sldId id="639" r:id="rId21"/>
    <p:sldId id="386" r:id="rId22"/>
    <p:sldId id="277" r:id="rId23"/>
    <p:sldId id="312" r:id="rId24"/>
    <p:sldId id="314" r:id="rId25"/>
    <p:sldId id="315" r:id="rId26"/>
    <p:sldId id="316" r:id="rId27"/>
    <p:sldId id="317" r:id="rId28"/>
    <p:sldId id="313" r:id="rId29"/>
    <p:sldId id="278" r:id="rId30"/>
    <p:sldId id="301" r:id="rId31"/>
    <p:sldId id="300" r:id="rId32"/>
    <p:sldId id="302" r:id="rId33"/>
    <p:sldId id="304" r:id="rId34"/>
    <p:sldId id="305" r:id="rId35"/>
    <p:sldId id="387" r:id="rId36"/>
    <p:sldId id="448" r:id="rId37"/>
    <p:sldId id="385" r:id="rId38"/>
    <p:sldId id="388" r:id="rId39"/>
    <p:sldId id="389" r:id="rId40"/>
    <p:sldId id="390" r:id="rId41"/>
    <p:sldId id="391" r:id="rId42"/>
    <p:sldId id="598" r:id="rId43"/>
    <p:sldId id="297" r:id="rId44"/>
    <p:sldId id="583" r:id="rId45"/>
    <p:sldId id="584" r:id="rId46"/>
    <p:sldId id="500" r:id="rId47"/>
    <p:sldId id="501" r:id="rId48"/>
    <p:sldId id="502" r:id="rId49"/>
    <p:sldId id="599" r:id="rId50"/>
    <p:sldId id="600" r:id="rId51"/>
    <p:sldId id="601" r:id="rId52"/>
    <p:sldId id="602" r:id="rId53"/>
    <p:sldId id="603" r:id="rId54"/>
    <p:sldId id="604" r:id="rId55"/>
    <p:sldId id="605" r:id="rId56"/>
    <p:sldId id="606" r:id="rId57"/>
    <p:sldId id="607" r:id="rId58"/>
    <p:sldId id="608" r:id="rId59"/>
    <p:sldId id="609" r:id="rId60"/>
    <p:sldId id="610" r:id="rId61"/>
    <p:sldId id="611" r:id="rId62"/>
    <p:sldId id="612" r:id="rId63"/>
    <p:sldId id="613" r:id="rId64"/>
    <p:sldId id="614" r:id="rId65"/>
    <p:sldId id="678" r:id="rId66"/>
    <p:sldId id="679" r:id="rId67"/>
    <p:sldId id="680" r:id="rId68"/>
    <p:sldId id="709" r:id="rId69"/>
    <p:sldId id="682" r:id="rId70"/>
    <p:sldId id="683" r:id="rId71"/>
    <p:sldId id="684" r:id="rId72"/>
    <p:sldId id="685" r:id="rId73"/>
    <p:sldId id="686" r:id="rId74"/>
    <p:sldId id="687" r:id="rId75"/>
    <p:sldId id="688" r:id="rId76"/>
    <p:sldId id="689" r:id="rId77"/>
    <p:sldId id="690" r:id="rId78"/>
    <p:sldId id="640" r:id="rId79"/>
    <p:sldId id="641" r:id="rId80"/>
    <p:sldId id="642" r:id="rId81"/>
    <p:sldId id="643" r:id="rId82"/>
    <p:sldId id="644" r:id="rId83"/>
    <p:sldId id="645" r:id="rId84"/>
    <p:sldId id="646" r:id="rId85"/>
    <p:sldId id="647" r:id="rId86"/>
    <p:sldId id="648" r:id="rId87"/>
    <p:sldId id="649" r:id="rId88"/>
    <p:sldId id="650" r:id="rId89"/>
    <p:sldId id="651" r:id="rId90"/>
    <p:sldId id="652" r:id="rId91"/>
    <p:sldId id="653" r:id="rId92"/>
    <p:sldId id="654" r:id="rId93"/>
    <p:sldId id="655" r:id="rId94"/>
    <p:sldId id="656" r:id="rId95"/>
    <p:sldId id="657" r:id="rId96"/>
    <p:sldId id="658" r:id="rId97"/>
    <p:sldId id="659" r:id="rId98"/>
    <p:sldId id="660" r:id="rId99"/>
    <p:sldId id="661" r:id="rId100"/>
    <p:sldId id="625" r:id="rId101"/>
    <p:sldId id="626" r:id="rId102"/>
    <p:sldId id="627" r:id="rId103"/>
    <p:sldId id="628" r:id="rId104"/>
    <p:sldId id="546" r:id="rId105"/>
    <p:sldId id="547" r:id="rId106"/>
    <p:sldId id="629" r:id="rId107"/>
    <p:sldId id="630" r:id="rId108"/>
    <p:sldId id="631" r:id="rId109"/>
    <p:sldId id="553" r:id="rId110"/>
    <p:sldId id="632" r:id="rId111"/>
    <p:sldId id="633" r:id="rId112"/>
    <p:sldId id="692" r:id="rId113"/>
    <p:sldId id="693" r:id="rId114"/>
    <p:sldId id="694" r:id="rId115"/>
    <p:sldId id="695" r:id="rId116"/>
    <p:sldId id="696" r:id="rId117"/>
    <p:sldId id="697" r:id="rId118"/>
    <p:sldId id="698" r:id="rId119"/>
    <p:sldId id="699" r:id="rId120"/>
    <p:sldId id="700" r:id="rId121"/>
    <p:sldId id="701" r:id="rId122"/>
    <p:sldId id="702" r:id="rId123"/>
    <p:sldId id="703" r:id="rId124"/>
    <p:sldId id="704" r:id="rId125"/>
    <p:sldId id="705" r:id="rId126"/>
    <p:sldId id="706" r:id="rId127"/>
    <p:sldId id="707" r:id="rId128"/>
    <p:sldId id="708" r:id="rId129"/>
    <p:sldId id="423" r:id="rId130"/>
    <p:sldId id="384" r:id="rId1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A029E102-34D6-4D07-BD5B-0A02D47193DD}">
          <p14:sldIdLst>
            <p14:sldId id="256"/>
            <p14:sldId id="259"/>
            <p14:sldId id="262"/>
            <p14:sldId id="581"/>
            <p14:sldId id="582"/>
            <p14:sldId id="328"/>
            <p14:sldId id="691"/>
            <p14:sldId id="269"/>
            <p14:sldId id="282"/>
            <p14:sldId id="275"/>
            <p14:sldId id="271"/>
            <p14:sldId id="280"/>
            <p14:sldId id="283"/>
            <p14:sldId id="288"/>
            <p14:sldId id="320"/>
            <p14:sldId id="266"/>
            <p14:sldId id="274"/>
            <p14:sldId id="321"/>
            <p14:sldId id="276"/>
            <p14:sldId id="639"/>
          </p14:sldIdLst>
        </p14:section>
        <p14:section name="인프라 구성" id="{613F9977-3F9D-4A98-A20A-5E4EE574034C}">
          <p14:sldIdLst>
            <p14:sldId id="386"/>
            <p14:sldId id="277"/>
            <p14:sldId id="312"/>
            <p14:sldId id="314"/>
            <p14:sldId id="315"/>
            <p14:sldId id="316"/>
            <p14:sldId id="317"/>
            <p14:sldId id="313"/>
            <p14:sldId id="278"/>
            <p14:sldId id="301"/>
            <p14:sldId id="300"/>
            <p14:sldId id="302"/>
            <p14:sldId id="304"/>
            <p14:sldId id="305"/>
          </p14:sldIdLst>
        </p14:section>
        <p14:section name="취약점 리스트" id="{68F92014-802A-460F-9233-DDC9F77C024E}">
          <p14:sldIdLst>
            <p14:sldId id="387"/>
            <p14:sldId id="448"/>
            <p14:sldId id="385"/>
            <p14:sldId id="388"/>
            <p14:sldId id="389"/>
            <p14:sldId id="390"/>
            <p14:sldId id="391"/>
            <p14:sldId id="598"/>
          </p14:sldIdLst>
        </p14:section>
        <p14:section name="수행결과 시작 및 팀원 소개" id="{B8989B4C-23C3-43C5-8234-CD691859AF06}">
          <p14:sldIdLst>
            <p14:sldId id="297"/>
            <p14:sldId id="583"/>
            <p14:sldId id="584"/>
          </p14:sldIdLst>
        </p14:section>
        <p14:section name="김기수" id="{334D02F6-12FD-4D03-A218-4C45347621A0}">
          <p14:sldIdLst>
            <p14:sldId id="500"/>
            <p14:sldId id="501"/>
            <p14:sldId id="502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</p14:sldIdLst>
        </p14:section>
        <p14:section name="강버들" id="{7710F20B-3758-432A-BD8D-8AC2590D2F0F}">
          <p14:sldIdLst>
            <p14:sldId id="678"/>
            <p14:sldId id="679"/>
            <p14:sldId id="680"/>
            <p14:sldId id="709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</p14:sldIdLst>
        </p14:section>
        <p14:section name="이태호" id="{E7771048-BA3D-4119-A3A8-D305D3CA4EA0}">
          <p14:sldIdLst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</p14:sldIdLst>
        </p14:section>
        <p14:section name="이서진" id="{6A481896-E584-4954-8322-A9A6948ED55D}">
          <p14:sldIdLst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</p14:sldIdLst>
        </p14:section>
        <p14:section name="이남혁" id="{07A284C0-CDD6-4175-A158-FBA4493D5F9E}">
          <p14:sldIdLst>
            <p14:sldId id="625"/>
            <p14:sldId id="626"/>
            <p14:sldId id="627"/>
            <p14:sldId id="628"/>
            <p14:sldId id="546"/>
            <p14:sldId id="547"/>
            <p14:sldId id="629"/>
            <p14:sldId id="630"/>
            <p14:sldId id="631"/>
            <p14:sldId id="553"/>
            <p14:sldId id="632"/>
            <p14:sldId id="633"/>
          </p14:sldIdLst>
        </p14:section>
        <p14:section name="최장현" id="{076CFA29-4533-4154-924D-78ED711E3E5C}">
          <p14:sldIdLst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</p14:sldIdLst>
        </p14:section>
        <p14:section name="마무리" id="{774914A8-294F-49D9-AB12-C1FAE2AF2713}">
          <p14:sldIdLst>
            <p14:sldId id="423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8">
          <p15:clr>
            <a:srgbClr val="A4A3A4"/>
          </p15:clr>
        </p15:guide>
        <p15:guide id="2" orient="horz" pos="1756">
          <p15:clr>
            <a:srgbClr val="A4A3A4"/>
          </p15:clr>
        </p15:guide>
        <p15:guide id="3" orient="horz" pos="2549">
          <p15:clr>
            <a:srgbClr val="A4A3A4"/>
          </p15:clr>
        </p15:guide>
        <p15:guide id="4" pos="2880">
          <p15:clr>
            <a:srgbClr val="A4A3A4"/>
          </p15:clr>
        </p15:guide>
        <p15:guide id="5" pos="27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F6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4A140-C405-4CEE-8CEE-D2E6AE9BF8B4}" v="8" dt="2025-12-10T13:39:37.896"/>
  </p1510:revLst>
</p1510:revInfo>
</file>

<file path=ppt/tableStyles.xml><?xml version="1.0" encoding="utf-8"?>
<a:tblStyleLst xmlns:a="http://schemas.openxmlformats.org/drawingml/2006/main" def="{5C22544A-7EE6-4342-B048-85BDC9FD1C3A}">
  <a:tblStyle styleId="{E3C2C905-88A0-4FAD-938B-CDD21E30D1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55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96" y="96"/>
      </p:cViewPr>
      <p:guideLst>
        <p:guide orient="horz" pos="848"/>
        <p:guide orient="horz" pos="1756"/>
        <p:guide orient="horz" pos="2549"/>
        <p:guide pos="2880"/>
        <p:guide pos="272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139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oc905@naver.com" userId="d9a05be4c2c09a31" providerId="LiveId" clId="{157D9025-31AC-4173-A124-10266AC62DEB}"/>
    <pc:docChg chg="custSel modSld sldOrd">
      <pc:chgData name="haroc905@naver.com" userId="d9a05be4c2c09a31" providerId="LiveId" clId="{157D9025-31AC-4173-A124-10266AC62DEB}" dt="2025-12-10T15:29:41.301" v="87" actId="14100"/>
      <pc:docMkLst>
        <pc:docMk/>
      </pc:docMkLst>
      <pc:sldChg chg="ord">
        <pc:chgData name="haroc905@naver.com" userId="d9a05be4c2c09a31" providerId="LiveId" clId="{157D9025-31AC-4173-A124-10266AC62DEB}" dt="2025-12-10T13:43:59.459" v="76"/>
        <pc:sldMkLst>
          <pc:docMk/>
          <pc:sldMk cId="2442869105" sldId="663"/>
        </pc:sldMkLst>
      </pc:sldChg>
      <pc:sldChg chg="ord">
        <pc:chgData name="haroc905@naver.com" userId="d9a05be4c2c09a31" providerId="LiveId" clId="{157D9025-31AC-4173-A124-10266AC62DEB}" dt="2025-12-10T13:43:59.459" v="76"/>
        <pc:sldMkLst>
          <pc:docMk/>
          <pc:sldMk cId="3943988991" sldId="664"/>
        </pc:sldMkLst>
      </pc:sldChg>
      <pc:sldChg chg="addSp delSp modSp mod">
        <pc:chgData name="haroc905@naver.com" userId="d9a05be4c2c09a31" providerId="LiveId" clId="{157D9025-31AC-4173-A124-10266AC62DEB}" dt="2025-12-10T15:28:34.706" v="81" actId="1076"/>
        <pc:sldMkLst>
          <pc:docMk/>
          <pc:sldMk cId="3341554095" sldId="668"/>
        </pc:sldMkLst>
        <pc:spChg chg="mod">
          <ac:chgData name="haroc905@naver.com" userId="d9a05be4c2c09a31" providerId="LiveId" clId="{157D9025-31AC-4173-A124-10266AC62DEB}" dt="2025-12-10T12:59:00.756" v="12"/>
          <ac:spMkLst>
            <pc:docMk/>
            <pc:sldMk cId="3341554095" sldId="668"/>
            <ac:spMk id="29" creationId="{00000000-0000-0000-0000-000000000000}"/>
          </ac:spMkLst>
        </pc:spChg>
        <pc:picChg chg="add mod">
          <ac:chgData name="haroc905@naver.com" userId="d9a05be4c2c09a31" providerId="LiveId" clId="{157D9025-31AC-4173-A124-10266AC62DEB}" dt="2025-12-10T15:28:34.706" v="81" actId="1076"/>
          <ac:picMkLst>
            <pc:docMk/>
            <pc:sldMk cId="3341554095" sldId="668"/>
            <ac:picMk id="3" creationId="{D8F02341-CCE8-1100-CF37-4C43A71BDDBC}"/>
          </ac:picMkLst>
        </pc:picChg>
        <pc:picChg chg="del">
          <ac:chgData name="haroc905@naver.com" userId="d9a05be4c2c09a31" providerId="LiveId" clId="{157D9025-31AC-4173-A124-10266AC62DEB}" dt="2025-12-10T15:28:31.220" v="77" actId="478"/>
          <ac:picMkLst>
            <pc:docMk/>
            <pc:sldMk cId="3341554095" sldId="668"/>
            <ac:picMk id="8" creationId="{00000000-0000-0000-0000-000000000000}"/>
          </ac:picMkLst>
        </pc:picChg>
      </pc:sldChg>
      <pc:sldChg chg="addSp delSp modSp mod">
        <pc:chgData name="haroc905@naver.com" userId="d9a05be4c2c09a31" providerId="LiveId" clId="{157D9025-31AC-4173-A124-10266AC62DEB}" dt="2025-12-10T15:29:41.301" v="87" actId="14100"/>
        <pc:sldMkLst>
          <pc:docMk/>
          <pc:sldMk cId="3500473440" sldId="669"/>
        </pc:sldMkLst>
        <pc:spChg chg="mod">
          <ac:chgData name="haroc905@naver.com" userId="d9a05be4c2c09a31" providerId="LiveId" clId="{157D9025-31AC-4173-A124-10266AC62DEB}" dt="2025-12-10T13:39:38.503" v="74" actId="20577"/>
          <ac:spMkLst>
            <pc:docMk/>
            <pc:sldMk cId="3500473440" sldId="669"/>
            <ac:spMk id="29" creationId="{00000000-0000-0000-0000-000000000000}"/>
          </ac:spMkLst>
        </pc:spChg>
        <pc:picChg chg="add mod">
          <ac:chgData name="haroc905@naver.com" userId="d9a05be4c2c09a31" providerId="LiveId" clId="{157D9025-31AC-4173-A124-10266AC62DEB}" dt="2025-12-10T15:29:41.301" v="87" actId="14100"/>
          <ac:picMkLst>
            <pc:docMk/>
            <pc:sldMk cId="3500473440" sldId="669"/>
            <ac:picMk id="3" creationId="{79F21835-1568-0B11-8553-1B6561245F64}"/>
          </ac:picMkLst>
        </pc:picChg>
        <pc:picChg chg="del">
          <ac:chgData name="haroc905@naver.com" userId="d9a05be4c2c09a31" providerId="LiveId" clId="{157D9025-31AC-4173-A124-10266AC62DEB}" dt="2025-12-10T15:29:35.753" v="82" actId="478"/>
          <ac:picMkLst>
            <pc:docMk/>
            <pc:sldMk cId="3500473440" sldId="669"/>
            <ac:picMk id="26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1AB400E-792A-4127-AA2A-5DC4E390C5E9}" type="datetime1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D4D73788-ECA9-4349-AE95-8C8FAE71C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2204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3766e2b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3766e2b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35874-38C9-D70A-7179-C370C06F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927BD2-BF50-336D-ECA6-8C4A2DEDA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034EBD-9F3D-7794-26AD-7620640D0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579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5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C1904154-52E2-94C1-CD52-B0A8A721A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>
            <a:extLst>
              <a:ext uri="{FF2B5EF4-FFF2-40B4-BE49-F238E27FC236}">
                <a16:creationId xmlns:a16="http://schemas.microsoft.com/office/drawing/2014/main" id="{19A7805F-A25B-C269-E56F-7484BEE48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>
            <a:extLst>
              <a:ext uri="{FF2B5EF4-FFF2-40B4-BE49-F238E27FC236}">
                <a16:creationId xmlns:a16="http://schemas.microsoft.com/office/drawing/2014/main" id="{0B42B3C1-EE0D-A606-76EF-68B8DB49A8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812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49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550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F61C6DE7-FDAE-2ED8-EA59-868A82230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>
            <a:extLst>
              <a:ext uri="{FF2B5EF4-FFF2-40B4-BE49-F238E27FC236}">
                <a16:creationId xmlns:a16="http://schemas.microsoft.com/office/drawing/2014/main" id="{AE823021-1EE9-65EF-23E6-6468386FA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>
            <a:extLst>
              <a:ext uri="{FF2B5EF4-FFF2-40B4-BE49-F238E27FC236}">
                <a16:creationId xmlns:a16="http://schemas.microsoft.com/office/drawing/2014/main" id="{24E670A0-7EDE-BDEB-F4B1-2541D6054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703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**내재화</a:t>
            </a:r>
            <a:r>
              <a:rPr lang="en-US" altLang="ko-KR"/>
              <a:t>(Internalization)**</a:t>
            </a:r>
            <a:r>
              <a:rPr lang="ko-KR" altLang="en-US"/>
              <a:t>는</a:t>
            </a:r>
            <a:br>
              <a:rPr lang="ko-KR" altLang="en-US"/>
            </a:br>
            <a:r>
              <a:rPr lang="ko-KR" altLang="en-US"/>
              <a:t>“</a:t>
            </a:r>
            <a:r>
              <a:rPr lang="ko-KR" altLang="en-US" b="1"/>
              <a:t>특정 지식</a:t>
            </a:r>
            <a:r>
              <a:rPr lang="en-US" altLang="ko-KR" b="1"/>
              <a:t>, </a:t>
            </a:r>
            <a:r>
              <a:rPr lang="ko-KR" altLang="en-US" b="1"/>
              <a:t>기술</a:t>
            </a:r>
            <a:r>
              <a:rPr lang="en-US" altLang="ko-KR" b="1"/>
              <a:t>, </a:t>
            </a:r>
            <a:r>
              <a:rPr lang="ko-KR" altLang="en-US" b="1"/>
              <a:t>규칙</a:t>
            </a:r>
            <a:r>
              <a:rPr lang="en-US" altLang="ko-KR" b="1"/>
              <a:t>, </a:t>
            </a:r>
            <a:r>
              <a:rPr lang="ko-KR" altLang="en-US" b="1"/>
              <a:t>프로세스를 조직 내부 구성원들이 스스로 익히고 자연스럽게 실천하는 상태</a:t>
            </a:r>
            <a:r>
              <a:rPr lang="ko-KR" altLang="en-US"/>
              <a:t>”를 말해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77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36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472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F61C6DE7-FDAE-2ED8-EA59-868A82230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>
            <a:extLst>
              <a:ext uri="{FF2B5EF4-FFF2-40B4-BE49-F238E27FC236}">
                <a16:creationId xmlns:a16="http://schemas.microsoft.com/office/drawing/2014/main" id="{AE823021-1EE9-65EF-23E6-6468386FA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>
            <a:extLst>
              <a:ext uri="{FF2B5EF4-FFF2-40B4-BE49-F238E27FC236}">
                <a16:creationId xmlns:a16="http://schemas.microsoft.com/office/drawing/2014/main" id="{24E670A0-7EDE-BDEB-F4B1-2541D6054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656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246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8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9;p2"/>
          <p:cNvSpPr/>
          <p:nvPr/>
        </p:nvSpPr>
        <p:spPr>
          <a:xfrm>
            <a:off x="266700" y="258900"/>
            <a:ext cx="8610600" cy="46257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275" y="3539975"/>
            <a:ext cx="3993600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5975" y="937075"/>
            <a:ext cx="6235800" cy="23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262300" y="893000"/>
            <a:ext cx="3572400" cy="225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28375" y="3784100"/>
            <a:ext cx="42402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253976" y="893000"/>
            <a:ext cx="1987800" cy="138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Google Shape;35;p9"/>
          <p:cNvSpPr/>
          <p:nvPr/>
        </p:nvSpPr>
        <p:spPr>
          <a:xfrm>
            <a:off x="266700" y="258900"/>
            <a:ext cx="8610600" cy="46257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4263425" y="1864225"/>
            <a:ext cx="3854100" cy="22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4263425" y="1012225"/>
            <a:ext cx="3620400" cy="69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 userDrawn="1">
  <p:cSld name="1_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3045600" cy="540000"/>
          </a:xfrm>
          <a:prstGeom prst="rect">
            <a:avLst/>
          </a:prstGeom>
          <a:solidFill>
            <a:srgbClr val="252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30456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및 점검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60912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수행 결과</a:t>
            </a:r>
          </a:p>
        </p:txBody>
      </p:sp>
      <p:sp>
        <p:nvSpPr>
          <p:cNvPr id="6" name="Google Shape;152;p31"/>
          <p:cNvSpPr/>
          <p:nvPr userDrawn="1"/>
        </p:nvSpPr>
        <p:spPr>
          <a:xfrm>
            <a:off x="266700" y="676139"/>
            <a:ext cx="8610600" cy="43200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>
            <a:lvl1pPr>
              <a:defRPr sz="3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0228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 userDrawn="1">
  <p:cSld name="1_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3045600" y="0"/>
            <a:ext cx="3045600" cy="540000"/>
          </a:xfrm>
          <a:prstGeom prst="rect">
            <a:avLst/>
          </a:prstGeom>
          <a:solidFill>
            <a:srgbClr val="252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및 점검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60984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수행 결과</a:t>
            </a:r>
          </a:p>
        </p:txBody>
      </p:sp>
      <p:sp>
        <p:nvSpPr>
          <p:cNvPr id="6" name="Google Shape;152;p31"/>
          <p:cNvSpPr/>
          <p:nvPr userDrawn="1"/>
        </p:nvSpPr>
        <p:spPr>
          <a:xfrm>
            <a:off x="266700" y="676139"/>
            <a:ext cx="8610600" cy="43200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>
            <a:lvl1pPr>
              <a:defRPr sz="3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7216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 userDrawn="1">
  <p:cSld name="1_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30456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및 점검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6098400" y="0"/>
            <a:ext cx="3045600" cy="540000"/>
          </a:xfrm>
          <a:prstGeom prst="rect">
            <a:avLst/>
          </a:prstGeom>
          <a:solidFill>
            <a:srgbClr val="252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수행 결과</a:t>
            </a:r>
          </a:p>
        </p:txBody>
      </p:sp>
      <p:sp>
        <p:nvSpPr>
          <p:cNvPr id="6" name="Google Shape;152;p31"/>
          <p:cNvSpPr/>
          <p:nvPr userDrawn="1"/>
        </p:nvSpPr>
        <p:spPr>
          <a:xfrm>
            <a:off x="266700" y="676139"/>
            <a:ext cx="8610600" cy="43200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>
            <a:lvl1pPr>
              <a:defRPr sz="3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60594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 userDrawn="1">
  <p:cSld name="1_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3045600" y="0"/>
            <a:ext cx="3045600" cy="540000"/>
          </a:xfrm>
          <a:prstGeom prst="rect">
            <a:avLst/>
          </a:prstGeom>
          <a:solidFill>
            <a:srgbClr val="59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및 점검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6098400" y="0"/>
            <a:ext cx="3045600" cy="540000"/>
          </a:xfrm>
          <a:prstGeom prst="rect">
            <a:avLst/>
          </a:prstGeom>
          <a:solidFill>
            <a:srgbClr val="252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수행 결과</a:t>
            </a:r>
          </a:p>
        </p:txBody>
      </p:sp>
      <p:sp>
        <p:nvSpPr>
          <p:cNvPr id="6" name="Google Shape;152;p31"/>
          <p:cNvSpPr/>
          <p:nvPr userDrawn="1"/>
        </p:nvSpPr>
        <p:spPr>
          <a:xfrm>
            <a:off x="266700" y="676139"/>
            <a:ext cx="8610600" cy="43200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>
            <a:lvl1pPr>
              <a:defRPr sz="3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927499" cy="3418289"/>
          </a:xfrm>
          <a:prstGeom prst="roundRect">
            <a:avLst>
              <a:gd name="adj" fmla="val 5176"/>
            </a:avLst>
          </a:prstGeom>
          <a:ln w="19050">
            <a:solidFill>
              <a:srgbClr val="0BC4D9"/>
            </a:solidFill>
          </a:ln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1"/>
          </p:nvPr>
        </p:nvSpPr>
        <p:spPr>
          <a:xfrm>
            <a:off x="4930887" y="1446457"/>
            <a:ext cx="3375025" cy="33750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33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1_Background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152;p31"/>
          <p:cNvSpPr/>
          <p:nvPr userDrawn="1"/>
        </p:nvSpPr>
        <p:spPr>
          <a:xfrm>
            <a:off x="266700" y="258900"/>
            <a:ext cx="8610600" cy="46257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0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30" y="1352380"/>
            <a:ext cx="2438740" cy="243874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-3600" y="0"/>
            <a:ext cx="9144000" cy="5143500"/>
          </a:xfrm>
          <a:prstGeom prst="rect">
            <a:avLst/>
          </a:prstGeom>
          <a:solidFill>
            <a:srgbClr val="25264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81" r:id="rId4"/>
    <p:sldLayoutId id="2147483683" r:id="rId5"/>
    <p:sldLayoutId id="2147483682" r:id="rId6"/>
    <p:sldLayoutId id="2147483697" r:id="rId7"/>
    <p:sldLayoutId id="214748369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67.png"/><Relationship Id="rId4" Type="http://schemas.microsoft.com/office/2007/relationships/hdphoto" Target="../media/hdphoto7.wdp"/><Relationship Id="rId9" Type="http://schemas.openxmlformats.org/officeDocument/2006/relationships/image" Target="../media/image15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microsoft.com/office/2007/relationships/hdphoto" Target="../media/hdphoto7.wdp"/><Relationship Id="rId7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67.png"/><Relationship Id="rId9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microsoft.com/office/2007/relationships/hdphoto" Target="../media/hdphoto7.wdp"/><Relationship Id="rId7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6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microsoft.com/office/2007/relationships/hdphoto" Target="../media/hdphoto7.wdp"/><Relationship Id="rId7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6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microsoft.com/office/2007/relationships/hdphoto" Target="../media/hdphoto5.wdp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/>
          <p:nvPr/>
        </p:nvSpPr>
        <p:spPr>
          <a:xfrm>
            <a:off x="715975" y="3638550"/>
            <a:ext cx="4256700" cy="376500"/>
          </a:xfrm>
          <a:prstGeom prst="roundRect">
            <a:avLst>
              <a:gd name="adj" fmla="val 1498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정보 보호 컨설팅 기반 네트워크 웹 보안 사업</a:t>
            </a:r>
            <a:endParaRPr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ea typeface="HY견고딕" panose="02030600000101010101" pitchFamily="18" charset="-127"/>
              </a:rPr>
              <a:t>푸드파이터</a:t>
            </a:r>
            <a:r>
              <a:rPr lang="en" dirty="0">
                <a:ea typeface="HY견고딕" panose="02030600000101010101" pitchFamily="18" charset="-127"/>
              </a:rPr>
              <a:t/>
            </a:r>
            <a:br>
              <a:rPr lang="en" dirty="0">
                <a:ea typeface="HY견고딕" panose="02030600000101010101" pitchFamily="18" charset="-127"/>
              </a:rPr>
            </a:br>
            <a:r>
              <a:rPr lang="ko-KR" altLang="en-US" dirty="0" err="1">
                <a:solidFill>
                  <a:srgbClr val="0BC4D9"/>
                </a:solidFill>
                <a:ea typeface="HY견고딕" panose="02030600000101010101" pitchFamily="18" charset="-127"/>
              </a:rPr>
              <a:t>밥세권</a:t>
            </a:r>
            <a:endParaRPr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6" name="Google Shape;166;p35"/>
          <p:cNvGrpSpPr/>
          <p:nvPr/>
        </p:nvGrpSpPr>
        <p:grpSpPr>
          <a:xfrm>
            <a:off x="7281625" y="832450"/>
            <a:ext cx="753075" cy="965050"/>
            <a:chOff x="7281625" y="832450"/>
            <a:chExt cx="753075" cy="965050"/>
          </a:xfrm>
        </p:grpSpPr>
        <p:sp>
          <p:nvSpPr>
            <p:cNvPr id="167" name="Google Shape;167;p35"/>
            <p:cNvSpPr/>
            <p:nvPr/>
          </p:nvSpPr>
          <p:spPr>
            <a:xfrm rot="1259466">
              <a:off x="7344964" y="1262138"/>
              <a:ext cx="531792" cy="3775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35"/>
            <p:cNvGrpSpPr/>
            <p:nvPr/>
          </p:nvGrpSpPr>
          <p:grpSpPr>
            <a:xfrm>
              <a:off x="7281625" y="832450"/>
              <a:ext cx="753075" cy="965050"/>
              <a:chOff x="7167325" y="870550"/>
              <a:chExt cx="753075" cy="965050"/>
            </a:xfrm>
          </p:grpSpPr>
          <p:sp>
            <p:nvSpPr>
              <p:cNvPr id="169" name="Google Shape;169;p35"/>
              <p:cNvSpPr/>
              <p:nvPr/>
            </p:nvSpPr>
            <p:spPr>
              <a:xfrm>
                <a:off x="7336000" y="870550"/>
                <a:ext cx="584400" cy="51622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0649" extrusionOk="0">
                    <a:moveTo>
                      <a:pt x="13154" y="1"/>
                    </a:moveTo>
                    <a:cubicBezTo>
                      <a:pt x="9509" y="1"/>
                      <a:pt x="6077" y="2213"/>
                      <a:pt x="4700" y="5805"/>
                    </a:cubicBezTo>
                    <a:lnTo>
                      <a:pt x="0" y="18022"/>
                    </a:lnTo>
                    <a:lnTo>
                      <a:pt x="6868" y="20649"/>
                    </a:lnTo>
                    <a:lnTo>
                      <a:pt x="7832" y="18143"/>
                    </a:lnTo>
                    <a:lnTo>
                      <a:pt x="3471" y="16480"/>
                    </a:lnTo>
                    <a:lnTo>
                      <a:pt x="7182" y="6768"/>
                    </a:lnTo>
                    <a:cubicBezTo>
                      <a:pt x="8168" y="4238"/>
                      <a:pt x="10590" y="2685"/>
                      <a:pt x="13152" y="2685"/>
                    </a:cubicBezTo>
                    <a:cubicBezTo>
                      <a:pt x="13908" y="2685"/>
                      <a:pt x="14676" y="2820"/>
                      <a:pt x="15423" y="3106"/>
                    </a:cubicBezTo>
                    <a:cubicBezTo>
                      <a:pt x="18700" y="4359"/>
                      <a:pt x="20339" y="8046"/>
                      <a:pt x="19086" y="11323"/>
                    </a:cubicBezTo>
                    <a:lnTo>
                      <a:pt x="18507" y="12889"/>
                    </a:lnTo>
                    <a:lnTo>
                      <a:pt x="20990" y="13829"/>
                    </a:lnTo>
                    <a:lnTo>
                      <a:pt x="21592" y="12287"/>
                    </a:lnTo>
                    <a:cubicBezTo>
                      <a:pt x="23375" y="7636"/>
                      <a:pt x="21038" y="2383"/>
                      <a:pt x="16387" y="599"/>
                    </a:cubicBezTo>
                    <a:cubicBezTo>
                      <a:pt x="15322" y="193"/>
                      <a:pt x="14229" y="1"/>
                      <a:pt x="13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5"/>
              <p:cNvSpPr/>
              <p:nvPr/>
            </p:nvSpPr>
            <p:spPr>
              <a:xfrm>
                <a:off x="7416725" y="917450"/>
                <a:ext cx="456675" cy="312100"/>
              </a:xfrm>
              <a:custGeom>
                <a:avLst/>
                <a:gdLst/>
                <a:ahLst/>
                <a:cxnLst/>
                <a:rect l="l" t="t" r="r" b="b"/>
                <a:pathLst>
                  <a:path w="18267" h="12484" extrusionOk="0">
                    <a:moveTo>
                      <a:pt x="9808" y="1"/>
                    </a:moveTo>
                    <a:cubicBezTo>
                      <a:pt x="6772" y="1"/>
                      <a:pt x="3929" y="1832"/>
                      <a:pt x="2796" y="4820"/>
                    </a:cubicBezTo>
                    <a:lnTo>
                      <a:pt x="1" y="12074"/>
                    </a:lnTo>
                    <a:lnTo>
                      <a:pt x="1061" y="12483"/>
                    </a:lnTo>
                    <a:lnTo>
                      <a:pt x="3953" y="4892"/>
                    </a:lnTo>
                    <a:cubicBezTo>
                      <a:pt x="4941" y="2362"/>
                      <a:pt x="7350" y="796"/>
                      <a:pt x="9929" y="796"/>
                    </a:cubicBezTo>
                    <a:cubicBezTo>
                      <a:pt x="10676" y="796"/>
                      <a:pt x="11447" y="940"/>
                      <a:pt x="12194" y="1230"/>
                    </a:cubicBezTo>
                    <a:cubicBezTo>
                      <a:pt x="14724" y="2194"/>
                      <a:pt x="16291" y="4627"/>
                      <a:pt x="16291" y="7182"/>
                    </a:cubicBezTo>
                    <a:cubicBezTo>
                      <a:pt x="16291" y="7929"/>
                      <a:pt x="16146" y="8700"/>
                      <a:pt x="15857" y="9447"/>
                    </a:cubicBezTo>
                    <a:lnTo>
                      <a:pt x="15278" y="11013"/>
                    </a:lnTo>
                    <a:lnTo>
                      <a:pt x="16315" y="11399"/>
                    </a:lnTo>
                    <a:lnTo>
                      <a:pt x="16797" y="10194"/>
                    </a:lnTo>
                    <a:cubicBezTo>
                      <a:pt x="18267" y="6314"/>
                      <a:pt x="16339" y="1977"/>
                      <a:pt x="12483" y="483"/>
                    </a:cubicBezTo>
                    <a:cubicBezTo>
                      <a:pt x="11592" y="145"/>
                      <a:pt x="10700" y="1"/>
                      <a:pt x="9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5"/>
              <p:cNvSpPr/>
              <p:nvPr/>
            </p:nvSpPr>
            <p:spPr>
              <a:xfrm>
                <a:off x="7272150" y="1237625"/>
                <a:ext cx="621725" cy="597975"/>
              </a:xfrm>
              <a:custGeom>
                <a:avLst/>
                <a:gdLst/>
                <a:ahLst/>
                <a:cxnLst/>
                <a:rect l="l" t="t" r="r" b="b"/>
                <a:pathLst>
                  <a:path w="24869" h="23919" extrusionOk="0">
                    <a:moveTo>
                      <a:pt x="7373" y="1"/>
                    </a:moveTo>
                    <a:cubicBezTo>
                      <a:pt x="6778" y="1"/>
                      <a:pt x="6215" y="365"/>
                      <a:pt x="5976" y="953"/>
                    </a:cubicBezTo>
                    <a:lnTo>
                      <a:pt x="289" y="15822"/>
                    </a:lnTo>
                    <a:cubicBezTo>
                      <a:pt x="0" y="16593"/>
                      <a:pt x="386" y="17460"/>
                      <a:pt x="1157" y="17749"/>
                    </a:cubicBezTo>
                    <a:lnTo>
                      <a:pt x="16941" y="23822"/>
                    </a:lnTo>
                    <a:cubicBezTo>
                      <a:pt x="17114" y="23887"/>
                      <a:pt x="17293" y="23918"/>
                      <a:pt x="17469" y="23918"/>
                    </a:cubicBezTo>
                    <a:cubicBezTo>
                      <a:pt x="18073" y="23918"/>
                      <a:pt x="18645" y="23552"/>
                      <a:pt x="18869" y="22955"/>
                    </a:cubicBezTo>
                    <a:lnTo>
                      <a:pt x="24580" y="8086"/>
                    </a:lnTo>
                    <a:cubicBezTo>
                      <a:pt x="24869" y="7315"/>
                      <a:pt x="24483" y="6448"/>
                      <a:pt x="23712" y="6159"/>
                    </a:cubicBezTo>
                    <a:lnTo>
                      <a:pt x="7928" y="110"/>
                    </a:lnTo>
                    <a:cubicBezTo>
                      <a:pt x="7746" y="36"/>
                      <a:pt x="7558" y="1"/>
                      <a:pt x="7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5"/>
              <p:cNvSpPr/>
              <p:nvPr/>
            </p:nvSpPr>
            <p:spPr>
              <a:xfrm>
                <a:off x="7266725" y="1195775"/>
                <a:ext cx="482575" cy="552475"/>
              </a:xfrm>
              <a:custGeom>
                <a:avLst/>
                <a:gdLst/>
                <a:ahLst/>
                <a:cxnLst/>
                <a:rect l="l" t="t" r="r" b="b"/>
                <a:pathLst>
                  <a:path w="19303" h="22099" extrusionOk="0">
                    <a:moveTo>
                      <a:pt x="15037" y="22098"/>
                    </a:moveTo>
                    <a:lnTo>
                      <a:pt x="19230" y="11206"/>
                    </a:lnTo>
                    <a:lnTo>
                      <a:pt x="17110" y="14194"/>
                    </a:lnTo>
                    <a:cubicBezTo>
                      <a:pt x="15929" y="15857"/>
                      <a:pt x="14435" y="17231"/>
                      <a:pt x="12724" y="18243"/>
                    </a:cubicBezTo>
                    <a:lnTo>
                      <a:pt x="19302" y="11013"/>
                    </a:lnTo>
                    <a:lnTo>
                      <a:pt x="15037" y="22098"/>
                    </a:lnTo>
                    <a:lnTo>
                      <a:pt x="15037" y="22098"/>
                    </a:lnTo>
                    <a:moveTo>
                      <a:pt x="2747" y="17279"/>
                    </a:moveTo>
                    <a:cubicBezTo>
                      <a:pt x="1518" y="16074"/>
                      <a:pt x="699" y="14508"/>
                      <a:pt x="386" y="12797"/>
                    </a:cubicBezTo>
                    <a:lnTo>
                      <a:pt x="9808" y="2411"/>
                    </a:lnTo>
                    <a:lnTo>
                      <a:pt x="6483" y="1133"/>
                    </a:lnTo>
                    <a:lnTo>
                      <a:pt x="121" y="8170"/>
                    </a:lnTo>
                    <a:lnTo>
                      <a:pt x="0" y="5712"/>
                    </a:lnTo>
                    <a:lnTo>
                      <a:pt x="1832" y="965"/>
                    </a:lnTo>
                    <a:cubicBezTo>
                      <a:pt x="2049" y="362"/>
                      <a:pt x="2627" y="1"/>
                      <a:pt x="3229" y="1"/>
                    </a:cubicBezTo>
                    <a:cubicBezTo>
                      <a:pt x="3398" y="1"/>
                      <a:pt x="3591" y="25"/>
                      <a:pt x="3760" y="97"/>
                    </a:cubicBezTo>
                    <a:lnTo>
                      <a:pt x="4555" y="386"/>
                    </a:lnTo>
                    <a:lnTo>
                      <a:pt x="6001" y="941"/>
                    </a:lnTo>
                    <a:lnTo>
                      <a:pt x="7061" y="1350"/>
                    </a:lnTo>
                    <a:lnTo>
                      <a:pt x="14555" y="4242"/>
                    </a:lnTo>
                    <a:lnTo>
                      <a:pt x="2747" y="17279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5"/>
              <p:cNvSpPr/>
              <p:nvPr/>
            </p:nvSpPr>
            <p:spPr>
              <a:xfrm>
                <a:off x="7269725" y="1224100"/>
                <a:ext cx="242225" cy="291600"/>
              </a:xfrm>
              <a:custGeom>
                <a:avLst/>
                <a:gdLst/>
                <a:ahLst/>
                <a:cxnLst/>
                <a:rect l="l" t="t" r="r" b="b"/>
                <a:pathLst>
                  <a:path w="9689" h="11664" extrusionOk="0">
                    <a:moveTo>
                      <a:pt x="6363" y="0"/>
                    </a:moveTo>
                    <a:lnTo>
                      <a:pt x="1" y="7037"/>
                    </a:lnTo>
                    <a:lnTo>
                      <a:pt x="145" y="10555"/>
                    </a:lnTo>
                    <a:cubicBezTo>
                      <a:pt x="169" y="10941"/>
                      <a:pt x="194" y="11302"/>
                      <a:pt x="266" y="11664"/>
                    </a:cubicBezTo>
                    <a:lnTo>
                      <a:pt x="9688" y="1278"/>
                    </a:lnTo>
                    <a:lnTo>
                      <a:pt x="6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5"/>
              <p:cNvSpPr/>
              <p:nvPr/>
            </p:nvSpPr>
            <p:spPr>
              <a:xfrm>
                <a:off x="7749275" y="1384950"/>
                <a:ext cx="30150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47" extrusionOk="0">
                    <a:moveTo>
                      <a:pt x="0" y="3446"/>
                    </a:moveTo>
                    <a:lnTo>
                      <a:pt x="1109" y="531"/>
                    </a:lnTo>
                    <a:cubicBezTo>
                      <a:pt x="1181" y="338"/>
                      <a:pt x="1205" y="169"/>
                      <a:pt x="1205" y="0"/>
                    </a:cubicBezTo>
                    <a:cubicBezTo>
                      <a:pt x="1205" y="169"/>
                      <a:pt x="1181" y="338"/>
                      <a:pt x="1109" y="531"/>
                    </a:cubicBezTo>
                    <a:lnTo>
                      <a:pt x="0" y="3446"/>
                    </a:lnTo>
                  </a:path>
                </a:pathLst>
              </a:custGeom>
              <a:solidFill>
                <a:srgbClr val="FBAF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5"/>
              <p:cNvSpPr/>
              <p:nvPr/>
            </p:nvSpPr>
            <p:spPr>
              <a:xfrm>
                <a:off x="7335400" y="1301800"/>
                <a:ext cx="444025" cy="398250"/>
              </a:xfrm>
              <a:custGeom>
                <a:avLst/>
                <a:gdLst/>
                <a:ahLst/>
                <a:cxnLst/>
                <a:rect l="l" t="t" r="r" b="b"/>
                <a:pathLst>
                  <a:path w="17761" h="15930" extrusionOk="0">
                    <a:moveTo>
                      <a:pt x="4675" y="15929"/>
                    </a:moveTo>
                    <a:lnTo>
                      <a:pt x="1952" y="14484"/>
                    </a:lnTo>
                    <a:cubicBezTo>
                      <a:pt x="1229" y="14098"/>
                      <a:pt x="579" y="13616"/>
                      <a:pt x="0" y="13038"/>
                    </a:cubicBezTo>
                    <a:lnTo>
                      <a:pt x="11808" y="1"/>
                    </a:lnTo>
                    <a:lnTo>
                      <a:pt x="16796" y="1905"/>
                    </a:lnTo>
                    <a:cubicBezTo>
                      <a:pt x="17399" y="2146"/>
                      <a:pt x="17760" y="2700"/>
                      <a:pt x="17760" y="3326"/>
                    </a:cubicBezTo>
                    <a:cubicBezTo>
                      <a:pt x="17760" y="3495"/>
                      <a:pt x="17736" y="3664"/>
                      <a:pt x="17664" y="3857"/>
                    </a:cubicBezTo>
                    <a:lnTo>
                      <a:pt x="16555" y="6772"/>
                    </a:lnTo>
                    <a:lnTo>
                      <a:pt x="9977" y="14002"/>
                    </a:lnTo>
                    <a:cubicBezTo>
                      <a:pt x="8362" y="14990"/>
                      <a:pt x="6555" y="15640"/>
                      <a:pt x="4675" y="15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5"/>
              <p:cNvSpPr/>
              <p:nvPr/>
            </p:nvSpPr>
            <p:spPr>
              <a:xfrm>
                <a:off x="7438425" y="1434950"/>
                <a:ext cx="117500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81" extrusionOk="0">
                    <a:moveTo>
                      <a:pt x="2704" y="1"/>
                    </a:moveTo>
                    <a:cubicBezTo>
                      <a:pt x="1966" y="1"/>
                      <a:pt x="1268" y="454"/>
                      <a:pt x="988" y="1181"/>
                    </a:cubicBezTo>
                    <a:cubicBezTo>
                      <a:pt x="771" y="1784"/>
                      <a:pt x="868" y="2434"/>
                      <a:pt x="1253" y="2916"/>
                    </a:cubicBezTo>
                    <a:lnTo>
                      <a:pt x="0" y="4844"/>
                    </a:lnTo>
                    <a:lnTo>
                      <a:pt x="2675" y="5880"/>
                    </a:lnTo>
                    <a:lnTo>
                      <a:pt x="3036" y="3615"/>
                    </a:lnTo>
                    <a:cubicBezTo>
                      <a:pt x="3639" y="3495"/>
                      <a:pt x="4169" y="3085"/>
                      <a:pt x="4410" y="2483"/>
                    </a:cubicBezTo>
                    <a:cubicBezTo>
                      <a:pt x="4699" y="1663"/>
                      <a:pt x="4410" y="796"/>
                      <a:pt x="3735" y="314"/>
                    </a:cubicBezTo>
                    <a:cubicBezTo>
                      <a:pt x="3615" y="242"/>
                      <a:pt x="3494" y="169"/>
                      <a:pt x="3350" y="121"/>
                    </a:cubicBezTo>
                    <a:cubicBezTo>
                      <a:pt x="3137" y="39"/>
                      <a:pt x="2919" y="1"/>
                      <a:pt x="27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5"/>
              <p:cNvSpPr/>
              <p:nvPr/>
            </p:nvSpPr>
            <p:spPr>
              <a:xfrm>
                <a:off x="7634800" y="1748225"/>
                <a:ext cx="787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4" extrusionOk="0">
                    <a:moveTo>
                      <a:pt x="1" y="844"/>
                    </a:moveTo>
                    <a:lnTo>
                      <a:pt x="1" y="844"/>
                    </a:lnTo>
                    <a:lnTo>
                      <a:pt x="314" y="0"/>
                    </a:lnTo>
                    <a:lnTo>
                      <a:pt x="314" y="0"/>
                    </a:lnTo>
                    <a:lnTo>
                      <a:pt x="1" y="844"/>
                    </a:lnTo>
                    <a:close/>
                  </a:path>
                </a:pathLst>
              </a:custGeom>
              <a:solidFill>
                <a:srgbClr val="F98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5"/>
              <p:cNvSpPr/>
              <p:nvPr/>
            </p:nvSpPr>
            <p:spPr>
              <a:xfrm>
                <a:off x="7634800" y="1748225"/>
                <a:ext cx="787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4" extrusionOk="0">
                    <a:moveTo>
                      <a:pt x="1" y="844"/>
                    </a:moveTo>
                    <a:lnTo>
                      <a:pt x="314" y="0"/>
                    </a:lnTo>
                    <a:lnTo>
                      <a:pt x="314" y="0"/>
                    </a:lnTo>
                    <a:lnTo>
                      <a:pt x="1" y="844"/>
                    </a:lnTo>
                    <a:close/>
                  </a:path>
                </a:pathLst>
              </a:custGeom>
              <a:solidFill>
                <a:srgbClr val="FBB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5"/>
              <p:cNvSpPr/>
              <p:nvPr/>
            </p:nvSpPr>
            <p:spPr>
              <a:xfrm>
                <a:off x="7175150" y="1515675"/>
                <a:ext cx="160275" cy="162075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483" extrusionOk="0">
                    <a:moveTo>
                      <a:pt x="4049" y="1"/>
                    </a:moveTo>
                    <a:lnTo>
                      <a:pt x="0" y="4483"/>
                    </a:lnTo>
                    <a:cubicBezTo>
                      <a:pt x="169" y="4676"/>
                      <a:pt x="386" y="4844"/>
                      <a:pt x="651" y="4965"/>
                    </a:cubicBezTo>
                    <a:lnTo>
                      <a:pt x="4603" y="6483"/>
                    </a:lnTo>
                    <a:lnTo>
                      <a:pt x="6410" y="4483"/>
                    </a:lnTo>
                    <a:cubicBezTo>
                      <a:pt x="5181" y="3278"/>
                      <a:pt x="4362" y="1712"/>
                      <a:pt x="40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5"/>
              <p:cNvSpPr/>
              <p:nvPr/>
            </p:nvSpPr>
            <p:spPr>
              <a:xfrm>
                <a:off x="7223950" y="1338550"/>
                <a:ext cx="45800" cy="1121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4484" extrusionOk="0">
                    <a:moveTo>
                      <a:pt x="1711" y="1"/>
                    </a:moveTo>
                    <a:lnTo>
                      <a:pt x="0" y="4483"/>
                    </a:lnTo>
                    <a:lnTo>
                      <a:pt x="1832" y="245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5"/>
              <p:cNvSpPr/>
              <p:nvPr/>
            </p:nvSpPr>
            <p:spPr>
              <a:xfrm>
                <a:off x="7167325" y="1400000"/>
                <a:ext cx="109050" cy="227750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10" extrusionOk="0">
                    <a:moveTo>
                      <a:pt x="4097" y="1"/>
                    </a:moveTo>
                    <a:lnTo>
                      <a:pt x="2265" y="2025"/>
                    </a:lnTo>
                    <a:lnTo>
                      <a:pt x="97" y="7640"/>
                    </a:lnTo>
                    <a:cubicBezTo>
                      <a:pt x="24" y="7833"/>
                      <a:pt x="0" y="8001"/>
                      <a:pt x="0" y="8194"/>
                    </a:cubicBezTo>
                    <a:cubicBezTo>
                      <a:pt x="0" y="8507"/>
                      <a:pt x="121" y="8845"/>
                      <a:pt x="313" y="9110"/>
                    </a:cubicBezTo>
                    <a:lnTo>
                      <a:pt x="4362" y="4628"/>
                    </a:lnTo>
                    <a:cubicBezTo>
                      <a:pt x="4290" y="4266"/>
                      <a:pt x="4265" y="3905"/>
                      <a:pt x="4241" y="3519"/>
                    </a:cubicBez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5"/>
              <p:cNvSpPr/>
              <p:nvPr/>
            </p:nvSpPr>
            <p:spPr>
              <a:xfrm>
                <a:off x="7290225" y="1627725"/>
                <a:ext cx="16207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3038" extrusionOk="0">
                    <a:moveTo>
                      <a:pt x="1807" y="1"/>
                    </a:moveTo>
                    <a:lnTo>
                      <a:pt x="0" y="2001"/>
                    </a:lnTo>
                    <a:lnTo>
                      <a:pt x="2410" y="2917"/>
                    </a:lnTo>
                    <a:cubicBezTo>
                      <a:pt x="3060" y="3013"/>
                      <a:pt x="3687" y="3037"/>
                      <a:pt x="4314" y="3037"/>
                    </a:cubicBezTo>
                    <a:cubicBezTo>
                      <a:pt x="5061" y="3037"/>
                      <a:pt x="5759" y="2989"/>
                      <a:pt x="6482" y="2892"/>
                    </a:cubicBezTo>
                    <a:lnTo>
                      <a:pt x="3759" y="1447"/>
                    </a:lnTo>
                    <a:cubicBezTo>
                      <a:pt x="3036" y="1061"/>
                      <a:pt x="2386" y="579"/>
                      <a:pt x="1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5"/>
              <p:cNvSpPr/>
              <p:nvPr/>
            </p:nvSpPr>
            <p:spPr>
              <a:xfrm>
                <a:off x="7452275" y="1651825"/>
                <a:ext cx="13255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3206" extrusionOk="0">
                    <a:moveTo>
                      <a:pt x="5302" y="1"/>
                    </a:moveTo>
                    <a:lnTo>
                      <a:pt x="5302" y="1"/>
                    </a:lnTo>
                    <a:cubicBezTo>
                      <a:pt x="3687" y="989"/>
                      <a:pt x="1880" y="1639"/>
                      <a:pt x="0" y="1928"/>
                    </a:cubicBezTo>
                    <a:lnTo>
                      <a:pt x="2097" y="3037"/>
                    </a:lnTo>
                    <a:cubicBezTo>
                      <a:pt x="2217" y="3085"/>
                      <a:pt x="2314" y="3157"/>
                      <a:pt x="2410" y="3206"/>
                    </a:cubicBezTo>
                    <a:lnTo>
                      <a:pt x="5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5"/>
              <p:cNvSpPr/>
              <p:nvPr/>
            </p:nvSpPr>
            <p:spPr>
              <a:xfrm>
                <a:off x="7350450" y="1700025"/>
                <a:ext cx="1621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2194" extrusionOk="0">
                    <a:moveTo>
                      <a:pt x="4073" y="0"/>
                    </a:moveTo>
                    <a:cubicBezTo>
                      <a:pt x="3350" y="97"/>
                      <a:pt x="2652" y="145"/>
                      <a:pt x="1905" y="145"/>
                    </a:cubicBezTo>
                    <a:cubicBezTo>
                      <a:pt x="1278" y="145"/>
                      <a:pt x="651" y="121"/>
                      <a:pt x="1" y="25"/>
                    </a:cubicBezTo>
                    <a:lnTo>
                      <a:pt x="1" y="25"/>
                    </a:lnTo>
                    <a:lnTo>
                      <a:pt x="5664" y="2193"/>
                    </a:lnTo>
                    <a:lnTo>
                      <a:pt x="6483" y="1278"/>
                    </a:lnTo>
                    <a:cubicBezTo>
                      <a:pt x="6387" y="1229"/>
                      <a:pt x="6290" y="1157"/>
                      <a:pt x="6170" y="1109"/>
                    </a:cubicBezTo>
                    <a:lnTo>
                      <a:pt x="40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5"/>
              <p:cNvSpPr/>
              <p:nvPr/>
            </p:nvSpPr>
            <p:spPr>
              <a:xfrm>
                <a:off x="7458900" y="1442475"/>
                <a:ext cx="970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5580" extrusionOk="0">
                    <a:moveTo>
                      <a:pt x="2699" y="0"/>
                    </a:moveTo>
                    <a:cubicBezTo>
                      <a:pt x="1956" y="0"/>
                      <a:pt x="1252" y="445"/>
                      <a:pt x="988" y="1169"/>
                    </a:cubicBezTo>
                    <a:cubicBezTo>
                      <a:pt x="747" y="1796"/>
                      <a:pt x="868" y="2447"/>
                      <a:pt x="1229" y="2929"/>
                    </a:cubicBezTo>
                    <a:lnTo>
                      <a:pt x="0" y="4856"/>
                    </a:lnTo>
                    <a:lnTo>
                      <a:pt x="1856" y="5579"/>
                    </a:lnTo>
                    <a:lnTo>
                      <a:pt x="2217" y="3314"/>
                    </a:lnTo>
                    <a:cubicBezTo>
                      <a:pt x="2820" y="3194"/>
                      <a:pt x="3350" y="2784"/>
                      <a:pt x="3591" y="2182"/>
                    </a:cubicBezTo>
                    <a:cubicBezTo>
                      <a:pt x="3880" y="1362"/>
                      <a:pt x="3591" y="495"/>
                      <a:pt x="2916" y="13"/>
                    </a:cubicBezTo>
                    <a:cubicBezTo>
                      <a:pt x="2844" y="4"/>
                      <a:pt x="2771" y="0"/>
                      <a:pt x="2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35"/>
          <p:cNvGrpSpPr/>
          <p:nvPr/>
        </p:nvGrpSpPr>
        <p:grpSpPr>
          <a:xfrm>
            <a:off x="5810314" y="2066001"/>
            <a:ext cx="4256671" cy="4472123"/>
            <a:chOff x="5956776" y="2252450"/>
            <a:chExt cx="1925224" cy="2022670"/>
          </a:xfrm>
        </p:grpSpPr>
        <p:sp>
          <p:nvSpPr>
            <p:cNvPr id="187" name="Google Shape;187;p35"/>
            <p:cNvSpPr/>
            <p:nvPr/>
          </p:nvSpPr>
          <p:spPr>
            <a:xfrm flipH="1">
              <a:off x="6014816" y="2252450"/>
              <a:ext cx="703191" cy="873441"/>
            </a:xfrm>
            <a:custGeom>
              <a:avLst/>
              <a:gdLst/>
              <a:ahLst/>
              <a:cxnLst/>
              <a:rect l="l" t="t" r="r" b="b"/>
              <a:pathLst>
                <a:path w="48172" h="59835" extrusionOk="0">
                  <a:moveTo>
                    <a:pt x="44846" y="289"/>
                  </a:moveTo>
                  <a:cubicBezTo>
                    <a:pt x="46509" y="289"/>
                    <a:pt x="47882" y="1663"/>
                    <a:pt x="47882" y="3326"/>
                  </a:cubicBezTo>
                  <a:lnTo>
                    <a:pt x="47882" y="56509"/>
                  </a:lnTo>
                  <a:cubicBezTo>
                    <a:pt x="47882" y="58172"/>
                    <a:pt x="46509" y="59545"/>
                    <a:pt x="44846" y="59545"/>
                  </a:cubicBezTo>
                  <a:lnTo>
                    <a:pt x="3326" y="59545"/>
                  </a:lnTo>
                  <a:cubicBezTo>
                    <a:pt x="1663" y="59545"/>
                    <a:pt x="289" y="58172"/>
                    <a:pt x="289" y="56509"/>
                  </a:cubicBezTo>
                  <a:lnTo>
                    <a:pt x="289" y="3326"/>
                  </a:lnTo>
                  <a:cubicBezTo>
                    <a:pt x="289" y="1663"/>
                    <a:pt x="1663" y="289"/>
                    <a:pt x="3326" y="289"/>
                  </a:cubicBezTo>
                  <a:close/>
                  <a:moveTo>
                    <a:pt x="3326" y="0"/>
                  </a:moveTo>
                  <a:cubicBezTo>
                    <a:pt x="1494" y="0"/>
                    <a:pt x="0" y="1494"/>
                    <a:pt x="0" y="3326"/>
                  </a:cubicBezTo>
                  <a:lnTo>
                    <a:pt x="0" y="56509"/>
                  </a:lnTo>
                  <a:cubicBezTo>
                    <a:pt x="0" y="58341"/>
                    <a:pt x="1494" y="59835"/>
                    <a:pt x="3326" y="59835"/>
                  </a:cubicBezTo>
                  <a:lnTo>
                    <a:pt x="44846" y="59835"/>
                  </a:lnTo>
                  <a:cubicBezTo>
                    <a:pt x="46677" y="59835"/>
                    <a:pt x="48171" y="58341"/>
                    <a:pt x="48171" y="56509"/>
                  </a:cubicBezTo>
                  <a:lnTo>
                    <a:pt x="48171" y="3326"/>
                  </a:lnTo>
                  <a:cubicBezTo>
                    <a:pt x="48171" y="1494"/>
                    <a:pt x="46677" y="0"/>
                    <a:pt x="44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5"/>
            <p:cNvSpPr/>
            <p:nvPr/>
          </p:nvSpPr>
          <p:spPr>
            <a:xfrm flipH="1">
              <a:off x="6375375" y="2488129"/>
              <a:ext cx="283192" cy="283192"/>
            </a:xfrm>
            <a:custGeom>
              <a:avLst/>
              <a:gdLst/>
              <a:ahLst/>
              <a:cxnLst/>
              <a:rect l="l" t="t" r="r" b="b"/>
              <a:pathLst>
                <a:path w="19400" h="19400" extrusionOk="0">
                  <a:moveTo>
                    <a:pt x="9712" y="290"/>
                  </a:moveTo>
                  <a:cubicBezTo>
                    <a:pt x="14893" y="290"/>
                    <a:pt x="19110" y="4531"/>
                    <a:pt x="19110" y="9712"/>
                  </a:cubicBezTo>
                  <a:cubicBezTo>
                    <a:pt x="19110" y="14893"/>
                    <a:pt x="14893" y="19110"/>
                    <a:pt x="9712" y="19110"/>
                  </a:cubicBezTo>
                  <a:cubicBezTo>
                    <a:pt x="4531" y="19110"/>
                    <a:pt x="314" y="14893"/>
                    <a:pt x="314" y="9712"/>
                  </a:cubicBezTo>
                  <a:cubicBezTo>
                    <a:pt x="314" y="4531"/>
                    <a:pt x="4531" y="290"/>
                    <a:pt x="9712" y="290"/>
                  </a:cubicBezTo>
                  <a:close/>
                  <a:moveTo>
                    <a:pt x="9712" y="1"/>
                  </a:moveTo>
                  <a:cubicBezTo>
                    <a:pt x="4362" y="1"/>
                    <a:pt x="1" y="4362"/>
                    <a:pt x="1" y="9712"/>
                  </a:cubicBezTo>
                  <a:cubicBezTo>
                    <a:pt x="1" y="15062"/>
                    <a:pt x="4362" y="19399"/>
                    <a:pt x="9712" y="19399"/>
                  </a:cubicBezTo>
                  <a:cubicBezTo>
                    <a:pt x="15062" y="19399"/>
                    <a:pt x="19399" y="15062"/>
                    <a:pt x="19399" y="9712"/>
                  </a:cubicBezTo>
                  <a:cubicBezTo>
                    <a:pt x="19399" y="4362"/>
                    <a:pt x="15062" y="1"/>
                    <a:pt x="9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5"/>
            <p:cNvSpPr/>
            <p:nvPr/>
          </p:nvSpPr>
          <p:spPr>
            <a:xfrm flipH="1">
              <a:off x="6055266" y="2958449"/>
              <a:ext cx="485454" cy="84782"/>
            </a:xfrm>
            <a:custGeom>
              <a:avLst/>
              <a:gdLst/>
              <a:ahLst/>
              <a:cxnLst/>
              <a:rect l="l" t="t" r="r" b="b"/>
              <a:pathLst>
                <a:path w="33256" h="5808" extrusionOk="0">
                  <a:moveTo>
                    <a:pt x="32364" y="289"/>
                  </a:moveTo>
                  <a:cubicBezTo>
                    <a:pt x="32701" y="289"/>
                    <a:pt x="32966" y="554"/>
                    <a:pt x="32966" y="892"/>
                  </a:cubicBezTo>
                  <a:lnTo>
                    <a:pt x="32966" y="4916"/>
                  </a:lnTo>
                  <a:cubicBezTo>
                    <a:pt x="32966" y="5253"/>
                    <a:pt x="32701" y="5519"/>
                    <a:pt x="32364" y="5519"/>
                  </a:cubicBezTo>
                  <a:lnTo>
                    <a:pt x="892" y="5519"/>
                  </a:lnTo>
                  <a:cubicBezTo>
                    <a:pt x="555" y="5519"/>
                    <a:pt x="290" y="5253"/>
                    <a:pt x="290" y="4916"/>
                  </a:cubicBezTo>
                  <a:lnTo>
                    <a:pt x="290" y="892"/>
                  </a:lnTo>
                  <a:cubicBezTo>
                    <a:pt x="290" y="554"/>
                    <a:pt x="555" y="289"/>
                    <a:pt x="892" y="289"/>
                  </a:cubicBezTo>
                  <a:close/>
                  <a:moveTo>
                    <a:pt x="892" y="0"/>
                  </a:moveTo>
                  <a:cubicBezTo>
                    <a:pt x="410" y="0"/>
                    <a:pt x="0" y="410"/>
                    <a:pt x="0" y="892"/>
                  </a:cubicBezTo>
                  <a:lnTo>
                    <a:pt x="0" y="4916"/>
                  </a:lnTo>
                  <a:cubicBezTo>
                    <a:pt x="0" y="5422"/>
                    <a:pt x="410" y="5808"/>
                    <a:pt x="892" y="5808"/>
                  </a:cubicBezTo>
                  <a:lnTo>
                    <a:pt x="32364" y="5808"/>
                  </a:lnTo>
                  <a:cubicBezTo>
                    <a:pt x="32846" y="5808"/>
                    <a:pt x="33255" y="5422"/>
                    <a:pt x="33255" y="4916"/>
                  </a:cubicBezTo>
                  <a:lnTo>
                    <a:pt x="33255" y="892"/>
                  </a:lnTo>
                  <a:cubicBezTo>
                    <a:pt x="33255" y="410"/>
                    <a:pt x="32846" y="0"/>
                    <a:pt x="3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5"/>
            <p:cNvSpPr/>
            <p:nvPr/>
          </p:nvSpPr>
          <p:spPr>
            <a:xfrm flipH="1">
              <a:off x="6432012" y="2977791"/>
              <a:ext cx="47500" cy="46099"/>
            </a:xfrm>
            <a:custGeom>
              <a:avLst/>
              <a:gdLst/>
              <a:ahLst/>
              <a:cxnLst/>
              <a:rect l="l" t="t" r="r" b="b"/>
              <a:pathLst>
                <a:path w="3254" h="3158" extrusionOk="0">
                  <a:moveTo>
                    <a:pt x="1205" y="1"/>
                  </a:moveTo>
                  <a:lnTo>
                    <a:pt x="1326" y="1229"/>
                  </a:lnTo>
                  <a:lnTo>
                    <a:pt x="145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615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45" y="1784"/>
                  </a:lnTo>
                  <a:lnTo>
                    <a:pt x="3254" y="1711"/>
                  </a:lnTo>
                  <a:lnTo>
                    <a:pt x="3133" y="868"/>
                  </a:lnTo>
                  <a:lnTo>
                    <a:pt x="1928" y="1229"/>
                  </a:lnTo>
                  <a:lnTo>
                    <a:pt x="1928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5"/>
            <p:cNvSpPr/>
            <p:nvPr/>
          </p:nvSpPr>
          <p:spPr>
            <a:xfrm flipH="1">
              <a:off x="6353215" y="2977791"/>
              <a:ext cx="47500" cy="46099"/>
            </a:xfrm>
            <a:custGeom>
              <a:avLst/>
              <a:gdLst/>
              <a:ahLst/>
              <a:cxnLst/>
              <a:rect l="l" t="t" r="r" b="b"/>
              <a:pathLst>
                <a:path w="3254" h="3158" extrusionOk="0">
                  <a:moveTo>
                    <a:pt x="1205" y="1"/>
                  </a:moveTo>
                  <a:lnTo>
                    <a:pt x="1326" y="1229"/>
                  </a:lnTo>
                  <a:lnTo>
                    <a:pt x="145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615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45" y="1784"/>
                  </a:lnTo>
                  <a:lnTo>
                    <a:pt x="3253" y="1711"/>
                  </a:lnTo>
                  <a:lnTo>
                    <a:pt x="3157" y="868"/>
                  </a:lnTo>
                  <a:lnTo>
                    <a:pt x="1928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5"/>
            <p:cNvSpPr/>
            <p:nvPr/>
          </p:nvSpPr>
          <p:spPr>
            <a:xfrm flipH="1">
              <a:off x="6274417" y="2977791"/>
              <a:ext cx="47150" cy="46099"/>
            </a:xfrm>
            <a:custGeom>
              <a:avLst/>
              <a:gdLst/>
              <a:ahLst/>
              <a:cxnLst/>
              <a:rect l="l" t="t" r="r" b="b"/>
              <a:pathLst>
                <a:path w="3230" h="3158" extrusionOk="0">
                  <a:moveTo>
                    <a:pt x="1181" y="1"/>
                  </a:moveTo>
                  <a:lnTo>
                    <a:pt x="1326" y="1229"/>
                  </a:lnTo>
                  <a:lnTo>
                    <a:pt x="121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591" y="2121"/>
                  </a:lnTo>
                  <a:lnTo>
                    <a:pt x="2097" y="3157"/>
                  </a:lnTo>
                  <a:lnTo>
                    <a:pt x="2844" y="2748"/>
                  </a:lnTo>
                  <a:lnTo>
                    <a:pt x="2121" y="1784"/>
                  </a:lnTo>
                  <a:lnTo>
                    <a:pt x="3229" y="1711"/>
                  </a:lnTo>
                  <a:lnTo>
                    <a:pt x="3133" y="868"/>
                  </a:lnTo>
                  <a:lnTo>
                    <a:pt x="1904" y="1229"/>
                  </a:lnTo>
                  <a:lnTo>
                    <a:pt x="1904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5"/>
            <p:cNvSpPr/>
            <p:nvPr/>
          </p:nvSpPr>
          <p:spPr>
            <a:xfrm flipH="1">
              <a:off x="6195620" y="2977791"/>
              <a:ext cx="47150" cy="46099"/>
            </a:xfrm>
            <a:custGeom>
              <a:avLst/>
              <a:gdLst/>
              <a:ahLst/>
              <a:cxnLst/>
              <a:rect l="l" t="t" r="r" b="b"/>
              <a:pathLst>
                <a:path w="3230" h="3158" extrusionOk="0">
                  <a:moveTo>
                    <a:pt x="1181" y="1"/>
                  </a:moveTo>
                  <a:lnTo>
                    <a:pt x="1325" y="1229"/>
                  </a:lnTo>
                  <a:lnTo>
                    <a:pt x="121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591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21" y="1784"/>
                  </a:lnTo>
                  <a:lnTo>
                    <a:pt x="3229" y="1711"/>
                  </a:lnTo>
                  <a:lnTo>
                    <a:pt x="3133" y="868"/>
                  </a:lnTo>
                  <a:lnTo>
                    <a:pt x="1904" y="1229"/>
                  </a:lnTo>
                  <a:lnTo>
                    <a:pt x="1904" y="1229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5"/>
            <p:cNvSpPr/>
            <p:nvPr/>
          </p:nvSpPr>
          <p:spPr>
            <a:xfrm flipH="1">
              <a:off x="6116472" y="2977791"/>
              <a:ext cx="47515" cy="46099"/>
            </a:xfrm>
            <a:custGeom>
              <a:avLst/>
              <a:gdLst/>
              <a:ahLst/>
              <a:cxnLst/>
              <a:rect l="l" t="t" r="r" b="b"/>
              <a:pathLst>
                <a:path w="3255" h="3158" extrusionOk="0">
                  <a:moveTo>
                    <a:pt x="1182" y="1"/>
                  </a:moveTo>
                  <a:lnTo>
                    <a:pt x="1326" y="1229"/>
                  </a:lnTo>
                  <a:lnTo>
                    <a:pt x="121" y="868"/>
                  </a:lnTo>
                  <a:lnTo>
                    <a:pt x="1" y="1687"/>
                  </a:lnTo>
                  <a:lnTo>
                    <a:pt x="1109" y="1784"/>
                  </a:lnTo>
                  <a:lnTo>
                    <a:pt x="387" y="2748"/>
                  </a:lnTo>
                  <a:lnTo>
                    <a:pt x="1158" y="3133"/>
                  </a:lnTo>
                  <a:lnTo>
                    <a:pt x="1616" y="2121"/>
                  </a:lnTo>
                  <a:lnTo>
                    <a:pt x="2122" y="3157"/>
                  </a:lnTo>
                  <a:lnTo>
                    <a:pt x="2869" y="2748"/>
                  </a:lnTo>
                  <a:lnTo>
                    <a:pt x="2122" y="1784"/>
                  </a:lnTo>
                  <a:lnTo>
                    <a:pt x="3254" y="1711"/>
                  </a:lnTo>
                  <a:lnTo>
                    <a:pt x="3134" y="868"/>
                  </a:lnTo>
                  <a:lnTo>
                    <a:pt x="1905" y="1229"/>
                  </a:lnTo>
                  <a:lnTo>
                    <a:pt x="1905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5"/>
            <p:cNvSpPr/>
            <p:nvPr/>
          </p:nvSpPr>
          <p:spPr>
            <a:xfrm flipH="1">
              <a:off x="6055266" y="2900044"/>
              <a:ext cx="485454" cy="26057"/>
            </a:xfrm>
            <a:custGeom>
              <a:avLst/>
              <a:gdLst/>
              <a:ahLst/>
              <a:cxnLst/>
              <a:rect l="l" t="t" r="r" b="b"/>
              <a:pathLst>
                <a:path w="33256" h="1785" extrusionOk="0">
                  <a:moveTo>
                    <a:pt x="32364" y="290"/>
                  </a:moveTo>
                  <a:cubicBezTo>
                    <a:pt x="32677" y="290"/>
                    <a:pt x="32966" y="555"/>
                    <a:pt x="32966" y="893"/>
                  </a:cubicBezTo>
                  <a:cubicBezTo>
                    <a:pt x="32966" y="1230"/>
                    <a:pt x="32677" y="1495"/>
                    <a:pt x="32364" y="1495"/>
                  </a:cubicBezTo>
                  <a:lnTo>
                    <a:pt x="892" y="1495"/>
                  </a:lnTo>
                  <a:cubicBezTo>
                    <a:pt x="555" y="1495"/>
                    <a:pt x="290" y="1230"/>
                    <a:pt x="290" y="893"/>
                  </a:cubicBezTo>
                  <a:cubicBezTo>
                    <a:pt x="290" y="555"/>
                    <a:pt x="555" y="290"/>
                    <a:pt x="892" y="290"/>
                  </a:cubicBezTo>
                  <a:close/>
                  <a:moveTo>
                    <a:pt x="892" y="1"/>
                  </a:moveTo>
                  <a:cubicBezTo>
                    <a:pt x="410" y="1"/>
                    <a:pt x="0" y="411"/>
                    <a:pt x="0" y="893"/>
                  </a:cubicBezTo>
                  <a:cubicBezTo>
                    <a:pt x="0" y="1399"/>
                    <a:pt x="410" y="1784"/>
                    <a:pt x="892" y="1784"/>
                  </a:cubicBezTo>
                  <a:lnTo>
                    <a:pt x="32364" y="1784"/>
                  </a:lnTo>
                  <a:cubicBezTo>
                    <a:pt x="32846" y="1784"/>
                    <a:pt x="33255" y="1399"/>
                    <a:pt x="33255" y="893"/>
                  </a:cubicBezTo>
                  <a:cubicBezTo>
                    <a:pt x="33255" y="411"/>
                    <a:pt x="32846" y="1"/>
                    <a:pt x="3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5"/>
            <p:cNvSpPr/>
            <p:nvPr/>
          </p:nvSpPr>
          <p:spPr>
            <a:xfrm flipH="1">
              <a:off x="5956776" y="2627434"/>
              <a:ext cx="357756" cy="26392"/>
            </a:xfrm>
            <a:custGeom>
              <a:avLst/>
              <a:gdLst/>
              <a:ahLst/>
              <a:cxnLst/>
              <a:rect l="l" t="t" r="r" b="b"/>
              <a:pathLst>
                <a:path w="24508" h="1808" extrusionOk="0">
                  <a:moveTo>
                    <a:pt x="23616" y="314"/>
                  </a:moveTo>
                  <a:cubicBezTo>
                    <a:pt x="23929" y="314"/>
                    <a:pt x="24194" y="579"/>
                    <a:pt x="24194" y="916"/>
                  </a:cubicBezTo>
                  <a:cubicBezTo>
                    <a:pt x="24194" y="1229"/>
                    <a:pt x="23929" y="1494"/>
                    <a:pt x="23616" y="1494"/>
                  </a:cubicBezTo>
                  <a:lnTo>
                    <a:pt x="892" y="1494"/>
                  </a:lnTo>
                  <a:cubicBezTo>
                    <a:pt x="554" y="1494"/>
                    <a:pt x="289" y="1229"/>
                    <a:pt x="289" y="916"/>
                  </a:cubicBezTo>
                  <a:cubicBezTo>
                    <a:pt x="289" y="579"/>
                    <a:pt x="554" y="314"/>
                    <a:pt x="892" y="314"/>
                  </a:cubicBezTo>
                  <a:close/>
                  <a:moveTo>
                    <a:pt x="892" y="0"/>
                  </a:moveTo>
                  <a:cubicBezTo>
                    <a:pt x="386" y="0"/>
                    <a:pt x="0" y="410"/>
                    <a:pt x="0" y="916"/>
                  </a:cubicBezTo>
                  <a:cubicBezTo>
                    <a:pt x="0" y="1398"/>
                    <a:pt x="386" y="1808"/>
                    <a:pt x="892" y="1808"/>
                  </a:cubicBezTo>
                  <a:lnTo>
                    <a:pt x="23616" y="1808"/>
                  </a:lnTo>
                  <a:cubicBezTo>
                    <a:pt x="24098" y="1808"/>
                    <a:pt x="24508" y="1398"/>
                    <a:pt x="24508" y="916"/>
                  </a:cubicBezTo>
                  <a:cubicBezTo>
                    <a:pt x="24508" y="410"/>
                    <a:pt x="24098" y="0"/>
                    <a:pt x="236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5"/>
            <p:cNvSpPr/>
            <p:nvPr/>
          </p:nvSpPr>
          <p:spPr>
            <a:xfrm flipH="1">
              <a:off x="6055266" y="2841654"/>
              <a:ext cx="485454" cy="26042"/>
            </a:xfrm>
            <a:custGeom>
              <a:avLst/>
              <a:gdLst/>
              <a:ahLst/>
              <a:cxnLst/>
              <a:rect l="l" t="t" r="r" b="b"/>
              <a:pathLst>
                <a:path w="33256" h="1784" extrusionOk="0">
                  <a:moveTo>
                    <a:pt x="32364" y="290"/>
                  </a:moveTo>
                  <a:cubicBezTo>
                    <a:pt x="32677" y="290"/>
                    <a:pt x="32966" y="555"/>
                    <a:pt x="32966" y="892"/>
                  </a:cubicBezTo>
                  <a:cubicBezTo>
                    <a:pt x="32966" y="1230"/>
                    <a:pt x="32677" y="1495"/>
                    <a:pt x="32364" y="1495"/>
                  </a:cubicBezTo>
                  <a:lnTo>
                    <a:pt x="892" y="1495"/>
                  </a:lnTo>
                  <a:cubicBezTo>
                    <a:pt x="555" y="1495"/>
                    <a:pt x="290" y="1230"/>
                    <a:pt x="290" y="892"/>
                  </a:cubicBezTo>
                  <a:cubicBezTo>
                    <a:pt x="290" y="555"/>
                    <a:pt x="555" y="290"/>
                    <a:pt x="892" y="290"/>
                  </a:cubicBezTo>
                  <a:close/>
                  <a:moveTo>
                    <a:pt x="892" y="1"/>
                  </a:moveTo>
                  <a:cubicBezTo>
                    <a:pt x="410" y="1"/>
                    <a:pt x="0" y="410"/>
                    <a:pt x="0" y="892"/>
                  </a:cubicBezTo>
                  <a:cubicBezTo>
                    <a:pt x="0" y="1398"/>
                    <a:pt x="410" y="1784"/>
                    <a:pt x="892" y="1784"/>
                  </a:cubicBezTo>
                  <a:lnTo>
                    <a:pt x="32364" y="1784"/>
                  </a:lnTo>
                  <a:cubicBezTo>
                    <a:pt x="32846" y="1784"/>
                    <a:pt x="33255" y="1398"/>
                    <a:pt x="33255" y="892"/>
                  </a:cubicBezTo>
                  <a:cubicBezTo>
                    <a:pt x="33255" y="410"/>
                    <a:pt x="32846" y="1"/>
                    <a:pt x="3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5"/>
            <p:cNvSpPr/>
            <p:nvPr/>
          </p:nvSpPr>
          <p:spPr>
            <a:xfrm flipH="1">
              <a:off x="6510461" y="2323847"/>
              <a:ext cx="485440" cy="26057"/>
            </a:xfrm>
            <a:custGeom>
              <a:avLst/>
              <a:gdLst/>
              <a:ahLst/>
              <a:cxnLst/>
              <a:rect l="l" t="t" r="r" b="b"/>
              <a:pathLst>
                <a:path w="33255" h="1785" extrusionOk="0">
                  <a:moveTo>
                    <a:pt x="32363" y="314"/>
                  </a:moveTo>
                  <a:cubicBezTo>
                    <a:pt x="32676" y="314"/>
                    <a:pt x="32942" y="579"/>
                    <a:pt x="32942" y="893"/>
                  </a:cubicBezTo>
                  <a:cubicBezTo>
                    <a:pt x="32942" y="1230"/>
                    <a:pt x="32676" y="1495"/>
                    <a:pt x="32363" y="1495"/>
                  </a:cubicBezTo>
                  <a:lnTo>
                    <a:pt x="892" y="1495"/>
                  </a:lnTo>
                  <a:cubicBezTo>
                    <a:pt x="554" y="1495"/>
                    <a:pt x="289" y="1230"/>
                    <a:pt x="289" y="893"/>
                  </a:cubicBezTo>
                  <a:cubicBezTo>
                    <a:pt x="289" y="579"/>
                    <a:pt x="554" y="314"/>
                    <a:pt x="892" y="314"/>
                  </a:cubicBezTo>
                  <a:close/>
                  <a:moveTo>
                    <a:pt x="892" y="1"/>
                  </a:moveTo>
                  <a:cubicBezTo>
                    <a:pt x="386" y="1"/>
                    <a:pt x="0" y="411"/>
                    <a:pt x="0" y="893"/>
                  </a:cubicBezTo>
                  <a:cubicBezTo>
                    <a:pt x="0" y="1399"/>
                    <a:pt x="386" y="1784"/>
                    <a:pt x="892" y="1784"/>
                  </a:cubicBezTo>
                  <a:lnTo>
                    <a:pt x="32363" y="1784"/>
                  </a:lnTo>
                  <a:cubicBezTo>
                    <a:pt x="32845" y="1784"/>
                    <a:pt x="33255" y="1399"/>
                    <a:pt x="33255" y="893"/>
                  </a:cubicBezTo>
                  <a:cubicBezTo>
                    <a:pt x="33255" y="411"/>
                    <a:pt x="32845" y="1"/>
                    <a:pt x="3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5"/>
            <p:cNvSpPr/>
            <p:nvPr/>
          </p:nvSpPr>
          <p:spPr>
            <a:xfrm flipH="1">
              <a:off x="6086227" y="2396674"/>
              <a:ext cx="353887" cy="95336"/>
            </a:xfrm>
            <a:custGeom>
              <a:avLst/>
              <a:gdLst/>
              <a:ahLst/>
              <a:cxnLst/>
              <a:rect l="l" t="t" r="r" b="b"/>
              <a:pathLst>
                <a:path w="24243" h="6531" extrusionOk="0">
                  <a:moveTo>
                    <a:pt x="6314" y="0"/>
                  </a:moveTo>
                  <a:lnTo>
                    <a:pt x="0" y="6314"/>
                  </a:lnTo>
                  <a:lnTo>
                    <a:pt x="193" y="6531"/>
                  </a:lnTo>
                  <a:lnTo>
                    <a:pt x="6434" y="289"/>
                  </a:lnTo>
                  <a:lnTo>
                    <a:pt x="24243" y="289"/>
                  </a:lnTo>
                  <a:lnTo>
                    <a:pt x="24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5"/>
            <p:cNvSpPr/>
            <p:nvPr/>
          </p:nvSpPr>
          <p:spPr>
            <a:xfrm flipH="1">
              <a:off x="6158689" y="2718187"/>
              <a:ext cx="236407" cy="42931"/>
            </a:xfrm>
            <a:custGeom>
              <a:avLst/>
              <a:gdLst/>
              <a:ahLst/>
              <a:cxnLst/>
              <a:rect l="l" t="t" r="r" b="b"/>
              <a:pathLst>
                <a:path w="16195" h="2941" extrusionOk="0">
                  <a:moveTo>
                    <a:pt x="218" y="0"/>
                  </a:moveTo>
                  <a:lnTo>
                    <a:pt x="1" y="217"/>
                  </a:lnTo>
                  <a:lnTo>
                    <a:pt x="2724" y="2940"/>
                  </a:lnTo>
                  <a:lnTo>
                    <a:pt x="16194" y="2940"/>
                  </a:lnTo>
                  <a:lnTo>
                    <a:pt x="16194" y="2627"/>
                  </a:lnTo>
                  <a:lnTo>
                    <a:pt x="2844" y="262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5"/>
            <p:cNvSpPr/>
            <p:nvPr/>
          </p:nvSpPr>
          <p:spPr>
            <a:xfrm flipH="1">
              <a:off x="6508694" y="3091054"/>
              <a:ext cx="529422" cy="506562"/>
            </a:xfrm>
            <a:custGeom>
              <a:avLst/>
              <a:gdLst/>
              <a:ahLst/>
              <a:cxnLst/>
              <a:rect l="l" t="t" r="r" b="b"/>
              <a:pathLst>
                <a:path w="36268" h="34702" extrusionOk="0">
                  <a:moveTo>
                    <a:pt x="0" y="34702"/>
                  </a:moveTo>
                  <a:lnTo>
                    <a:pt x="0" y="34702"/>
                  </a:lnTo>
                  <a:cubicBezTo>
                    <a:pt x="458" y="34461"/>
                    <a:pt x="22170" y="22556"/>
                    <a:pt x="25399" y="10556"/>
                  </a:cubicBezTo>
                  <a:lnTo>
                    <a:pt x="25399" y="10556"/>
                  </a:lnTo>
                  <a:cubicBezTo>
                    <a:pt x="22170" y="22556"/>
                    <a:pt x="458" y="34461"/>
                    <a:pt x="0" y="34702"/>
                  </a:cubicBezTo>
                  <a:cubicBezTo>
                    <a:pt x="506" y="34485"/>
                    <a:pt x="27472" y="22412"/>
                    <a:pt x="28966" y="10242"/>
                  </a:cubicBezTo>
                  <a:cubicBezTo>
                    <a:pt x="28146" y="10508"/>
                    <a:pt x="27327" y="10604"/>
                    <a:pt x="26508" y="10604"/>
                  </a:cubicBezTo>
                  <a:cubicBezTo>
                    <a:pt x="26315" y="10604"/>
                    <a:pt x="26146" y="10604"/>
                    <a:pt x="25953" y="10604"/>
                  </a:cubicBezTo>
                  <a:cubicBezTo>
                    <a:pt x="26146" y="10604"/>
                    <a:pt x="26315" y="10604"/>
                    <a:pt x="26508" y="10604"/>
                  </a:cubicBezTo>
                  <a:cubicBezTo>
                    <a:pt x="27327" y="10604"/>
                    <a:pt x="28146" y="10508"/>
                    <a:pt x="28966" y="10242"/>
                  </a:cubicBezTo>
                  <a:cubicBezTo>
                    <a:pt x="29231" y="10146"/>
                    <a:pt x="29496" y="10026"/>
                    <a:pt x="29737" y="9905"/>
                  </a:cubicBezTo>
                  <a:cubicBezTo>
                    <a:pt x="29665" y="7640"/>
                    <a:pt x="29761" y="6507"/>
                    <a:pt x="30026" y="5471"/>
                  </a:cubicBezTo>
                  <a:cubicBezTo>
                    <a:pt x="30219" y="4796"/>
                    <a:pt x="30484" y="4146"/>
                    <a:pt x="30845" y="3302"/>
                  </a:cubicBezTo>
                  <a:cubicBezTo>
                    <a:pt x="30966" y="2989"/>
                    <a:pt x="31134" y="2676"/>
                    <a:pt x="31303" y="2387"/>
                  </a:cubicBezTo>
                  <a:cubicBezTo>
                    <a:pt x="31375" y="2290"/>
                    <a:pt x="31448" y="2194"/>
                    <a:pt x="31520" y="2097"/>
                  </a:cubicBezTo>
                  <a:cubicBezTo>
                    <a:pt x="32315" y="1061"/>
                    <a:pt x="33448" y="314"/>
                    <a:pt x="34749" y="25"/>
                  </a:cubicBezTo>
                  <a:cubicBezTo>
                    <a:pt x="34797" y="1"/>
                    <a:pt x="34846" y="1"/>
                    <a:pt x="34894" y="1"/>
                  </a:cubicBezTo>
                  <a:cubicBezTo>
                    <a:pt x="35279" y="1"/>
                    <a:pt x="35593" y="314"/>
                    <a:pt x="35593" y="700"/>
                  </a:cubicBezTo>
                  <a:cubicBezTo>
                    <a:pt x="35593" y="700"/>
                    <a:pt x="35617" y="1230"/>
                    <a:pt x="35665" y="2097"/>
                  </a:cubicBezTo>
                  <a:cubicBezTo>
                    <a:pt x="35689" y="2194"/>
                    <a:pt x="35689" y="2290"/>
                    <a:pt x="35689" y="2387"/>
                  </a:cubicBezTo>
                  <a:cubicBezTo>
                    <a:pt x="35737" y="3206"/>
                    <a:pt x="35809" y="4266"/>
                    <a:pt x="35858" y="5471"/>
                  </a:cubicBezTo>
                  <a:cubicBezTo>
                    <a:pt x="36002" y="7977"/>
                    <a:pt x="36147" y="11062"/>
                    <a:pt x="36243" y="13640"/>
                  </a:cubicBezTo>
                  <a:cubicBezTo>
                    <a:pt x="36267" y="14387"/>
                    <a:pt x="36026" y="15110"/>
                    <a:pt x="35568" y="15689"/>
                  </a:cubicBezTo>
                  <a:cubicBezTo>
                    <a:pt x="31737" y="20532"/>
                    <a:pt x="24580" y="24123"/>
                    <a:pt x="24580" y="24123"/>
                  </a:cubicBezTo>
                  <a:cubicBezTo>
                    <a:pt x="14025" y="30798"/>
                    <a:pt x="217" y="34629"/>
                    <a:pt x="0" y="34702"/>
                  </a:cubicBezTo>
                  <a:close/>
                  <a:moveTo>
                    <a:pt x="25953" y="10604"/>
                  </a:moveTo>
                  <a:cubicBezTo>
                    <a:pt x="25953" y="10604"/>
                    <a:pt x="25953" y="10604"/>
                    <a:pt x="25953" y="10604"/>
                  </a:cubicBezTo>
                  <a:cubicBezTo>
                    <a:pt x="25953" y="10604"/>
                    <a:pt x="25953" y="10604"/>
                    <a:pt x="25953" y="106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5"/>
            <p:cNvSpPr/>
            <p:nvPr/>
          </p:nvSpPr>
          <p:spPr>
            <a:xfrm flipH="1">
              <a:off x="7003760" y="2902692"/>
              <a:ext cx="140826" cy="66146"/>
            </a:xfrm>
            <a:custGeom>
              <a:avLst/>
              <a:gdLst/>
              <a:ahLst/>
              <a:cxnLst/>
              <a:rect l="l" t="t" r="r" b="b"/>
              <a:pathLst>
                <a:path w="7954" h="3736" extrusionOk="0">
                  <a:moveTo>
                    <a:pt x="4097" y="0"/>
                  </a:moveTo>
                  <a:cubicBezTo>
                    <a:pt x="3158" y="0"/>
                    <a:pt x="2290" y="458"/>
                    <a:pt x="1760" y="1205"/>
                  </a:cubicBezTo>
                  <a:lnTo>
                    <a:pt x="1" y="3735"/>
                  </a:lnTo>
                  <a:cubicBezTo>
                    <a:pt x="989" y="3591"/>
                    <a:pt x="2652" y="3374"/>
                    <a:pt x="4676" y="3181"/>
                  </a:cubicBezTo>
                  <a:cubicBezTo>
                    <a:pt x="6001" y="3061"/>
                    <a:pt x="7206" y="2314"/>
                    <a:pt x="7833" y="1133"/>
                  </a:cubicBezTo>
                  <a:cubicBezTo>
                    <a:pt x="7881" y="1061"/>
                    <a:pt x="7929" y="964"/>
                    <a:pt x="7953" y="868"/>
                  </a:cubicBezTo>
                  <a:cubicBezTo>
                    <a:pt x="7688" y="362"/>
                    <a:pt x="7158" y="0"/>
                    <a:pt x="65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5"/>
            <p:cNvSpPr/>
            <p:nvPr/>
          </p:nvSpPr>
          <p:spPr>
            <a:xfrm flipH="1">
              <a:off x="6901812" y="2897893"/>
              <a:ext cx="165314" cy="84776"/>
            </a:xfrm>
            <a:custGeom>
              <a:avLst/>
              <a:gdLst/>
              <a:ahLst/>
              <a:cxnLst/>
              <a:rect l="l" t="t" r="r" b="b"/>
              <a:pathLst>
                <a:path w="9905" h="4748" extrusionOk="0">
                  <a:moveTo>
                    <a:pt x="5519" y="1"/>
                  </a:moveTo>
                  <a:cubicBezTo>
                    <a:pt x="4506" y="1"/>
                    <a:pt x="3567" y="434"/>
                    <a:pt x="2916" y="1206"/>
                  </a:cubicBezTo>
                  <a:lnTo>
                    <a:pt x="2386" y="1856"/>
                  </a:lnTo>
                  <a:lnTo>
                    <a:pt x="1109" y="3398"/>
                  </a:lnTo>
                  <a:cubicBezTo>
                    <a:pt x="1422" y="3374"/>
                    <a:pt x="1711" y="3350"/>
                    <a:pt x="2024" y="3326"/>
                  </a:cubicBezTo>
                  <a:cubicBezTo>
                    <a:pt x="2410" y="3302"/>
                    <a:pt x="2820" y="3278"/>
                    <a:pt x="3229" y="3278"/>
                  </a:cubicBezTo>
                  <a:cubicBezTo>
                    <a:pt x="5181" y="3182"/>
                    <a:pt x="7061" y="2555"/>
                    <a:pt x="8675" y="1471"/>
                  </a:cubicBezTo>
                  <a:lnTo>
                    <a:pt x="9904" y="627"/>
                  </a:lnTo>
                  <a:cubicBezTo>
                    <a:pt x="9856" y="386"/>
                    <a:pt x="9663" y="218"/>
                    <a:pt x="9398" y="194"/>
                  </a:cubicBezTo>
                  <a:lnTo>
                    <a:pt x="5687" y="1"/>
                  </a:lnTo>
                  <a:close/>
                  <a:moveTo>
                    <a:pt x="4097" y="4507"/>
                  </a:moveTo>
                  <a:cubicBezTo>
                    <a:pt x="3181" y="4531"/>
                    <a:pt x="2289" y="4579"/>
                    <a:pt x="1422" y="4627"/>
                  </a:cubicBezTo>
                  <a:cubicBezTo>
                    <a:pt x="1295" y="4640"/>
                    <a:pt x="1167" y="4651"/>
                    <a:pt x="1040" y="4662"/>
                  </a:cubicBezTo>
                  <a:lnTo>
                    <a:pt x="1040" y="4662"/>
                  </a:lnTo>
                  <a:cubicBezTo>
                    <a:pt x="2014" y="4591"/>
                    <a:pt x="3036" y="4542"/>
                    <a:pt x="4097" y="4507"/>
                  </a:cubicBezTo>
                  <a:close/>
                  <a:moveTo>
                    <a:pt x="1040" y="4662"/>
                  </a:moveTo>
                  <a:cubicBezTo>
                    <a:pt x="885" y="4673"/>
                    <a:pt x="730" y="4685"/>
                    <a:pt x="577" y="4697"/>
                  </a:cubicBezTo>
                  <a:lnTo>
                    <a:pt x="577" y="4697"/>
                  </a:lnTo>
                  <a:cubicBezTo>
                    <a:pt x="730" y="4685"/>
                    <a:pt x="885" y="4674"/>
                    <a:pt x="1040" y="4662"/>
                  </a:cubicBezTo>
                  <a:close/>
                  <a:moveTo>
                    <a:pt x="577" y="4697"/>
                  </a:moveTo>
                  <a:cubicBezTo>
                    <a:pt x="382" y="4712"/>
                    <a:pt x="189" y="4728"/>
                    <a:pt x="0" y="4748"/>
                  </a:cubicBezTo>
                  <a:cubicBezTo>
                    <a:pt x="190" y="4730"/>
                    <a:pt x="383" y="4713"/>
                    <a:pt x="577" y="46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5"/>
            <p:cNvSpPr/>
            <p:nvPr/>
          </p:nvSpPr>
          <p:spPr>
            <a:xfrm flipH="1">
              <a:off x="6778845" y="2879671"/>
              <a:ext cx="189469" cy="81776"/>
            </a:xfrm>
            <a:custGeom>
              <a:avLst/>
              <a:gdLst/>
              <a:ahLst/>
              <a:cxnLst/>
              <a:rect l="l" t="t" r="r" b="b"/>
              <a:pathLst>
                <a:path w="9496" h="4098" extrusionOk="0">
                  <a:moveTo>
                    <a:pt x="4844" y="1"/>
                  </a:moveTo>
                  <a:cubicBezTo>
                    <a:pt x="3977" y="1"/>
                    <a:pt x="3157" y="362"/>
                    <a:pt x="2579" y="1013"/>
                  </a:cubicBezTo>
                  <a:lnTo>
                    <a:pt x="2169" y="1447"/>
                  </a:lnTo>
                  <a:lnTo>
                    <a:pt x="1" y="3905"/>
                  </a:lnTo>
                  <a:cubicBezTo>
                    <a:pt x="193" y="3905"/>
                    <a:pt x="386" y="3905"/>
                    <a:pt x="603" y="3929"/>
                  </a:cubicBezTo>
                  <a:cubicBezTo>
                    <a:pt x="1350" y="3953"/>
                    <a:pt x="2073" y="4001"/>
                    <a:pt x="2796" y="4073"/>
                  </a:cubicBezTo>
                  <a:cubicBezTo>
                    <a:pt x="2965" y="4098"/>
                    <a:pt x="3133" y="4098"/>
                    <a:pt x="3302" y="4098"/>
                  </a:cubicBezTo>
                  <a:cubicBezTo>
                    <a:pt x="4531" y="4098"/>
                    <a:pt x="5736" y="3640"/>
                    <a:pt x="6676" y="2820"/>
                  </a:cubicBezTo>
                  <a:lnTo>
                    <a:pt x="9495" y="362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5"/>
            <p:cNvSpPr/>
            <p:nvPr/>
          </p:nvSpPr>
          <p:spPr>
            <a:xfrm flipH="1">
              <a:off x="6691092" y="2880985"/>
              <a:ext cx="165327" cy="120442"/>
            </a:xfrm>
            <a:custGeom>
              <a:avLst/>
              <a:gdLst/>
              <a:ahLst/>
              <a:cxnLst/>
              <a:rect l="l" t="t" r="r" b="b"/>
              <a:pathLst>
                <a:path w="9857" h="7182" extrusionOk="0">
                  <a:moveTo>
                    <a:pt x="8965" y="1109"/>
                  </a:moveTo>
                  <a:cubicBezTo>
                    <a:pt x="8976" y="1113"/>
                    <a:pt x="8987" y="1116"/>
                    <a:pt x="8998" y="1120"/>
                  </a:cubicBezTo>
                  <a:lnTo>
                    <a:pt x="8998" y="1120"/>
                  </a:lnTo>
                  <a:cubicBezTo>
                    <a:pt x="8987" y="1114"/>
                    <a:pt x="8976" y="1109"/>
                    <a:pt x="8965" y="1109"/>
                  </a:cubicBezTo>
                  <a:close/>
                  <a:moveTo>
                    <a:pt x="8998" y="1120"/>
                  </a:moveTo>
                  <a:cubicBezTo>
                    <a:pt x="9011" y="1126"/>
                    <a:pt x="9024" y="1133"/>
                    <a:pt x="9037" y="1133"/>
                  </a:cubicBezTo>
                  <a:lnTo>
                    <a:pt x="9037" y="1133"/>
                  </a:lnTo>
                  <a:cubicBezTo>
                    <a:pt x="9024" y="1129"/>
                    <a:pt x="9011" y="1124"/>
                    <a:pt x="8998" y="1120"/>
                  </a:cubicBezTo>
                  <a:close/>
                  <a:moveTo>
                    <a:pt x="9037" y="1133"/>
                  </a:moveTo>
                  <a:lnTo>
                    <a:pt x="9037" y="1133"/>
                  </a:lnTo>
                  <a:cubicBezTo>
                    <a:pt x="9045" y="1136"/>
                    <a:pt x="9053" y="1139"/>
                    <a:pt x="9060" y="1142"/>
                  </a:cubicBezTo>
                  <a:lnTo>
                    <a:pt x="9060" y="1142"/>
                  </a:lnTo>
                  <a:cubicBezTo>
                    <a:pt x="9053" y="1139"/>
                    <a:pt x="9045" y="1136"/>
                    <a:pt x="9037" y="1133"/>
                  </a:cubicBezTo>
                  <a:cubicBezTo>
                    <a:pt x="9037" y="1133"/>
                    <a:pt x="9037" y="1133"/>
                    <a:pt x="9037" y="1133"/>
                  </a:cubicBezTo>
                  <a:close/>
                  <a:moveTo>
                    <a:pt x="9060" y="1142"/>
                  </a:moveTo>
                  <a:cubicBezTo>
                    <a:pt x="9553" y="1341"/>
                    <a:pt x="9857" y="1816"/>
                    <a:pt x="9857" y="2314"/>
                  </a:cubicBezTo>
                  <a:cubicBezTo>
                    <a:pt x="9857" y="1815"/>
                    <a:pt x="9558" y="1338"/>
                    <a:pt x="9060" y="1142"/>
                  </a:cubicBezTo>
                  <a:close/>
                  <a:moveTo>
                    <a:pt x="5206" y="1"/>
                  </a:moveTo>
                  <a:cubicBezTo>
                    <a:pt x="4820" y="1"/>
                    <a:pt x="4435" y="97"/>
                    <a:pt x="4097" y="266"/>
                  </a:cubicBezTo>
                  <a:cubicBezTo>
                    <a:pt x="3856" y="386"/>
                    <a:pt x="3639" y="555"/>
                    <a:pt x="3447" y="748"/>
                  </a:cubicBezTo>
                  <a:cubicBezTo>
                    <a:pt x="3423" y="796"/>
                    <a:pt x="3374" y="844"/>
                    <a:pt x="3350" y="892"/>
                  </a:cubicBezTo>
                  <a:lnTo>
                    <a:pt x="1" y="5013"/>
                  </a:lnTo>
                  <a:cubicBezTo>
                    <a:pt x="242" y="5085"/>
                    <a:pt x="507" y="5158"/>
                    <a:pt x="724" y="5230"/>
                  </a:cubicBezTo>
                  <a:cubicBezTo>
                    <a:pt x="2001" y="5616"/>
                    <a:pt x="3085" y="6122"/>
                    <a:pt x="3929" y="6772"/>
                  </a:cubicBezTo>
                  <a:lnTo>
                    <a:pt x="3953" y="6796"/>
                  </a:lnTo>
                  <a:cubicBezTo>
                    <a:pt x="4290" y="7061"/>
                    <a:pt x="4676" y="7182"/>
                    <a:pt x="5085" y="7182"/>
                  </a:cubicBezTo>
                  <a:cubicBezTo>
                    <a:pt x="5784" y="7182"/>
                    <a:pt x="6459" y="6796"/>
                    <a:pt x="6748" y="6098"/>
                  </a:cubicBezTo>
                  <a:lnTo>
                    <a:pt x="8893" y="1085"/>
                  </a:lnTo>
                  <a:lnTo>
                    <a:pt x="8748" y="1037"/>
                  </a:lnTo>
                  <a:lnTo>
                    <a:pt x="5929" y="121"/>
                  </a:lnTo>
                  <a:cubicBezTo>
                    <a:pt x="5688" y="49"/>
                    <a:pt x="5447" y="1"/>
                    <a:pt x="5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5"/>
            <p:cNvSpPr/>
            <p:nvPr/>
          </p:nvSpPr>
          <p:spPr>
            <a:xfrm flipH="1">
              <a:off x="6508705" y="2586269"/>
              <a:ext cx="246877" cy="652055"/>
            </a:xfrm>
            <a:custGeom>
              <a:avLst/>
              <a:gdLst/>
              <a:ahLst/>
              <a:cxnLst/>
              <a:rect l="l" t="t" r="r" b="b"/>
              <a:pathLst>
                <a:path w="16508" h="44365" extrusionOk="0">
                  <a:moveTo>
                    <a:pt x="14363" y="1"/>
                  </a:moveTo>
                  <a:cubicBezTo>
                    <a:pt x="13278" y="1"/>
                    <a:pt x="12218" y="651"/>
                    <a:pt x="11784" y="1736"/>
                  </a:cubicBezTo>
                  <a:lnTo>
                    <a:pt x="9423" y="7688"/>
                  </a:lnTo>
                  <a:lnTo>
                    <a:pt x="8844" y="9134"/>
                  </a:lnTo>
                  <a:lnTo>
                    <a:pt x="8724" y="9447"/>
                  </a:lnTo>
                  <a:lnTo>
                    <a:pt x="3880" y="21592"/>
                  </a:lnTo>
                  <a:lnTo>
                    <a:pt x="3736" y="21978"/>
                  </a:lnTo>
                  <a:lnTo>
                    <a:pt x="3254" y="23159"/>
                  </a:lnTo>
                  <a:lnTo>
                    <a:pt x="362" y="30460"/>
                  </a:lnTo>
                  <a:lnTo>
                    <a:pt x="290" y="30653"/>
                  </a:lnTo>
                  <a:lnTo>
                    <a:pt x="0" y="31328"/>
                  </a:lnTo>
                  <a:cubicBezTo>
                    <a:pt x="121" y="31472"/>
                    <a:pt x="241" y="31593"/>
                    <a:pt x="362" y="31737"/>
                  </a:cubicBezTo>
                  <a:cubicBezTo>
                    <a:pt x="3157" y="34918"/>
                    <a:pt x="6338" y="39690"/>
                    <a:pt x="6001" y="43208"/>
                  </a:cubicBezTo>
                  <a:cubicBezTo>
                    <a:pt x="5953" y="43593"/>
                    <a:pt x="5904" y="43979"/>
                    <a:pt x="5832" y="44365"/>
                  </a:cubicBezTo>
                  <a:lnTo>
                    <a:pt x="6916" y="40051"/>
                  </a:lnTo>
                  <a:lnTo>
                    <a:pt x="7688" y="36967"/>
                  </a:lnTo>
                  <a:lnTo>
                    <a:pt x="7760" y="36677"/>
                  </a:lnTo>
                  <a:lnTo>
                    <a:pt x="13857" y="12459"/>
                  </a:lnTo>
                  <a:lnTo>
                    <a:pt x="13929" y="12170"/>
                  </a:lnTo>
                  <a:lnTo>
                    <a:pt x="14459" y="10146"/>
                  </a:lnTo>
                  <a:lnTo>
                    <a:pt x="16435" y="2218"/>
                  </a:lnTo>
                  <a:cubicBezTo>
                    <a:pt x="16483" y="2073"/>
                    <a:pt x="16507" y="1929"/>
                    <a:pt x="16507" y="1784"/>
                  </a:cubicBezTo>
                  <a:cubicBezTo>
                    <a:pt x="16483" y="1109"/>
                    <a:pt x="16074" y="459"/>
                    <a:pt x="15423" y="194"/>
                  </a:cubicBezTo>
                  <a:cubicBezTo>
                    <a:pt x="15061" y="49"/>
                    <a:pt x="14724" y="1"/>
                    <a:pt x="14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5"/>
            <p:cNvSpPr/>
            <p:nvPr/>
          </p:nvSpPr>
          <p:spPr>
            <a:xfrm flipH="1">
              <a:off x="6661371" y="2967938"/>
              <a:ext cx="838962" cy="818569"/>
            </a:xfrm>
            <a:custGeom>
              <a:avLst/>
              <a:gdLst/>
              <a:ahLst/>
              <a:cxnLst/>
              <a:rect l="l" t="t" r="r" b="b"/>
              <a:pathLst>
                <a:path w="57473" h="56076" extrusionOk="0">
                  <a:moveTo>
                    <a:pt x="34749" y="1"/>
                  </a:moveTo>
                  <a:lnTo>
                    <a:pt x="34749" y="49"/>
                  </a:lnTo>
                  <a:lnTo>
                    <a:pt x="33737" y="49"/>
                  </a:lnTo>
                  <a:lnTo>
                    <a:pt x="33737" y="73"/>
                  </a:lnTo>
                  <a:lnTo>
                    <a:pt x="32893" y="73"/>
                  </a:lnTo>
                  <a:lnTo>
                    <a:pt x="32893" y="121"/>
                  </a:lnTo>
                  <a:lnTo>
                    <a:pt x="32098" y="121"/>
                  </a:lnTo>
                  <a:lnTo>
                    <a:pt x="32098" y="169"/>
                  </a:lnTo>
                  <a:lnTo>
                    <a:pt x="31496" y="169"/>
                  </a:lnTo>
                  <a:lnTo>
                    <a:pt x="31496" y="194"/>
                  </a:lnTo>
                  <a:lnTo>
                    <a:pt x="30965" y="194"/>
                  </a:lnTo>
                  <a:lnTo>
                    <a:pt x="30965" y="242"/>
                  </a:lnTo>
                  <a:lnTo>
                    <a:pt x="30435" y="242"/>
                  </a:lnTo>
                  <a:lnTo>
                    <a:pt x="30435" y="290"/>
                  </a:lnTo>
                  <a:lnTo>
                    <a:pt x="29953" y="290"/>
                  </a:lnTo>
                  <a:lnTo>
                    <a:pt x="29953" y="314"/>
                  </a:lnTo>
                  <a:lnTo>
                    <a:pt x="29520" y="314"/>
                  </a:lnTo>
                  <a:lnTo>
                    <a:pt x="29520" y="362"/>
                  </a:lnTo>
                  <a:lnTo>
                    <a:pt x="29086" y="362"/>
                  </a:lnTo>
                  <a:lnTo>
                    <a:pt x="29086" y="410"/>
                  </a:lnTo>
                  <a:lnTo>
                    <a:pt x="28724" y="410"/>
                  </a:lnTo>
                  <a:lnTo>
                    <a:pt x="28724" y="435"/>
                  </a:lnTo>
                  <a:lnTo>
                    <a:pt x="28315" y="435"/>
                  </a:lnTo>
                  <a:lnTo>
                    <a:pt x="28315" y="483"/>
                  </a:lnTo>
                  <a:lnTo>
                    <a:pt x="27953" y="483"/>
                  </a:lnTo>
                  <a:lnTo>
                    <a:pt x="27953" y="531"/>
                  </a:lnTo>
                  <a:lnTo>
                    <a:pt x="27592" y="531"/>
                  </a:lnTo>
                  <a:lnTo>
                    <a:pt x="27592" y="555"/>
                  </a:lnTo>
                  <a:lnTo>
                    <a:pt x="27230" y="555"/>
                  </a:lnTo>
                  <a:lnTo>
                    <a:pt x="27230" y="603"/>
                  </a:lnTo>
                  <a:lnTo>
                    <a:pt x="26869" y="603"/>
                  </a:lnTo>
                  <a:lnTo>
                    <a:pt x="26869" y="651"/>
                  </a:lnTo>
                  <a:lnTo>
                    <a:pt x="26556" y="651"/>
                  </a:lnTo>
                  <a:lnTo>
                    <a:pt x="26556" y="676"/>
                  </a:lnTo>
                  <a:lnTo>
                    <a:pt x="26218" y="676"/>
                  </a:lnTo>
                  <a:lnTo>
                    <a:pt x="26218" y="724"/>
                  </a:lnTo>
                  <a:lnTo>
                    <a:pt x="25953" y="724"/>
                  </a:lnTo>
                  <a:lnTo>
                    <a:pt x="25953" y="772"/>
                  </a:lnTo>
                  <a:lnTo>
                    <a:pt x="25616" y="772"/>
                  </a:lnTo>
                  <a:lnTo>
                    <a:pt x="25616" y="796"/>
                  </a:lnTo>
                  <a:lnTo>
                    <a:pt x="25351" y="796"/>
                  </a:lnTo>
                  <a:lnTo>
                    <a:pt x="25351" y="844"/>
                  </a:lnTo>
                  <a:lnTo>
                    <a:pt x="25062" y="844"/>
                  </a:lnTo>
                  <a:lnTo>
                    <a:pt x="25062" y="892"/>
                  </a:lnTo>
                  <a:lnTo>
                    <a:pt x="24748" y="892"/>
                  </a:lnTo>
                  <a:lnTo>
                    <a:pt x="24748" y="916"/>
                  </a:lnTo>
                  <a:lnTo>
                    <a:pt x="24507" y="916"/>
                  </a:lnTo>
                  <a:lnTo>
                    <a:pt x="24507" y="965"/>
                  </a:lnTo>
                  <a:lnTo>
                    <a:pt x="24218" y="965"/>
                  </a:lnTo>
                  <a:lnTo>
                    <a:pt x="24218" y="1013"/>
                  </a:lnTo>
                  <a:lnTo>
                    <a:pt x="23977" y="1013"/>
                  </a:lnTo>
                  <a:lnTo>
                    <a:pt x="23977" y="1037"/>
                  </a:lnTo>
                  <a:lnTo>
                    <a:pt x="23688" y="1037"/>
                  </a:lnTo>
                  <a:lnTo>
                    <a:pt x="23688" y="1085"/>
                  </a:lnTo>
                  <a:lnTo>
                    <a:pt x="23568" y="1085"/>
                  </a:lnTo>
                  <a:lnTo>
                    <a:pt x="23568" y="1157"/>
                  </a:lnTo>
                  <a:lnTo>
                    <a:pt x="23543" y="1157"/>
                  </a:lnTo>
                  <a:lnTo>
                    <a:pt x="23543" y="1254"/>
                  </a:lnTo>
                  <a:lnTo>
                    <a:pt x="23495" y="1254"/>
                  </a:lnTo>
                  <a:lnTo>
                    <a:pt x="23495" y="1326"/>
                  </a:lnTo>
                  <a:lnTo>
                    <a:pt x="23447" y="1326"/>
                  </a:lnTo>
                  <a:lnTo>
                    <a:pt x="23447" y="1374"/>
                  </a:lnTo>
                  <a:lnTo>
                    <a:pt x="23423" y="1374"/>
                  </a:lnTo>
                  <a:lnTo>
                    <a:pt x="23423" y="1447"/>
                  </a:lnTo>
                  <a:lnTo>
                    <a:pt x="23375" y="1447"/>
                  </a:lnTo>
                  <a:lnTo>
                    <a:pt x="23375" y="1519"/>
                  </a:lnTo>
                  <a:lnTo>
                    <a:pt x="23327" y="1519"/>
                  </a:lnTo>
                  <a:lnTo>
                    <a:pt x="23327" y="1615"/>
                  </a:lnTo>
                  <a:lnTo>
                    <a:pt x="23302" y="1615"/>
                  </a:lnTo>
                  <a:lnTo>
                    <a:pt x="23302" y="1688"/>
                  </a:lnTo>
                  <a:lnTo>
                    <a:pt x="23254" y="1688"/>
                  </a:lnTo>
                  <a:lnTo>
                    <a:pt x="23254" y="1760"/>
                  </a:lnTo>
                  <a:lnTo>
                    <a:pt x="23206" y="1760"/>
                  </a:lnTo>
                  <a:lnTo>
                    <a:pt x="23206" y="1856"/>
                  </a:lnTo>
                  <a:lnTo>
                    <a:pt x="23182" y="1856"/>
                  </a:lnTo>
                  <a:lnTo>
                    <a:pt x="23182" y="1929"/>
                  </a:lnTo>
                  <a:lnTo>
                    <a:pt x="23134" y="1929"/>
                  </a:lnTo>
                  <a:lnTo>
                    <a:pt x="23134" y="2001"/>
                  </a:lnTo>
                  <a:lnTo>
                    <a:pt x="23086" y="2001"/>
                  </a:lnTo>
                  <a:lnTo>
                    <a:pt x="23086" y="2049"/>
                  </a:lnTo>
                  <a:lnTo>
                    <a:pt x="23061" y="2049"/>
                  </a:lnTo>
                  <a:lnTo>
                    <a:pt x="23061" y="2121"/>
                  </a:lnTo>
                  <a:lnTo>
                    <a:pt x="23013" y="2121"/>
                  </a:lnTo>
                  <a:lnTo>
                    <a:pt x="23013" y="2218"/>
                  </a:lnTo>
                  <a:lnTo>
                    <a:pt x="22965" y="2218"/>
                  </a:lnTo>
                  <a:lnTo>
                    <a:pt x="22965" y="2290"/>
                  </a:lnTo>
                  <a:lnTo>
                    <a:pt x="22941" y="2290"/>
                  </a:lnTo>
                  <a:lnTo>
                    <a:pt x="22941" y="2362"/>
                  </a:lnTo>
                  <a:lnTo>
                    <a:pt x="22893" y="2362"/>
                  </a:lnTo>
                  <a:lnTo>
                    <a:pt x="22893" y="2459"/>
                  </a:lnTo>
                  <a:lnTo>
                    <a:pt x="22845" y="2459"/>
                  </a:lnTo>
                  <a:lnTo>
                    <a:pt x="22845" y="2531"/>
                  </a:lnTo>
                  <a:lnTo>
                    <a:pt x="22820" y="2531"/>
                  </a:lnTo>
                  <a:lnTo>
                    <a:pt x="22820" y="2603"/>
                  </a:lnTo>
                  <a:lnTo>
                    <a:pt x="22772" y="2603"/>
                  </a:lnTo>
                  <a:lnTo>
                    <a:pt x="22772" y="2700"/>
                  </a:lnTo>
                  <a:lnTo>
                    <a:pt x="22724" y="2700"/>
                  </a:lnTo>
                  <a:lnTo>
                    <a:pt x="22724" y="2772"/>
                  </a:lnTo>
                  <a:lnTo>
                    <a:pt x="22700" y="2772"/>
                  </a:lnTo>
                  <a:lnTo>
                    <a:pt x="22700" y="2844"/>
                  </a:lnTo>
                  <a:lnTo>
                    <a:pt x="22652" y="2844"/>
                  </a:lnTo>
                  <a:lnTo>
                    <a:pt x="22652" y="2941"/>
                  </a:lnTo>
                  <a:lnTo>
                    <a:pt x="22604" y="2941"/>
                  </a:lnTo>
                  <a:lnTo>
                    <a:pt x="22604" y="3013"/>
                  </a:lnTo>
                  <a:lnTo>
                    <a:pt x="22580" y="3013"/>
                  </a:lnTo>
                  <a:lnTo>
                    <a:pt x="22580" y="3085"/>
                  </a:lnTo>
                  <a:lnTo>
                    <a:pt x="22531" y="3085"/>
                  </a:lnTo>
                  <a:lnTo>
                    <a:pt x="22531" y="3182"/>
                  </a:lnTo>
                  <a:lnTo>
                    <a:pt x="22483" y="3182"/>
                  </a:lnTo>
                  <a:lnTo>
                    <a:pt x="22483" y="3254"/>
                  </a:lnTo>
                  <a:lnTo>
                    <a:pt x="22459" y="3254"/>
                  </a:lnTo>
                  <a:lnTo>
                    <a:pt x="22459" y="3326"/>
                  </a:lnTo>
                  <a:lnTo>
                    <a:pt x="22411" y="3326"/>
                  </a:lnTo>
                  <a:lnTo>
                    <a:pt x="22411" y="3374"/>
                  </a:lnTo>
                  <a:lnTo>
                    <a:pt x="22363" y="3374"/>
                  </a:lnTo>
                  <a:lnTo>
                    <a:pt x="22363" y="3447"/>
                  </a:lnTo>
                  <a:lnTo>
                    <a:pt x="22339" y="3447"/>
                  </a:lnTo>
                  <a:lnTo>
                    <a:pt x="22339" y="3543"/>
                  </a:lnTo>
                  <a:lnTo>
                    <a:pt x="22290" y="3543"/>
                  </a:lnTo>
                  <a:lnTo>
                    <a:pt x="22290" y="3664"/>
                  </a:lnTo>
                  <a:lnTo>
                    <a:pt x="22242" y="3664"/>
                  </a:lnTo>
                  <a:lnTo>
                    <a:pt x="22242" y="3736"/>
                  </a:lnTo>
                  <a:lnTo>
                    <a:pt x="22218" y="3736"/>
                  </a:lnTo>
                  <a:lnTo>
                    <a:pt x="22218" y="3808"/>
                  </a:lnTo>
                  <a:lnTo>
                    <a:pt x="22170" y="3808"/>
                  </a:lnTo>
                  <a:lnTo>
                    <a:pt x="22170" y="3905"/>
                  </a:lnTo>
                  <a:lnTo>
                    <a:pt x="22122" y="3905"/>
                  </a:lnTo>
                  <a:lnTo>
                    <a:pt x="22122" y="3977"/>
                  </a:lnTo>
                  <a:lnTo>
                    <a:pt x="22098" y="3977"/>
                  </a:lnTo>
                  <a:lnTo>
                    <a:pt x="22098" y="4049"/>
                  </a:lnTo>
                  <a:lnTo>
                    <a:pt x="22049" y="4049"/>
                  </a:lnTo>
                  <a:lnTo>
                    <a:pt x="22049" y="4146"/>
                  </a:lnTo>
                  <a:lnTo>
                    <a:pt x="22001" y="4146"/>
                  </a:lnTo>
                  <a:lnTo>
                    <a:pt x="22001" y="4218"/>
                  </a:lnTo>
                  <a:lnTo>
                    <a:pt x="21977" y="4218"/>
                  </a:lnTo>
                  <a:lnTo>
                    <a:pt x="21977" y="4290"/>
                  </a:lnTo>
                  <a:lnTo>
                    <a:pt x="21929" y="4290"/>
                  </a:lnTo>
                  <a:lnTo>
                    <a:pt x="21929" y="4387"/>
                  </a:lnTo>
                  <a:lnTo>
                    <a:pt x="21881" y="4387"/>
                  </a:lnTo>
                  <a:lnTo>
                    <a:pt x="21881" y="4459"/>
                  </a:lnTo>
                  <a:lnTo>
                    <a:pt x="21857" y="4459"/>
                  </a:lnTo>
                  <a:lnTo>
                    <a:pt x="21857" y="4531"/>
                  </a:lnTo>
                  <a:lnTo>
                    <a:pt x="21808" y="4531"/>
                  </a:lnTo>
                  <a:lnTo>
                    <a:pt x="21808" y="4652"/>
                  </a:lnTo>
                  <a:lnTo>
                    <a:pt x="21760" y="4652"/>
                  </a:lnTo>
                  <a:lnTo>
                    <a:pt x="21760" y="4748"/>
                  </a:lnTo>
                  <a:lnTo>
                    <a:pt x="21736" y="4748"/>
                  </a:lnTo>
                  <a:lnTo>
                    <a:pt x="21736" y="4820"/>
                  </a:lnTo>
                  <a:lnTo>
                    <a:pt x="21688" y="4820"/>
                  </a:lnTo>
                  <a:lnTo>
                    <a:pt x="21688" y="4893"/>
                  </a:lnTo>
                  <a:lnTo>
                    <a:pt x="21640" y="4893"/>
                  </a:lnTo>
                  <a:lnTo>
                    <a:pt x="21640" y="4989"/>
                  </a:lnTo>
                  <a:lnTo>
                    <a:pt x="21616" y="4989"/>
                  </a:lnTo>
                  <a:lnTo>
                    <a:pt x="21616" y="5061"/>
                  </a:lnTo>
                  <a:lnTo>
                    <a:pt x="21567" y="5061"/>
                  </a:lnTo>
                  <a:lnTo>
                    <a:pt x="21567" y="5134"/>
                  </a:lnTo>
                  <a:lnTo>
                    <a:pt x="21519" y="5134"/>
                  </a:lnTo>
                  <a:lnTo>
                    <a:pt x="21519" y="5230"/>
                  </a:lnTo>
                  <a:lnTo>
                    <a:pt x="21495" y="5230"/>
                  </a:lnTo>
                  <a:lnTo>
                    <a:pt x="21495" y="5302"/>
                  </a:lnTo>
                  <a:lnTo>
                    <a:pt x="21447" y="5302"/>
                  </a:lnTo>
                  <a:lnTo>
                    <a:pt x="21447" y="5375"/>
                  </a:lnTo>
                  <a:lnTo>
                    <a:pt x="21399" y="5375"/>
                  </a:lnTo>
                  <a:lnTo>
                    <a:pt x="21399" y="5471"/>
                  </a:lnTo>
                  <a:lnTo>
                    <a:pt x="21375" y="5471"/>
                  </a:lnTo>
                  <a:lnTo>
                    <a:pt x="21375" y="5543"/>
                  </a:lnTo>
                  <a:lnTo>
                    <a:pt x="21326" y="5543"/>
                  </a:lnTo>
                  <a:lnTo>
                    <a:pt x="21326" y="5664"/>
                  </a:lnTo>
                  <a:lnTo>
                    <a:pt x="21278" y="5664"/>
                  </a:lnTo>
                  <a:lnTo>
                    <a:pt x="21278" y="5736"/>
                  </a:lnTo>
                  <a:lnTo>
                    <a:pt x="21254" y="5736"/>
                  </a:lnTo>
                  <a:lnTo>
                    <a:pt x="21254" y="5832"/>
                  </a:lnTo>
                  <a:lnTo>
                    <a:pt x="21206" y="5832"/>
                  </a:lnTo>
                  <a:lnTo>
                    <a:pt x="21206" y="5905"/>
                  </a:lnTo>
                  <a:lnTo>
                    <a:pt x="21158" y="5905"/>
                  </a:lnTo>
                  <a:lnTo>
                    <a:pt x="21158" y="5977"/>
                  </a:lnTo>
                  <a:lnTo>
                    <a:pt x="21134" y="5977"/>
                  </a:lnTo>
                  <a:lnTo>
                    <a:pt x="21134" y="6073"/>
                  </a:lnTo>
                  <a:lnTo>
                    <a:pt x="21085" y="6073"/>
                  </a:lnTo>
                  <a:lnTo>
                    <a:pt x="21085" y="6146"/>
                  </a:lnTo>
                  <a:lnTo>
                    <a:pt x="21037" y="6146"/>
                  </a:lnTo>
                  <a:lnTo>
                    <a:pt x="21037" y="6266"/>
                  </a:lnTo>
                  <a:lnTo>
                    <a:pt x="21013" y="6266"/>
                  </a:lnTo>
                  <a:lnTo>
                    <a:pt x="21013" y="6338"/>
                  </a:lnTo>
                  <a:lnTo>
                    <a:pt x="20965" y="6338"/>
                  </a:lnTo>
                  <a:lnTo>
                    <a:pt x="20965" y="6435"/>
                  </a:lnTo>
                  <a:lnTo>
                    <a:pt x="20917" y="6435"/>
                  </a:lnTo>
                  <a:lnTo>
                    <a:pt x="20917" y="6555"/>
                  </a:lnTo>
                  <a:lnTo>
                    <a:pt x="20893" y="6555"/>
                  </a:lnTo>
                  <a:lnTo>
                    <a:pt x="20893" y="6628"/>
                  </a:lnTo>
                  <a:lnTo>
                    <a:pt x="20844" y="6628"/>
                  </a:lnTo>
                  <a:lnTo>
                    <a:pt x="20844" y="6700"/>
                  </a:lnTo>
                  <a:lnTo>
                    <a:pt x="20796" y="6700"/>
                  </a:lnTo>
                  <a:lnTo>
                    <a:pt x="20796" y="6796"/>
                  </a:lnTo>
                  <a:lnTo>
                    <a:pt x="20772" y="6796"/>
                  </a:lnTo>
                  <a:lnTo>
                    <a:pt x="20772" y="6917"/>
                  </a:lnTo>
                  <a:lnTo>
                    <a:pt x="20724" y="6917"/>
                  </a:lnTo>
                  <a:lnTo>
                    <a:pt x="20724" y="6989"/>
                  </a:lnTo>
                  <a:lnTo>
                    <a:pt x="20676" y="6989"/>
                  </a:lnTo>
                  <a:lnTo>
                    <a:pt x="20676" y="7061"/>
                  </a:lnTo>
                  <a:lnTo>
                    <a:pt x="20652" y="7061"/>
                  </a:lnTo>
                  <a:lnTo>
                    <a:pt x="20652" y="7158"/>
                  </a:lnTo>
                  <a:lnTo>
                    <a:pt x="20603" y="7158"/>
                  </a:lnTo>
                  <a:lnTo>
                    <a:pt x="20603" y="7278"/>
                  </a:lnTo>
                  <a:lnTo>
                    <a:pt x="20555" y="7278"/>
                  </a:lnTo>
                  <a:lnTo>
                    <a:pt x="20555" y="7351"/>
                  </a:lnTo>
                  <a:lnTo>
                    <a:pt x="20531" y="7351"/>
                  </a:lnTo>
                  <a:lnTo>
                    <a:pt x="20531" y="7423"/>
                  </a:lnTo>
                  <a:lnTo>
                    <a:pt x="20483" y="7423"/>
                  </a:lnTo>
                  <a:lnTo>
                    <a:pt x="20483" y="7519"/>
                  </a:lnTo>
                  <a:lnTo>
                    <a:pt x="20435" y="7519"/>
                  </a:lnTo>
                  <a:lnTo>
                    <a:pt x="20435" y="7640"/>
                  </a:lnTo>
                  <a:lnTo>
                    <a:pt x="20411" y="7640"/>
                  </a:lnTo>
                  <a:lnTo>
                    <a:pt x="20411" y="7712"/>
                  </a:lnTo>
                  <a:lnTo>
                    <a:pt x="20363" y="7712"/>
                  </a:lnTo>
                  <a:lnTo>
                    <a:pt x="20363" y="7784"/>
                  </a:lnTo>
                  <a:lnTo>
                    <a:pt x="20314" y="7784"/>
                  </a:lnTo>
                  <a:lnTo>
                    <a:pt x="20314" y="7881"/>
                  </a:lnTo>
                  <a:lnTo>
                    <a:pt x="20290" y="7881"/>
                  </a:lnTo>
                  <a:lnTo>
                    <a:pt x="20290" y="8001"/>
                  </a:lnTo>
                  <a:lnTo>
                    <a:pt x="20242" y="8001"/>
                  </a:lnTo>
                  <a:lnTo>
                    <a:pt x="20242" y="8073"/>
                  </a:lnTo>
                  <a:lnTo>
                    <a:pt x="20194" y="8073"/>
                  </a:lnTo>
                  <a:lnTo>
                    <a:pt x="20194" y="8146"/>
                  </a:lnTo>
                  <a:lnTo>
                    <a:pt x="20170" y="8146"/>
                  </a:lnTo>
                  <a:lnTo>
                    <a:pt x="20170" y="8242"/>
                  </a:lnTo>
                  <a:lnTo>
                    <a:pt x="20122" y="8242"/>
                  </a:lnTo>
                  <a:lnTo>
                    <a:pt x="20122" y="8363"/>
                  </a:lnTo>
                  <a:lnTo>
                    <a:pt x="20073" y="8363"/>
                  </a:lnTo>
                  <a:lnTo>
                    <a:pt x="20073" y="8435"/>
                  </a:lnTo>
                  <a:lnTo>
                    <a:pt x="20049" y="8435"/>
                  </a:lnTo>
                  <a:lnTo>
                    <a:pt x="20049" y="8507"/>
                  </a:lnTo>
                  <a:lnTo>
                    <a:pt x="20001" y="8507"/>
                  </a:lnTo>
                  <a:lnTo>
                    <a:pt x="20001" y="8628"/>
                  </a:lnTo>
                  <a:lnTo>
                    <a:pt x="19953" y="8628"/>
                  </a:lnTo>
                  <a:lnTo>
                    <a:pt x="19953" y="8724"/>
                  </a:lnTo>
                  <a:lnTo>
                    <a:pt x="19929" y="8724"/>
                  </a:lnTo>
                  <a:lnTo>
                    <a:pt x="19929" y="8845"/>
                  </a:lnTo>
                  <a:lnTo>
                    <a:pt x="19881" y="8845"/>
                  </a:lnTo>
                  <a:lnTo>
                    <a:pt x="19881" y="8917"/>
                  </a:lnTo>
                  <a:lnTo>
                    <a:pt x="19832" y="8917"/>
                  </a:lnTo>
                  <a:lnTo>
                    <a:pt x="19832" y="9037"/>
                  </a:lnTo>
                  <a:lnTo>
                    <a:pt x="19808" y="9037"/>
                  </a:lnTo>
                  <a:lnTo>
                    <a:pt x="19808" y="9110"/>
                  </a:lnTo>
                  <a:lnTo>
                    <a:pt x="19760" y="9110"/>
                  </a:lnTo>
                  <a:lnTo>
                    <a:pt x="19760" y="9206"/>
                  </a:lnTo>
                  <a:lnTo>
                    <a:pt x="19712" y="9206"/>
                  </a:lnTo>
                  <a:lnTo>
                    <a:pt x="19712" y="9327"/>
                  </a:lnTo>
                  <a:lnTo>
                    <a:pt x="19688" y="9327"/>
                  </a:lnTo>
                  <a:lnTo>
                    <a:pt x="19688" y="9399"/>
                  </a:lnTo>
                  <a:lnTo>
                    <a:pt x="19640" y="9399"/>
                  </a:lnTo>
                  <a:lnTo>
                    <a:pt x="19640" y="9519"/>
                  </a:lnTo>
                  <a:lnTo>
                    <a:pt x="19591" y="9519"/>
                  </a:lnTo>
                  <a:lnTo>
                    <a:pt x="19591" y="9592"/>
                  </a:lnTo>
                  <a:lnTo>
                    <a:pt x="19567" y="9592"/>
                  </a:lnTo>
                  <a:lnTo>
                    <a:pt x="19567" y="9688"/>
                  </a:lnTo>
                  <a:lnTo>
                    <a:pt x="19519" y="9688"/>
                  </a:lnTo>
                  <a:lnTo>
                    <a:pt x="19519" y="9809"/>
                  </a:lnTo>
                  <a:lnTo>
                    <a:pt x="19471" y="9809"/>
                  </a:lnTo>
                  <a:lnTo>
                    <a:pt x="19471" y="9881"/>
                  </a:lnTo>
                  <a:lnTo>
                    <a:pt x="19447" y="9881"/>
                  </a:lnTo>
                  <a:lnTo>
                    <a:pt x="19447" y="10001"/>
                  </a:lnTo>
                  <a:lnTo>
                    <a:pt x="19399" y="10001"/>
                  </a:lnTo>
                  <a:lnTo>
                    <a:pt x="19399" y="10074"/>
                  </a:lnTo>
                  <a:lnTo>
                    <a:pt x="19350" y="10074"/>
                  </a:lnTo>
                  <a:lnTo>
                    <a:pt x="19350" y="10194"/>
                  </a:lnTo>
                  <a:lnTo>
                    <a:pt x="19326" y="10194"/>
                  </a:lnTo>
                  <a:lnTo>
                    <a:pt x="19326" y="10290"/>
                  </a:lnTo>
                  <a:lnTo>
                    <a:pt x="19278" y="10290"/>
                  </a:lnTo>
                  <a:lnTo>
                    <a:pt x="19278" y="10363"/>
                  </a:lnTo>
                  <a:lnTo>
                    <a:pt x="19230" y="10363"/>
                  </a:lnTo>
                  <a:lnTo>
                    <a:pt x="19230" y="10483"/>
                  </a:lnTo>
                  <a:lnTo>
                    <a:pt x="19206" y="10483"/>
                  </a:lnTo>
                  <a:lnTo>
                    <a:pt x="19206" y="10556"/>
                  </a:lnTo>
                  <a:lnTo>
                    <a:pt x="19158" y="10556"/>
                  </a:lnTo>
                  <a:lnTo>
                    <a:pt x="19158" y="10676"/>
                  </a:lnTo>
                  <a:lnTo>
                    <a:pt x="19109" y="10676"/>
                  </a:lnTo>
                  <a:lnTo>
                    <a:pt x="19109" y="10772"/>
                  </a:lnTo>
                  <a:lnTo>
                    <a:pt x="19085" y="10772"/>
                  </a:lnTo>
                  <a:lnTo>
                    <a:pt x="19085" y="10893"/>
                  </a:lnTo>
                  <a:lnTo>
                    <a:pt x="19037" y="10893"/>
                  </a:lnTo>
                  <a:lnTo>
                    <a:pt x="19037" y="10965"/>
                  </a:lnTo>
                  <a:lnTo>
                    <a:pt x="18989" y="10965"/>
                  </a:lnTo>
                  <a:lnTo>
                    <a:pt x="18989" y="11086"/>
                  </a:lnTo>
                  <a:lnTo>
                    <a:pt x="18965" y="11086"/>
                  </a:lnTo>
                  <a:lnTo>
                    <a:pt x="18965" y="11158"/>
                  </a:lnTo>
                  <a:lnTo>
                    <a:pt x="18917" y="11158"/>
                  </a:lnTo>
                  <a:lnTo>
                    <a:pt x="18917" y="11278"/>
                  </a:lnTo>
                  <a:lnTo>
                    <a:pt x="18868" y="11278"/>
                  </a:lnTo>
                  <a:lnTo>
                    <a:pt x="18868" y="11399"/>
                  </a:lnTo>
                  <a:lnTo>
                    <a:pt x="18844" y="11399"/>
                  </a:lnTo>
                  <a:lnTo>
                    <a:pt x="18844" y="11495"/>
                  </a:lnTo>
                  <a:lnTo>
                    <a:pt x="18796" y="11495"/>
                  </a:lnTo>
                  <a:lnTo>
                    <a:pt x="18796" y="11616"/>
                  </a:lnTo>
                  <a:lnTo>
                    <a:pt x="18748" y="11616"/>
                  </a:lnTo>
                  <a:lnTo>
                    <a:pt x="18748" y="11688"/>
                  </a:lnTo>
                  <a:lnTo>
                    <a:pt x="18724" y="11688"/>
                  </a:lnTo>
                  <a:lnTo>
                    <a:pt x="18724" y="11809"/>
                  </a:lnTo>
                  <a:lnTo>
                    <a:pt x="18676" y="11809"/>
                  </a:lnTo>
                  <a:lnTo>
                    <a:pt x="18676" y="11929"/>
                  </a:lnTo>
                  <a:lnTo>
                    <a:pt x="18627" y="11929"/>
                  </a:lnTo>
                  <a:lnTo>
                    <a:pt x="18627" y="12001"/>
                  </a:lnTo>
                  <a:lnTo>
                    <a:pt x="18603" y="12001"/>
                  </a:lnTo>
                  <a:lnTo>
                    <a:pt x="18603" y="12122"/>
                  </a:lnTo>
                  <a:lnTo>
                    <a:pt x="18555" y="12122"/>
                  </a:lnTo>
                  <a:lnTo>
                    <a:pt x="18555" y="12218"/>
                  </a:lnTo>
                  <a:lnTo>
                    <a:pt x="18507" y="12218"/>
                  </a:lnTo>
                  <a:lnTo>
                    <a:pt x="18507" y="12339"/>
                  </a:lnTo>
                  <a:lnTo>
                    <a:pt x="18483" y="12339"/>
                  </a:lnTo>
                  <a:lnTo>
                    <a:pt x="18483" y="12459"/>
                  </a:lnTo>
                  <a:lnTo>
                    <a:pt x="18435" y="12459"/>
                  </a:lnTo>
                  <a:lnTo>
                    <a:pt x="18435" y="12532"/>
                  </a:lnTo>
                  <a:lnTo>
                    <a:pt x="18387" y="12532"/>
                  </a:lnTo>
                  <a:lnTo>
                    <a:pt x="18387" y="12652"/>
                  </a:lnTo>
                  <a:lnTo>
                    <a:pt x="18362" y="12652"/>
                  </a:lnTo>
                  <a:lnTo>
                    <a:pt x="18362" y="12724"/>
                  </a:lnTo>
                  <a:lnTo>
                    <a:pt x="18314" y="12724"/>
                  </a:lnTo>
                  <a:lnTo>
                    <a:pt x="18314" y="12845"/>
                  </a:lnTo>
                  <a:lnTo>
                    <a:pt x="18266" y="12845"/>
                  </a:lnTo>
                  <a:lnTo>
                    <a:pt x="18266" y="12965"/>
                  </a:lnTo>
                  <a:lnTo>
                    <a:pt x="18242" y="12965"/>
                  </a:lnTo>
                  <a:lnTo>
                    <a:pt x="18242" y="13062"/>
                  </a:lnTo>
                  <a:lnTo>
                    <a:pt x="18194" y="13062"/>
                  </a:lnTo>
                  <a:lnTo>
                    <a:pt x="18194" y="13182"/>
                  </a:lnTo>
                  <a:lnTo>
                    <a:pt x="18146" y="13182"/>
                  </a:lnTo>
                  <a:lnTo>
                    <a:pt x="18146" y="13303"/>
                  </a:lnTo>
                  <a:lnTo>
                    <a:pt x="18121" y="13303"/>
                  </a:lnTo>
                  <a:lnTo>
                    <a:pt x="18121" y="13375"/>
                  </a:lnTo>
                  <a:lnTo>
                    <a:pt x="18073" y="13375"/>
                  </a:lnTo>
                  <a:lnTo>
                    <a:pt x="18073" y="13495"/>
                  </a:lnTo>
                  <a:lnTo>
                    <a:pt x="18025" y="13495"/>
                  </a:lnTo>
                  <a:lnTo>
                    <a:pt x="18025" y="13616"/>
                  </a:lnTo>
                  <a:lnTo>
                    <a:pt x="18001" y="13616"/>
                  </a:lnTo>
                  <a:lnTo>
                    <a:pt x="18001" y="13736"/>
                  </a:lnTo>
                  <a:lnTo>
                    <a:pt x="17953" y="13736"/>
                  </a:lnTo>
                  <a:lnTo>
                    <a:pt x="17953" y="13809"/>
                  </a:lnTo>
                  <a:lnTo>
                    <a:pt x="17905" y="13809"/>
                  </a:lnTo>
                  <a:lnTo>
                    <a:pt x="17905" y="13929"/>
                  </a:lnTo>
                  <a:lnTo>
                    <a:pt x="17880" y="13929"/>
                  </a:lnTo>
                  <a:lnTo>
                    <a:pt x="17880" y="14050"/>
                  </a:lnTo>
                  <a:lnTo>
                    <a:pt x="17832" y="14050"/>
                  </a:lnTo>
                  <a:lnTo>
                    <a:pt x="17832" y="14170"/>
                  </a:lnTo>
                  <a:lnTo>
                    <a:pt x="17784" y="14170"/>
                  </a:lnTo>
                  <a:lnTo>
                    <a:pt x="17784" y="14291"/>
                  </a:lnTo>
                  <a:lnTo>
                    <a:pt x="17760" y="14291"/>
                  </a:lnTo>
                  <a:lnTo>
                    <a:pt x="17760" y="14387"/>
                  </a:lnTo>
                  <a:lnTo>
                    <a:pt x="17712" y="14387"/>
                  </a:lnTo>
                  <a:lnTo>
                    <a:pt x="17712" y="14508"/>
                  </a:lnTo>
                  <a:lnTo>
                    <a:pt x="17664" y="14508"/>
                  </a:lnTo>
                  <a:lnTo>
                    <a:pt x="17664" y="14628"/>
                  </a:lnTo>
                  <a:lnTo>
                    <a:pt x="17639" y="14628"/>
                  </a:lnTo>
                  <a:lnTo>
                    <a:pt x="17639" y="14749"/>
                  </a:lnTo>
                  <a:lnTo>
                    <a:pt x="17591" y="14749"/>
                  </a:lnTo>
                  <a:lnTo>
                    <a:pt x="17591" y="14821"/>
                  </a:lnTo>
                  <a:lnTo>
                    <a:pt x="17543" y="14821"/>
                  </a:lnTo>
                  <a:lnTo>
                    <a:pt x="17543" y="14941"/>
                  </a:lnTo>
                  <a:lnTo>
                    <a:pt x="17519" y="14941"/>
                  </a:lnTo>
                  <a:lnTo>
                    <a:pt x="17519" y="15062"/>
                  </a:lnTo>
                  <a:lnTo>
                    <a:pt x="17471" y="15062"/>
                  </a:lnTo>
                  <a:lnTo>
                    <a:pt x="17471" y="15182"/>
                  </a:lnTo>
                  <a:lnTo>
                    <a:pt x="17423" y="15182"/>
                  </a:lnTo>
                  <a:lnTo>
                    <a:pt x="17423" y="15255"/>
                  </a:lnTo>
                  <a:lnTo>
                    <a:pt x="17399" y="15255"/>
                  </a:lnTo>
                  <a:lnTo>
                    <a:pt x="17399" y="15375"/>
                  </a:lnTo>
                  <a:lnTo>
                    <a:pt x="17350" y="15375"/>
                  </a:lnTo>
                  <a:lnTo>
                    <a:pt x="17350" y="15496"/>
                  </a:lnTo>
                  <a:lnTo>
                    <a:pt x="17302" y="15496"/>
                  </a:lnTo>
                  <a:lnTo>
                    <a:pt x="17302" y="15616"/>
                  </a:lnTo>
                  <a:lnTo>
                    <a:pt x="17278" y="15616"/>
                  </a:lnTo>
                  <a:lnTo>
                    <a:pt x="17278" y="15737"/>
                  </a:lnTo>
                  <a:lnTo>
                    <a:pt x="17230" y="15737"/>
                  </a:lnTo>
                  <a:lnTo>
                    <a:pt x="17230" y="15857"/>
                  </a:lnTo>
                  <a:lnTo>
                    <a:pt x="17182" y="15857"/>
                  </a:lnTo>
                  <a:lnTo>
                    <a:pt x="17182" y="15978"/>
                  </a:lnTo>
                  <a:lnTo>
                    <a:pt x="17158" y="15978"/>
                  </a:lnTo>
                  <a:lnTo>
                    <a:pt x="17158" y="16098"/>
                  </a:lnTo>
                  <a:lnTo>
                    <a:pt x="17109" y="16098"/>
                  </a:lnTo>
                  <a:lnTo>
                    <a:pt x="17109" y="16219"/>
                  </a:lnTo>
                  <a:lnTo>
                    <a:pt x="17061" y="16219"/>
                  </a:lnTo>
                  <a:lnTo>
                    <a:pt x="17061" y="16339"/>
                  </a:lnTo>
                  <a:lnTo>
                    <a:pt x="17037" y="16339"/>
                  </a:lnTo>
                  <a:lnTo>
                    <a:pt x="17037" y="16435"/>
                  </a:lnTo>
                  <a:lnTo>
                    <a:pt x="16989" y="16435"/>
                  </a:lnTo>
                  <a:lnTo>
                    <a:pt x="16989" y="16556"/>
                  </a:lnTo>
                  <a:lnTo>
                    <a:pt x="16941" y="16556"/>
                  </a:lnTo>
                  <a:lnTo>
                    <a:pt x="16941" y="16676"/>
                  </a:lnTo>
                  <a:lnTo>
                    <a:pt x="16917" y="16676"/>
                  </a:lnTo>
                  <a:lnTo>
                    <a:pt x="16917" y="16797"/>
                  </a:lnTo>
                  <a:lnTo>
                    <a:pt x="16868" y="16797"/>
                  </a:lnTo>
                  <a:lnTo>
                    <a:pt x="16868" y="16917"/>
                  </a:lnTo>
                  <a:lnTo>
                    <a:pt x="16820" y="16917"/>
                  </a:lnTo>
                  <a:lnTo>
                    <a:pt x="16820" y="17038"/>
                  </a:lnTo>
                  <a:lnTo>
                    <a:pt x="16796" y="17038"/>
                  </a:lnTo>
                  <a:lnTo>
                    <a:pt x="16796" y="17158"/>
                  </a:lnTo>
                  <a:lnTo>
                    <a:pt x="16748" y="17158"/>
                  </a:lnTo>
                  <a:lnTo>
                    <a:pt x="16748" y="17279"/>
                  </a:lnTo>
                  <a:lnTo>
                    <a:pt x="16700" y="17279"/>
                  </a:lnTo>
                  <a:lnTo>
                    <a:pt x="16700" y="17399"/>
                  </a:lnTo>
                  <a:lnTo>
                    <a:pt x="16676" y="17399"/>
                  </a:lnTo>
                  <a:lnTo>
                    <a:pt x="16676" y="17520"/>
                  </a:lnTo>
                  <a:lnTo>
                    <a:pt x="16627" y="17520"/>
                  </a:lnTo>
                  <a:lnTo>
                    <a:pt x="16627" y="17640"/>
                  </a:lnTo>
                  <a:lnTo>
                    <a:pt x="16579" y="17640"/>
                  </a:lnTo>
                  <a:lnTo>
                    <a:pt x="16579" y="17761"/>
                  </a:lnTo>
                  <a:lnTo>
                    <a:pt x="16555" y="17761"/>
                  </a:lnTo>
                  <a:lnTo>
                    <a:pt x="16555" y="17881"/>
                  </a:lnTo>
                  <a:lnTo>
                    <a:pt x="16507" y="17881"/>
                  </a:lnTo>
                  <a:lnTo>
                    <a:pt x="16507" y="18002"/>
                  </a:lnTo>
                  <a:lnTo>
                    <a:pt x="16459" y="18002"/>
                  </a:lnTo>
                  <a:lnTo>
                    <a:pt x="16459" y="18122"/>
                  </a:lnTo>
                  <a:lnTo>
                    <a:pt x="16435" y="18122"/>
                  </a:lnTo>
                  <a:lnTo>
                    <a:pt x="16435" y="18243"/>
                  </a:lnTo>
                  <a:lnTo>
                    <a:pt x="16386" y="18243"/>
                  </a:lnTo>
                  <a:lnTo>
                    <a:pt x="16386" y="18363"/>
                  </a:lnTo>
                  <a:lnTo>
                    <a:pt x="16338" y="18363"/>
                  </a:lnTo>
                  <a:lnTo>
                    <a:pt x="16338" y="18484"/>
                  </a:lnTo>
                  <a:lnTo>
                    <a:pt x="16314" y="18484"/>
                  </a:lnTo>
                  <a:lnTo>
                    <a:pt x="16314" y="18604"/>
                  </a:lnTo>
                  <a:lnTo>
                    <a:pt x="16266" y="18604"/>
                  </a:lnTo>
                  <a:lnTo>
                    <a:pt x="16266" y="18749"/>
                  </a:lnTo>
                  <a:lnTo>
                    <a:pt x="16218" y="18749"/>
                  </a:lnTo>
                  <a:lnTo>
                    <a:pt x="16218" y="18869"/>
                  </a:lnTo>
                  <a:lnTo>
                    <a:pt x="16194" y="18869"/>
                  </a:lnTo>
                  <a:lnTo>
                    <a:pt x="16194" y="18990"/>
                  </a:lnTo>
                  <a:lnTo>
                    <a:pt x="16145" y="18990"/>
                  </a:lnTo>
                  <a:lnTo>
                    <a:pt x="16145" y="19110"/>
                  </a:lnTo>
                  <a:lnTo>
                    <a:pt x="16097" y="19110"/>
                  </a:lnTo>
                  <a:lnTo>
                    <a:pt x="16097" y="19231"/>
                  </a:lnTo>
                  <a:lnTo>
                    <a:pt x="16073" y="19231"/>
                  </a:lnTo>
                  <a:lnTo>
                    <a:pt x="16073" y="19351"/>
                  </a:lnTo>
                  <a:lnTo>
                    <a:pt x="16025" y="19351"/>
                  </a:lnTo>
                  <a:lnTo>
                    <a:pt x="16025" y="19472"/>
                  </a:lnTo>
                  <a:lnTo>
                    <a:pt x="15977" y="19472"/>
                  </a:lnTo>
                  <a:lnTo>
                    <a:pt x="15977" y="19640"/>
                  </a:lnTo>
                  <a:lnTo>
                    <a:pt x="15953" y="19640"/>
                  </a:lnTo>
                  <a:lnTo>
                    <a:pt x="15953" y="19761"/>
                  </a:lnTo>
                  <a:lnTo>
                    <a:pt x="15904" y="19761"/>
                  </a:lnTo>
                  <a:lnTo>
                    <a:pt x="15904" y="19881"/>
                  </a:lnTo>
                  <a:lnTo>
                    <a:pt x="15856" y="19881"/>
                  </a:lnTo>
                  <a:lnTo>
                    <a:pt x="15856" y="20002"/>
                  </a:lnTo>
                  <a:lnTo>
                    <a:pt x="15832" y="20002"/>
                  </a:lnTo>
                  <a:lnTo>
                    <a:pt x="15832" y="20122"/>
                  </a:lnTo>
                  <a:lnTo>
                    <a:pt x="15784" y="20122"/>
                  </a:lnTo>
                  <a:lnTo>
                    <a:pt x="15784" y="20291"/>
                  </a:lnTo>
                  <a:lnTo>
                    <a:pt x="15736" y="20291"/>
                  </a:lnTo>
                  <a:lnTo>
                    <a:pt x="15736" y="20411"/>
                  </a:lnTo>
                  <a:lnTo>
                    <a:pt x="15712" y="20411"/>
                  </a:lnTo>
                  <a:lnTo>
                    <a:pt x="15712" y="20484"/>
                  </a:lnTo>
                  <a:lnTo>
                    <a:pt x="15663" y="20484"/>
                  </a:lnTo>
                  <a:lnTo>
                    <a:pt x="15663" y="20604"/>
                  </a:lnTo>
                  <a:lnTo>
                    <a:pt x="15615" y="20604"/>
                  </a:lnTo>
                  <a:lnTo>
                    <a:pt x="15615" y="20725"/>
                  </a:lnTo>
                  <a:lnTo>
                    <a:pt x="15591" y="20725"/>
                  </a:lnTo>
                  <a:lnTo>
                    <a:pt x="15591" y="20845"/>
                  </a:lnTo>
                  <a:lnTo>
                    <a:pt x="15543" y="20845"/>
                  </a:lnTo>
                  <a:lnTo>
                    <a:pt x="15543" y="20966"/>
                  </a:lnTo>
                  <a:lnTo>
                    <a:pt x="15495" y="20966"/>
                  </a:lnTo>
                  <a:lnTo>
                    <a:pt x="15495" y="21086"/>
                  </a:lnTo>
                  <a:lnTo>
                    <a:pt x="15471" y="21086"/>
                  </a:lnTo>
                  <a:lnTo>
                    <a:pt x="15471" y="21207"/>
                  </a:lnTo>
                  <a:lnTo>
                    <a:pt x="15423" y="21207"/>
                  </a:lnTo>
                  <a:lnTo>
                    <a:pt x="15423" y="21279"/>
                  </a:lnTo>
                  <a:lnTo>
                    <a:pt x="15374" y="21279"/>
                  </a:lnTo>
                  <a:lnTo>
                    <a:pt x="15374" y="21399"/>
                  </a:lnTo>
                  <a:lnTo>
                    <a:pt x="15350" y="21399"/>
                  </a:lnTo>
                  <a:lnTo>
                    <a:pt x="15350" y="21520"/>
                  </a:lnTo>
                  <a:lnTo>
                    <a:pt x="15302" y="21520"/>
                  </a:lnTo>
                  <a:lnTo>
                    <a:pt x="15302" y="21640"/>
                  </a:lnTo>
                  <a:lnTo>
                    <a:pt x="15254" y="21640"/>
                  </a:lnTo>
                  <a:lnTo>
                    <a:pt x="15254" y="21761"/>
                  </a:lnTo>
                  <a:lnTo>
                    <a:pt x="15230" y="21761"/>
                  </a:lnTo>
                  <a:lnTo>
                    <a:pt x="15230" y="21857"/>
                  </a:lnTo>
                  <a:lnTo>
                    <a:pt x="15182" y="21857"/>
                  </a:lnTo>
                  <a:lnTo>
                    <a:pt x="15182" y="21978"/>
                  </a:lnTo>
                  <a:lnTo>
                    <a:pt x="15133" y="21978"/>
                  </a:lnTo>
                  <a:lnTo>
                    <a:pt x="15133" y="22050"/>
                  </a:lnTo>
                  <a:lnTo>
                    <a:pt x="15109" y="22050"/>
                  </a:lnTo>
                  <a:lnTo>
                    <a:pt x="15109" y="22171"/>
                  </a:lnTo>
                  <a:lnTo>
                    <a:pt x="15061" y="22171"/>
                  </a:lnTo>
                  <a:lnTo>
                    <a:pt x="15061" y="22243"/>
                  </a:lnTo>
                  <a:lnTo>
                    <a:pt x="15013" y="22243"/>
                  </a:lnTo>
                  <a:lnTo>
                    <a:pt x="15013" y="22363"/>
                  </a:lnTo>
                  <a:lnTo>
                    <a:pt x="14989" y="22363"/>
                  </a:lnTo>
                  <a:lnTo>
                    <a:pt x="14989" y="22460"/>
                  </a:lnTo>
                  <a:lnTo>
                    <a:pt x="14941" y="22460"/>
                  </a:lnTo>
                  <a:lnTo>
                    <a:pt x="14941" y="22580"/>
                  </a:lnTo>
                  <a:lnTo>
                    <a:pt x="14892" y="22580"/>
                  </a:lnTo>
                  <a:lnTo>
                    <a:pt x="14892" y="22653"/>
                  </a:lnTo>
                  <a:lnTo>
                    <a:pt x="14868" y="22653"/>
                  </a:lnTo>
                  <a:lnTo>
                    <a:pt x="14868" y="22773"/>
                  </a:lnTo>
                  <a:lnTo>
                    <a:pt x="14820" y="22773"/>
                  </a:lnTo>
                  <a:lnTo>
                    <a:pt x="14820" y="22845"/>
                  </a:lnTo>
                  <a:lnTo>
                    <a:pt x="14772" y="22845"/>
                  </a:lnTo>
                  <a:lnTo>
                    <a:pt x="14772" y="22966"/>
                  </a:lnTo>
                  <a:lnTo>
                    <a:pt x="14748" y="22966"/>
                  </a:lnTo>
                  <a:lnTo>
                    <a:pt x="14748" y="23062"/>
                  </a:lnTo>
                  <a:lnTo>
                    <a:pt x="14700" y="23062"/>
                  </a:lnTo>
                  <a:lnTo>
                    <a:pt x="14700" y="23183"/>
                  </a:lnTo>
                  <a:lnTo>
                    <a:pt x="14651" y="23183"/>
                  </a:lnTo>
                  <a:lnTo>
                    <a:pt x="14651" y="23255"/>
                  </a:lnTo>
                  <a:lnTo>
                    <a:pt x="14627" y="23255"/>
                  </a:lnTo>
                  <a:lnTo>
                    <a:pt x="14627" y="23376"/>
                  </a:lnTo>
                  <a:lnTo>
                    <a:pt x="14579" y="23376"/>
                  </a:lnTo>
                  <a:lnTo>
                    <a:pt x="14579" y="23496"/>
                  </a:lnTo>
                  <a:lnTo>
                    <a:pt x="14531" y="23496"/>
                  </a:lnTo>
                  <a:lnTo>
                    <a:pt x="14531" y="23568"/>
                  </a:lnTo>
                  <a:lnTo>
                    <a:pt x="14507" y="23568"/>
                  </a:lnTo>
                  <a:lnTo>
                    <a:pt x="14507" y="23665"/>
                  </a:lnTo>
                  <a:lnTo>
                    <a:pt x="14459" y="23665"/>
                  </a:lnTo>
                  <a:lnTo>
                    <a:pt x="14459" y="23737"/>
                  </a:lnTo>
                  <a:lnTo>
                    <a:pt x="14410" y="23737"/>
                  </a:lnTo>
                  <a:lnTo>
                    <a:pt x="14410" y="23809"/>
                  </a:lnTo>
                  <a:lnTo>
                    <a:pt x="14386" y="23809"/>
                  </a:lnTo>
                  <a:lnTo>
                    <a:pt x="14386" y="23930"/>
                  </a:lnTo>
                  <a:lnTo>
                    <a:pt x="14338" y="23930"/>
                  </a:lnTo>
                  <a:lnTo>
                    <a:pt x="14338" y="24026"/>
                  </a:lnTo>
                  <a:lnTo>
                    <a:pt x="14290" y="24026"/>
                  </a:lnTo>
                  <a:lnTo>
                    <a:pt x="14290" y="24098"/>
                  </a:lnTo>
                  <a:lnTo>
                    <a:pt x="14266" y="24098"/>
                  </a:lnTo>
                  <a:lnTo>
                    <a:pt x="14266" y="24171"/>
                  </a:lnTo>
                  <a:lnTo>
                    <a:pt x="14218" y="24171"/>
                  </a:lnTo>
                  <a:lnTo>
                    <a:pt x="14218" y="24267"/>
                  </a:lnTo>
                  <a:lnTo>
                    <a:pt x="14169" y="24267"/>
                  </a:lnTo>
                  <a:lnTo>
                    <a:pt x="14169" y="24388"/>
                  </a:lnTo>
                  <a:lnTo>
                    <a:pt x="14145" y="24388"/>
                  </a:lnTo>
                  <a:lnTo>
                    <a:pt x="14145" y="24460"/>
                  </a:lnTo>
                  <a:lnTo>
                    <a:pt x="14097" y="24460"/>
                  </a:lnTo>
                  <a:lnTo>
                    <a:pt x="14097" y="24532"/>
                  </a:lnTo>
                  <a:lnTo>
                    <a:pt x="14049" y="24532"/>
                  </a:lnTo>
                  <a:lnTo>
                    <a:pt x="14049" y="24629"/>
                  </a:lnTo>
                  <a:lnTo>
                    <a:pt x="14025" y="24629"/>
                  </a:lnTo>
                  <a:lnTo>
                    <a:pt x="14025" y="24701"/>
                  </a:lnTo>
                  <a:lnTo>
                    <a:pt x="13977" y="24701"/>
                  </a:lnTo>
                  <a:lnTo>
                    <a:pt x="13977" y="24821"/>
                  </a:lnTo>
                  <a:lnTo>
                    <a:pt x="13928" y="24821"/>
                  </a:lnTo>
                  <a:lnTo>
                    <a:pt x="13928" y="24894"/>
                  </a:lnTo>
                  <a:lnTo>
                    <a:pt x="13904" y="24894"/>
                  </a:lnTo>
                  <a:lnTo>
                    <a:pt x="13904" y="24990"/>
                  </a:lnTo>
                  <a:lnTo>
                    <a:pt x="13856" y="24990"/>
                  </a:lnTo>
                  <a:lnTo>
                    <a:pt x="13856" y="25062"/>
                  </a:lnTo>
                  <a:lnTo>
                    <a:pt x="13808" y="25062"/>
                  </a:lnTo>
                  <a:lnTo>
                    <a:pt x="13808" y="25135"/>
                  </a:lnTo>
                  <a:lnTo>
                    <a:pt x="13784" y="25135"/>
                  </a:lnTo>
                  <a:lnTo>
                    <a:pt x="13784" y="25231"/>
                  </a:lnTo>
                  <a:lnTo>
                    <a:pt x="13736" y="25231"/>
                  </a:lnTo>
                  <a:lnTo>
                    <a:pt x="13736" y="25352"/>
                  </a:lnTo>
                  <a:lnTo>
                    <a:pt x="13687" y="25352"/>
                  </a:lnTo>
                  <a:lnTo>
                    <a:pt x="13687" y="25424"/>
                  </a:lnTo>
                  <a:lnTo>
                    <a:pt x="13663" y="25424"/>
                  </a:lnTo>
                  <a:lnTo>
                    <a:pt x="13663" y="25496"/>
                  </a:lnTo>
                  <a:lnTo>
                    <a:pt x="13615" y="25496"/>
                  </a:lnTo>
                  <a:lnTo>
                    <a:pt x="13615" y="25544"/>
                  </a:lnTo>
                  <a:lnTo>
                    <a:pt x="13567" y="25544"/>
                  </a:lnTo>
                  <a:lnTo>
                    <a:pt x="13567" y="25617"/>
                  </a:lnTo>
                  <a:lnTo>
                    <a:pt x="13543" y="25617"/>
                  </a:lnTo>
                  <a:lnTo>
                    <a:pt x="13543" y="25713"/>
                  </a:lnTo>
                  <a:lnTo>
                    <a:pt x="13495" y="25713"/>
                  </a:lnTo>
                  <a:lnTo>
                    <a:pt x="13495" y="25785"/>
                  </a:lnTo>
                  <a:lnTo>
                    <a:pt x="13446" y="25785"/>
                  </a:lnTo>
                  <a:lnTo>
                    <a:pt x="13446" y="25858"/>
                  </a:lnTo>
                  <a:lnTo>
                    <a:pt x="13422" y="25858"/>
                  </a:lnTo>
                  <a:lnTo>
                    <a:pt x="13422" y="25954"/>
                  </a:lnTo>
                  <a:lnTo>
                    <a:pt x="13374" y="25954"/>
                  </a:lnTo>
                  <a:lnTo>
                    <a:pt x="13374" y="26026"/>
                  </a:lnTo>
                  <a:lnTo>
                    <a:pt x="13326" y="26026"/>
                  </a:lnTo>
                  <a:lnTo>
                    <a:pt x="13326" y="26099"/>
                  </a:lnTo>
                  <a:lnTo>
                    <a:pt x="13302" y="26099"/>
                  </a:lnTo>
                  <a:lnTo>
                    <a:pt x="13302" y="26195"/>
                  </a:lnTo>
                  <a:lnTo>
                    <a:pt x="13254" y="26195"/>
                  </a:lnTo>
                  <a:lnTo>
                    <a:pt x="13254" y="26267"/>
                  </a:lnTo>
                  <a:lnTo>
                    <a:pt x="13206" y="26267"/>
                  </a:lnTo>
                  <a:lnTo>
                    <a:pt x="13206" y="26340"/>
                  </a:lnTo>
                  <a:lnTo>
                    <a:pt x="13181" y="26340"/>
                  </a:lnTo>
                  <a:lnTo>
                    <a:pt x="13181" y="26436"/>
                  </a:lnTo>
                  <a:lnTo>
                    <a:pt x="13133" y="26436"/>
                  </a:lnTo>
                  <a:lnTo>
                    <a:pt x="13133" y="26508"/>
                  </a:lnTo>
                  <a:lnTo>
                    <a:pt x="13085" y="26508"/>
                  </a:lnTo>
                  <a:lnTo>
                    <a:pt x="13085" y="26556"/>
                  </a:lnTo>
                  <a:lnTo>
                    <a:pt x="13061" y="26556"/>
                  </a:lnTo>
                  <a:lnTo>
                    <a:pt x="13061" y="26629"/>
                  </a:lnTo>
                  <a:lnTo>
                    <a:pt x="13013" y="26629"/>
                  </a:lnTo>
                  <a:lnTo>
                    <a:pt x="13013" y="26701"/>
                  </a:lnTo>
                  <a:lnTo>
                    <a:pt x="12965" y="26701"/>
                  </a:lnTo>
                  <a:lnTo>
                    <a:pt x="12965" y="26797"/>
                  </a:lnTo>
                  <a:lnTo>
                    <a:pt x="12940" y="26797"/>
                  </a:lnTo>
                  <a:lnTo>
                    <a:pt x="12940" y="26870"/>
                  </a:lnTo>
                  <a:lnTo>
                    <a:pt x="12892" y="26870"/>
                  </a:lnTo>
                  <a:lnTo>
                    <a:pt x="12892" y="26942"/>
                  </a:lnTo>
                  <a:lnTo>
                    <a:pt x="12844" y="26942"/>
                  </a:lnTo>
                  <a:lnTo>
                    <a:pt x="12844" y="27038"/>
                  </a:lnTo>
                  <a:lnTo>
                    <a:pt x="12820" y="27038"/>
                  </a:lnTo>
                  <a:lnTo>
                    <a:pt x="12820" y="27111"/>
                  </a:lnTo>
                  <a:lnTo>
                    <a:pt x="12772" y="27111"/>
                  </a:lnTo>
                  <a:lnTo>
                    <a:pt x="12772" y="27183"/>
                  </a:lnTo>
                  <a:lnTo>
                    <a:pt x="12724" y="27183"/>
                  </a:lnTo>
                  <a:lnTo>
                    <a:pt x="12724" y="27231"/>
                  </a:lnTo>
                  <a:lnTo>
                    <a:pt x="12699" y="27231"/>
                  </a:lnTo>
                  <a:lnTo>
                    <a:pt x="12699" y="27303"/>
                  </a:lnTo>
                  <a:lnTo>
                    <a:pt x="12651" y="27303"/>
                  </a:lnTo>
                  <a:lnTo>
                    <a:pt x="12651" y="27400"/>
                  </a:lnTo>
                  <a:lnTo>
                    <a:pt x="12603" y="27400"/>
                  </a:lnTo>
                  <a:lnTo>
                    <a:pt x="12603" y="27424"/>
                  </a:lnTo>
                  <a:lnTo>
                    <a:pt x="12579" y="27424"/>
                  </a:lnTo>
                  <a:lnTo>
                    <a:pt x="12579" y="27520"/>
                  </a:lnTo>
                  <a:lnTo>
                    <a:pt x="12531" y="27520"/>
                  </a:lnTo>
                  <a:lnTo>
                    <a:pt x="12531" y="27593"/>
                  </a:lnTo>
                  <a:lnTo>
                    <a:pt x="12483" y="27593"/>
                  </a:lnTo>
                  <a:lnTo>
                    <a:pt x="12483" y="27641"/>
                  </a:lnTo>
                  <a:lnTo>
                    <a:pt x="12458" y="27641"/>
                  </a:lnTo>
                  <a:lnTo>
                    <a:pt x="12458" y="27713"/>
                  </a:lnTo>
                  <a:lnTo>
                    <a:pt x="12410" y="27713"/>
                  </a:lnTo>
                  <a:lnTo>
                    <a:pt x="12410" y="27785"/>
                  </a:lnTo>
                  <a:lnTo>
                    <a:pt x="12362" y="27785"/>
                  </a:lnTo>
                  <a:lnTo>
                    <a:pt x="12362" y="27882"/>
                  </a:lnTo>
                  <a:lnTo>
                    <a:pt x="12338" y="27882"/>
                  </a:lnTo>
                  <a:lnTo>
                    <a:pt x="12338" y="27906"/>
                  </a:lnTo>
                  <a:lnTo>
                    <a:pt x="12290" y="27906"/>
                  </a:lnTo>
                  <a:lnTo>
                    <a:pt x="12290" y="28002"/>
                  </a:lnTo>
                  <a:lnTo>
                    <a:pt x="12242" y="28002"/>
                  </a:lnTo>
                  <a:lnTo>
                    <a:pt x="12242" y="28075"/>
                  </a:lnTo>
                  <a:lnTo>
                    <a:pt x="12218" y="28075"/>
                  </a:lnTo>
                  <a:lnTo>
                    <a:pt x="12218" y="28123"/>
                  </a:lnTo>
                  <a:lnTo>
                    <a:pt x="12169" y="28123"/>
                  </a:lnTo>
                  <a:lnTo>
                    <a:pt x="12169" y="28195"/>
                  </a:lnTo>
                  <a:lnTo>
                    <a:pt x="12121" y="28195"/>
                  </a:lnTo>
                  <a:lnTo>
                    <a:pt x="12121" y="28267"/>
                  </a:lnTo>
                  <a:lnTo>
                    <a:pt x="12097" y="28267"/>
                  </a:lnTo>
                  <a:lnTo>
                    <a:pt x="12097" y="28364"/>
                  </a:lnTo>
                  <a:lnTo>
                    <a:pt x="12049" y="28364"/>
                  </a:lnTo>
                  <a:lnTo>
                    <a:pt x="12049" y="28388"/>
                  </a:lnTo>
                  <a:lnTo>
                    <a:pt x="12001" y="28388"/>
                  </a:lnTo>
                  <a:lnTo>
                    <a:pt x="12001" y="28484"/>
                  </a:lnTo>
                  <a:lnTo>
                    <a:pt x="11977" y="28484"/>
                  </a:lnTo>
                  <a:lnTo>
                    <a:pt x="11977" y="28556"/>
                  </a:lnTo>
                  <a:lnTo>
                    <a:pt x="11928" y="28556"/>
                  </a:lnTo>
                  <a:lnTo>
                    <a:pt x="11928" y="28605"/>
                  </a:lnTo>
                  <a:lnTo>
                    <a:pt x="11880" y="28605"/>
                  </a:lnTo>
                  <a:lnTo>
                    <a:pt x="11880" y="28677"/>
                  </a:lnTo>
                  <a:lnTo>
                    <a:pt x="11856" y="28677"/>
                  </a:lnTo>
                  <a:lnTo>
                    <a:pt x="11856" y="28749"/>
                  </a:lnTo>
                  <a:lnTo>
                    <a:pt x="11808" y="28749"/>
                  </a:lnTo>
                  <a:lnTo>
                    <a:pt x="11808" y="28797"/>
                  </a:lnTo>
                  <a:lnTo>
                    <a:pt x="11760" y="28797"/>
                  </a:lnTo>
                  <a:lnTo>
                    <a:pt x="11760" y="28870"/>
                  </a:lnTo>
                  <a:lnTo>
                    <a:pt x="11736" y="28870"/>
                  </a:lnTo>
                  <a:lnTo>
                    <a:pt x="11736" y="28918"/>
                  </a:lnTo>
                  <a:lnTo>
                    <a:pt x="11687" y="28918"/>
                  </a:lnTo>
                  <a:lnTo>
                    <a:pt x="11687" y="28990"/>
                  </a:lnTo>
                  <a:lnTo>
                    <a:pt x="11639" y="28990"/>
                  </a:lnTo>
                  <a:lnTo>
                    <a:pt x="11639" y="29038"/>
                  </a:lnTo>
                  <a:lnTo>
                    <a:pt x="11615" y="29038"/>
                  </a:lnTo>
                  <a:lnTo>
                    <a:pt x="11615" y="29111"/>
                  </a:lnTo>
                  <a:lnTo>
                    <a:pt x="11567" y="29111"/>
                  </a:lnTo>
                  <a:lnTo>
                    <a:pt x="11567" y="29159"/>
                  </a:lnTo>
                  <a:lnTo>
                    <a:pt x="11519" y="29159"/>
                  </a:lnTo>
                  <a:lnTo>
                    <a:pt x="11519" y="29231"/>
                  </a:lnTo>
                  <a:lnTo>
                    <a:pt x="11495" y="29231"/>
                  </a:lnTo>
                  <a:lnTo>
                    <a:pt x="11495" y="29279"/>
                  </a:lnTo>
                  <a:lnTo>
                    <a:pt x="11446" y="29279"/>
                  </a:lnTo>
                  <a:lnTo>
                    <a:pt x="11446" y="29352"/>
                  </a:lnTo>
                  <a:lnTo>
                    <a:pt x="11398" y="29352"/>
                  </a:lnTo>
                  <a:lnTo>
                    <a:pt x="11398" y="29448"/>
                  </a:lnTo>
                  <a:lnTo>
                    <a:pt x="11374" y="29448"/>
                  </a:lnTo>
                  <a:lnTo>
                    <a:pt x="11374" y="29472"/>
                  </a:lnTo>
                  <a:lnTo>
                    <a:pt x="11326" y="29472"/>
                  </a:lnTo>
                  <a:lnTo>
                    <a:pt x="11326" y="29569"/>
                  </a:lnTo>
                  <a:lnTo>
                    <a:pt x="11278" y="29569"/>
                  </a:lnTo>
                  <a:lnTo>
                    <a:pt x="11278" y="29593"/>
                  </a:lnTo>
                  <a:lnTo>
                    <a:pt x="11254" y="29593"/>
                  </a:lnTo>
                  <a:lnTo>
                    <a:pt x="11254" y="29689"/>
                  </a:lnTo>
                  <a:lnTo>
                    <a:pt x="11205" y="29689"/>
                  </a:lnTo>
                  <a:lnTo>
                    <a:pt x="11205" y="29713"/>
                  </a:lnTo>
                  <a:lnTo>
                    <a:pt x="11157" y="29713"/>
                  </a:lnTo>
                  <a:lnTo>
                    <a:pt x="11157" y="29810"/>
                  </a:lnTo>
                  <a:lnTo>
                    <a:pt x="11133" y="29810"/>
                  </a:lnTo>
                  <a:lnTo>
                    <a:pt x="11133" y="29834"/>
                  </a:lnTo>
                  <a:lnTo>
                    <a:pt x="11085" y="29834"/>
                  </a:lnTo>
                  <a:lnTo>
                    <a:pt x="11085" y="29930"/>
                  </a:lnTo>
                  <a:lnTo>
                    <a:pt x="11037" y="29930"/>
                  </a:lnTo>
                  <a:lnTo>
                    <a:pt x="11037" y="29954"/>
                  </a:lnTo>
                  <a:lnTo>
                    <a:pt x="11013" y="29954"/>
                  </a:lnTo>
                  <a:lnTo>
                    <a:pt x="11013" y="30051"/>
                  </a:lnTo>
                  <a:lnTo>
                    <a:pt x="10964" y="30051"/>
                  </a:lnTo>
                  <a:lnTo>
                    <a:pt x="10964" y="30075"/>
                  </a:lnTo>
                  <a:lnTo>
                    <a:pt x="10916" y="30075"/>
                  </a:lnTo>
                  <a:lnTo>
                    <a:pt x="10916" y="30171"/>
                  </a:lnTo>
                  <a:lnTo>
                    <a:pt x="10892" y="30171"/>
                  </a:lnTo>
                  <a:lnTo>
                    <a:pt x="10892" y="30195"/>
                  </a:lnTo>
                  <a:lnTo>
                    <a:pt x="10844" y="30195"/>
                  </a:lnTo>
                  <a:lnTo>
                    <a:pt x="10844" y="30292"/>
                  </a:lnTo>
                  <a:lnTo>
                    <a:pt x="10796" y="30292"/>
                  </a:lnTo>
                  <a:lnTo>
                    <a:pt x="10796" y="30316"/>
                  </a:lnTo>
                  <a:lnTo>
                    <a:pt x="10772" y="30316"/>
                  </a:lnTo>
                  <a:lnTo>
                    <a:pt x="10772" y="30412"/>
                  </a:lnTo>
                  <a:lnTo>
                    <a:pt x="10723" y="30412"/>
                  </a:lnTo>
                  <a:lnTo>
                    <a:pt x="10723" y="30436"/>
                  </a:lnTo>
                  <a:lnTo>
                    <a:pt x="10675" y="30436"/>
                  </a:lnTo>
                  <a:lnTo>
                    <a:pt x="10675" y="30533"/>
                  </a:lnTo>
                  <a:lnTo>
                    <a:pt x="10651" y="30533"/>
                  </a:lnTo>
                  <a:lnTo>
                    <a:pt x="10651" y="30557"/>
                  </a:lnTo>
                  <a:lnTo>
                    <a:pt x="10603" y="30557"/>
                  </a:lnTo>
                  <a:lnTo>
                    <a:pt x="10603" y="30605"/>
                  </a:lnTo>
                  <a:lnTo>
                    <a:pt x="10555" y="30605"/>
                  </a:lnTo>
                  <a:lnTo>
                    <a:pt x="10555" y="30677"/>
                  </a:lnTo>
                  <a:lnTo>
                    <a:pt x="10531" y="30677"/>
                  </a:lnTo>
                  <a:lnTo>
                    <a:pt x="10531" y="30725"/>
                  </a:lnTo>
                  <a:lnTo>
                    <a:pt x="10482" y="30725"/>
                  </a:lnTo>
                  <a:lnTo>
                    <a:pt x="10482" y="30773"/>
                  </a:lnTo>
                  <a:lnTo>
                    <a:pt x="10434" y="30773"/>
                  </a:lnTo>
                  <a:lnTo>
                    <a:pt x="10434" y="30846"/>
                  </a:lnTo>
                  <a:lnTo>
                    <a:pt x="10410" y="30846"/>
                  </a:lnTo>
                  <a:lnTo>
                    <a:pt x="10410" y="30894"/>
                  </a:lnTo>
                  <a:lnTo>
                    <a:pt x="10362" y="30894"/>
                  </a:lnTo>
                  <a:lnTo>
                    <a:pt x="10362" y="30966"/>
                  </a:lnTo>
                  <a:lnTo>
                    <a:pt x="10314" y="30966"/>
                  </a:lnTo>
                  <a:lnTo>
                    <a:pt x="10314" y="31014"/>
                  </a:lnTo>
                  <a:lnTo>
                    <a:pt x="10290" y="31014"/>
                  </a:lnTo>
                  <a:lnTo>
                    <a:pt x="10290" y="31039"/>
                  </a:lnTo>
                  <a:lnTo>
                    <a:pt x="10242" y="31039"/>
                  </a:lnTo>
                  <a:lnTo>
                    <a:pt x="10242" y="31135"/>
                  </a:lnTo>
                  <a:lnTo>
                    <a:pt x="10193" y="31135"/>
                  </a:lnTo>
                  <a:lnTo>
                    <a:pt x="10193" y="31159"/>
                  </a:lnTo>
                  <a:lnTo>
                    <a:pt x="10169" y="31159"/>
                  </a:lnTo>
                  <a:lnTo>
                    <a:pt x="10169" y="31207"/>
                  </a:lnTo>
                  <a:lnTo>
                    <a:pt x="10121" y="31207"/>
                  </a:lnTo>
                  <a:lnTo>
                    <a:pt x="10121" y="31280"/>
                  </a:lnTo>
                  <a:lnTo>
                    <a:pt x="10073" y="31280"/>
                  </a:lnTo>
                  <a:lnTo>
                    <a:pt x="10073" y="31328"/>
                  </a:lnTo>
                  <a:lnTo>
                    <a:pt x="10049" y="31328"/>
                  </a:lnTo>
                  <a:lnTo>
                    <a:pt x="10049" y="31376"/>
                  </a:lnTo>
                  <a:lnTo>
                    <a:pt x="10001" y="31376"/>
                  </a:lnTo>
                  <a:lnTo>
                    <a:pt x="10001" y="31448"/>
                  </a:lnTo>
                  <a:lnTo>
                    <a:pt x="9952" y="31448"/>
                  </a:lnTo>
                  <a:lnTo>
                    <a:pt x="9952" y="31496"/>
                  </a:lnTo>
                  <a:lnTo>
                    <a:pt x="9928" y="31496"/>
                  </a:lnTo>
                  <a:lnTo>
                    <a:pt x="9928" y="31569"/>
                  </a:lnTo>
                  <a:lnTo>
                    <a:pt x="9880" y="31569"/>
                  </a:lnTo>
                  <a:lnTo>
                    <a:pt x="9880" y="31617"/>
                  </a:lnTo>
                  <a:lnTo>
                    <a:pt x="9832" y="31617"/>
                  </a:lnTo>
                  <a:lnTo>
                    <a:pt x="9832" y="31641"/>
                  </a:lnTo>
                  <a:lnTo>
                    <a:pt x="9808" y="31641"/>
                  </a:lnTo>
                  <a:lnTo>
                    <a:pt x="9808" y="31737"/>
                  </a:lnTo>
                  <a:lnTo>
                    <a:pt x="9760" y="31737"/>
                  </a:lnTo>
                  <a:lnTo>
                    <a:pt x="9760" y="31761"/>
                  </a:lnTo>
                  <a:lnTo>
                    <a:pt x="9711" y="31761"/>
                  </a:lnTo>
                  <a:lnTo>
                    <a:pt x="9711" y="31810"/>
                  </a:lnTo>
                  <a:lnTo>
                    <a:pt x="9687" y="31810"/>
                  </a:lnTo>
                  <a:lnTo>
                    <a:pt x="9687" y="31882"/>
                  </a:lnTo>
                  <a:lnTo>
                    <a:pt x="9639" y="31882"/>
                  </a:lnTo>
                  <a:lnTo>
                    <a:pt x="9639" y="31930"/>
                  </a:lnTo>
                  <a:lnTo>
                    <a:pt x="9591" y="31930"/>
                  </a:lnTo>
                  <a:lnTo>
                    <a:pt x="9591" y="32002"/>
                  </a:lnTo>
                  <a:lnTo>
                    <a:pt x="9567" y="32002"/>
                  </a:lnTo>
                  <a:lnTo>
                    <a:pt x="9567" y="32051"/>
                  </a:lnTo>
                  <a:lnTo>
                    <a:pt x="9519" y="32051"/>
                  </a:lnTo>
                  <a:lnTo>
                    <a:pt x="9519" y="32099"/>
                  </a:lnTo>
                  <a:lnTo>
                    <a:pt x="9470" y="32099"/>
                  </a:lnTo>
                  <a:lnTo>
                    <a:pt x="9470" y="32123"/>
                  </a:lnTo>
                  <a:lnTo>
                    <a:pt x="9446" y="32123"/>
                  </a:lnTo>
                  <a:lnTo>
                    <a:pt x="9446" y="32219"/>
                  </a:lnTo>
                  <a:lnTo>
                    <a:pt x="9398" y="32219"/>
                  </a:lnTo>
                  <a:lnTo>
                    <a:pt x="9398" y="32243"/>
                  </a:lnTo>
                  <a:lnTo>
                    <a:pt x="9350" y="32243"/>
                  </a:lnTo>
                  <a:lnTo>
                    <a:pt x="9350" y="32292"/>
                  </a:lnTo>
                  <a:lnTo>
                    <a:pt x="9326" y="32292"/>
                  </a:lnTo>
                  <a:lnTo>
                    <a:pt x="9326" y="32340"/>
                  </a:lnTo>
                  <a:lnTo>
                    <a:pt x="9278" y="32340"/>
                  </a:lnTo>
                  <a:lnTo>
                    <a:pt x="9278" y="32412"/>
                  </a:lnTo>
                  <a:lnTo>
                    <a:pt x="9229" y="32412"/>
                  </a:lnTo>
                  <a:lnTo>
                    <a:pt x="9229" y="32460"/>
                  </a:lnTo>
                  <a:lnTo>
                    <a:pt x="9205" y="32460"/>
                  </a:lnTo>
                  <a:lnTo>
                    <a:pt x="9205" y="32484"/>
                  </a:lnTo>
                  <a:lnTo>
                    <a:pt x="9157" y="32484"/>
                  </a:lnTo>
                  <a:lnTo>
                    <a:pt x="9157" y="32533"/>
                  </a:lnTo>
                  <a:lnTo>
                    <a:pt x="9109" y="32533"/>
                  </a:lnTo>
                  <a:lnTo>
                    <a:pt x="9109" y="32605"/>
                  </a:lnTo>
                  <a:lnTo>
                    <a:pt x="9085" y="32605"/>
                  </a:lnTo>
                  <a:lnTo>
                    <a:pt x="9085" y="32653"/>
                  </a:lnTo>
                  <a:lnTo>
                    <a:pt x="9037" y="32653"/>
                  </a:lnTo>
                  <a:lnTo>
                    <a:pt x="9037" y="32701"/>
                  </a:lnTo>
                  <a:lnTo>
                    <a:pt x="8988" y="32701"/>
                  </a:lnTo>
                  <a:lnTo>
                    <a:pt x="8988" y="32725"/>
                  </a:lnTo>
                  <a:lnTo>
                    <a:pt x="8964" y="32725"/>
                  </a:lnTo>
                  <a:lnTo>
                    <a:pt x="8964" y="32822"/>
                  </a:lnTo>
                  <a:lnTo>
                    <a:pt x="8916" y="32822"/>
                  </a:lnTo>
                  <a:lnTo>
                    <a:pt x="8916" y="32846"/>
                  </a:lnTo>
                  <a:lnTo>
                    <a:pt x="8868" y="32846"/>
                  </a:lnTo>
                  <a:lnTo>
                    <a:pt x="8868" y="32894"/>
                  </a:lnTo>
                  <a:lnTo>
                    <a:pt x="8844" y="32894"/>
                  </a:lnTo>
                  <a:lnTo>
                    <a:pt x="8844" y="32942"/>
                  </a:lnTo>
                  <a:lnTo>
                    <a:pt x="8796" y="32942"/>
                  </a:lnTo>
                  <a:lnTo>
                    <a:pt x="8796" y="33015"/>
                  </a:lnTo>
                  <a:lnTo>
                    <a:pt x="8747" y="33015"/>
                  </a:lnTo>
                  <a:lnTo>
                    <a:pt x="8747" y="33063"/>
                  </a:lnTo>
                  <a:lnTo>
                    <a:pt x="8723" y="33063"/>
                  </a:lnTo>
                  <a:lnTo>
                    <a:pt x="8723" y="33087"/>
                  </a:lnTo>
                  <a:lnTo>
                    <a:pt x="8675" y="33087"/>
                  </a:lnTo>
                  <a:lnTo>
                    <a:pt x="8675" y="33135"/>
                  </a:lnTo>
                  <a:lnTo>
                    <a:pt x="8627" y="33135"/>
                  </a:lnTo>
                  <a:lnTo>
                    <a:pt x="8627" y="33183"/>
                  </a:lnTo>
                  <a:lnTo>
                    <a:pt x="8603" y="33183"/>
                  </a:lnTo>
                  <a:lnTo>
                    <a:pt x="8603" y="33256"/>
                  </a:lnTo>
                  <a:lnTo>
                    <a:pt x="8555" y="33256"/>
                  </a:lnTo>
                  <a:lnTo>
                    <a:pt x="8555" y="33304"/>
                  </a:lnTo>
                  <a:lnTo>
                    <a:pt x="8506" y="33304"/>
                  </a:lnTo>
                  <a:lnTo>
                    <a:pt x="8506" y="33328"/>
                  </a:lnTo>
                  <a:lnTo>
                    <a:pt x="8482" y="33328"/>
                  </a:lnTo>
                  <a:lnTo>
                    <a:pt x="8482" y="33376"/>
                  </a:lnTo>
                  <a:lnTo>
                    <a:pt x="8434" y="33376"/>
                  </a:lnTo>
                  <a:lnTo>
                    <a:pt x="8434" y="33424"/>
                  </a:lnTo>
                  <a:lnTo>
                    <a:pt x="8386" y="33424"/>
                  </a:lnTo>
                  <a:lnTo>
                    <a:pt x="8386" y="33448"/>
                  </a:lnTo>
                  <a:lnTo>
                    <a:pt x="8362" y="33448"/>
                  </a:lnTo>
                  <a:lnTo>
                    <a:pt x="8362" y="33545"/>
                  </a:lnTo>
                  <a:lnTo>
                    <a:pt x="8314" y="33545"/>
                  </a:lnTo>
                  <a:lnTo>
                    <a:pt x="8314" y="33569"/>
                  </a:lnTo>
                  <a:lnTo>
                    <a:pt x="8362" y="33569"/>
                  </a:lnTo>
                  <a:lnTo>
                    <a:pt x="8362" y="33617"/>
                  </a:lnTo>
                  <a:lnTo>
                    <a:pt x="8434" y="33617"/>
                  </a:lnTo>
                  <a:lnTo>
                    <a:pt x="8434" y="33665"/>
                  </a:lnTo>
                  <a:lnTo>
                    <a:pt x="8482" y="33665"/>
                  </a:lnTo>
                  <a:lnTo>
                    <a:pt x="8482" y="33689"/>
                  </a:lnTo>
                  <a:lnTo>
                    <a:pt x="8555" y="33689"/>
                  </a:lnTo>
                  <a:lnTo>
                    <a:pt x="8555" y="33737"/>
                  </a:lnTo>
                  <a:lnTo>
                    <a:pt x="8603" y="33737"/>
                  </a:lnTo>
                  <a:lnTo>
                    <a:pt x="8603" y="33786"/>
                  </a:lnTo>
                  <a:lnTo>
                    <a:pt x="8627" y="33786"/>
                  </a:lnTo>
                  <a:lnTo>
                    <a:pt x="8627" y="33810"/>
                  </a:lnTo>
                  <a:lnTo>
                    <a:pt x="8675" y="33810"/>
                  </a:lnTo>
                  <a:lnTo>
                    <a:pt x="8675" y="33858"/>
                  </a:lnTo>
                  <a:lnTo>
                    <a:pt x="8747" y="33858"/>
                  </a:lnTo>
                  <a:lnTo>
                    <a:pt x="8747" y="33906"/>
                  </a:lnTo>
                  <a:lnTo>
                    <a:pt x="8796" y="33906"/>
                  </a:lnTo>
                  <a:lnTo>
                    <a:pt x="8796" y="33930"/>
                  </a:lnTo>
                  <a:lnTo>
                    <a:pt x="8844" y="33930"/>
                  </a:lnTo>
                  <a:lnTo>
                    <a:pt x="8844" y="33978"/>
                  </a:lnTo>
                  <a:lnTo>
                    <a:pt x="8868" y="33978"/>
                  </a:lnTo>
                  <a:lnTo>
                    <a:pt x="8868" y="34027"/>
                  </a:lnTo>
                  <a:lnTo>
                    <a:pt x="8964" y="34027"/>
                  </a:lnTo>
                  <a:lnTo>
                    <a:pt x="8964" y="34051"/>
                  </a:lnTo>
                  <a:lnTo>
                    <a:pt x="8988" y="34051"/>
                  </a:lnTo>
                  <a:lnTo>
                    <a:pt x="8988" y="34099"/>
                  </a:lnTo>
                  <a:lnTo>
                    <a:pt x="9037" y="34099"/>
                  </a:lnTo>
                  <a:lnTo>
                    <a:pt x="9037" y="34147"/>
                  </a:lnTo>
                  <a:lnTo>
                    <a:pt x="9085" y="34147"/>
                  </a:lnTo>
                  <a:lnTo>
                    <a:pt x="9085" y="34171"/>
                  </a:lnTo>
                  <a:lnTo>
                    <a:pt x="9157" y="34171"/>
                  </a:lnTo>
                  <a:lnTo>
                    <a:pt x="9157" y="34219"/>
                  </a:lnTo>
                  <a:lnTo>
                    <a:pt x="9205" y="34219"/>
                  </a:lnTo>
                  <a:lnTo>
                    <a:pt x="9205" y="34268"/>
                  </a:lnTo>
                  <a:lnTo>
                    <a:pt x="9229" y="34268"/>
                  </a:lnTo>
                  <a:lnTo>
                    <a:pt x="9229" y="34292"/>
                  </a:lnTo>
                  <a:lnTo>
                    <a:pt x="9326" y="34292"/>
                  </a:lnTo>
                  <a:lnTo>
                    <a:pt x="9326" y="34340"/>
                  </a:lnTo>
                  <a:lnTo>
                    <a:pt x="9350" y="34340"/>
                  </a:lnTo>
                  <a:lnTo>
                    <a:pt x="9350" y="34388"/>
                  </a:lnTo>
                  <a:lnTo>
                    <a:pt x="9398" y="34388"/>
                  </a:lnTo>
                  <a:lnTo>
                    <a:pt x="9398" y="34412"/>
                  </a:lnTo>
                  <a:lnTo>
                    <a:pt x="9446" y="34412"/>
                  </a:lnTo>
                  <a:lnTo>
                    <a:pt x="9446" y="34460"/>
                  </a:lnTo>
                  <a:lnTo>
                    <a:pt x="9519" y="34460"/>
                  </a:lnTo>
                  <a:lnTo>
                    <a:pt x="9519" y="34509"/>
                  </a:lnTo>
                  <a:lnTo>
                    <a:pt x="9567" y="34509"/>
                  </a:lnTo>
                  <a:lnTo>
                    <a:pt x="9567" y="34533"/>
                  </a:lnTo>
                  <a:lnTo>
                    <a:pt x="9591" y="34533"/>
                  </a:lnTo>
                  <a:lnTo>
                    <a:pt x="9591" y="34581"/>
                  </a:lnTo>
                  <a:lnTo>
                    <a:pt x="9639" y="34581"/>
                  </a:lnTo>
                  <a:lnTo>
                    <a:pt x="9639" y="34629"/>
                  </a:lnTo>
                  <a:lnTo>
                    <a:pt x="9711" y="34629"/>
                  </a:lnTo>
                  <a:lnTo>
                    <a:pt x="9711" y="34653"/>
                  </a:lnTo>
                  <a:lnTo>
                    <a:pt x="9760" y="34653"/>
                  </a:lnTo>
                  <a:lnTo>
                    <a:pt x="9760" y="34701"/>
                  </a:lnTo>
                  <a:lnTo>
                    <a:pt x="9808" y="34701"/>
                  </a:lnTo>
                  <a:lnTo>
                    <a:pt x="9808" y="34750"/>
                  </a:lnTo>
                  <a:lnTo>
                    <a:pt x="9832" y="34750"/>
                  </a:lnTo>
                  <a:lnTo>
                    <a:pt x="9832" y="34774"/>
                  </a:lnTo>
                  <a:lnTo>
                    <a:pt x="9928" y="34774"/>
                  </a:lnTo>
                  <a:lnTo>
                    <a:pt x="9928" y="34822"/>
                  </a:lnTo>
                  <a:lnTo>
                    <a:pt x="9952" y="34822"/>
                  </a:lnTo>
                  <a:lnTo>
                    <a:pt x="9952" y="34870"/>
                  </a:lnTo>
                  <a:lnTo>
                    <a:pt x="10001" y="34870"/>
                  </a:lnTo>
                  <a:lnTo>
                    <a:pt x="10001" y="34894"/>
                  </a:lnTo>
                  <a:lnTo>
                    <a:pt x="10049" y="34894"/>
                  </a:lnTo>
                  <a:lnTo>
                    <a:pt x="10049" y="34942"/>
                  </a:lnTo>
                  <a:lnTo>
                    <a:pt x="10121" y="34942"/>
                  </a:lnTo>
                  <a:lnTo>
                    <a:pt x="10121" y="34991"/>
                  </a:lnTo>
                  <a:lnTo>
                    <a:pt x="10169" y="34991"/>
                  </a:lnTo>
                  <a:lnTo>
                    <a:pt x="10169" y="35015"/>
                  </a:lnTo>
                  <a:lnTo>
                    <a:pt x="10193" y="35015"/>
                  </a:lnTo>
                  <a:lnTo>
                    <a:pt x="10193" y="35063"/>
                  </a:lnTo>
                  <a:lnTo>
                    <a:pt x="10290" y="35063"/>
                  </a:lnTo>
                  <a:lnTo>
                    <a:pt x="10290" y="35111"/>
                  </a:lnTo>
                  <a:lnTo>
                    <a:pt x="10314" y="35111"/>
                  </a:lnTo>
                  <a:lnTo>
                    <a:pt x="10314" y="35135"/>
                  </a:lnTo>
                  <a:lnTo>
                    <a:pt x="10362" y="35135"/>
                  </a:lnTo>
                  <a:lnTo>
                    <a:pt x="10362" y="35183"/>
                  </a:lnTo>
                  <a:lnTo>
                    <a:pt x="10410" y="35183"/>
                  </a:lnTo>
                  <a:lnTo>
                    <a:pt x="10410" y="35232"/>
                  </a:lnTo>
                  <a:lnTo>
                    <a:pt x="10482" y="35232"/>
                  </a:lnTo>
                  <a:lnTo>
                    <a:pt x="10482" y="35256"/>
                  </a:lnTo>
                  <a:lnTo>
                    <a:pt x="10531" y="35256"/>
                  </a:lnTo>
                  <a:lnTo>
                    <a:pt x="10531" y="35304"/>
                  </a:lnTo>
                  <a:lnTo>
                    <a:pt x="10555" y="35304"/>
                  </a:lnTo>
                  <a:lnTo>
                    <a:pt x="10555" y="35352"/>
                  </a:lnTo>
                  <a:lnTo>
                    <a:pt x="10603" y="35352"/>
                  </a:lnTo>
                  <a:lnTo>
                    <a:pt x="10603" y="35376"/>
                  </a:lnTo>
                  <a:lnTo>
                    <a:pt x="10675" y="35376"/>
                  </a:lnTo>
                  <a:lnTo>
                    <a:pt x="10675" y="35424"/>
                  </a:lnTo>
                  <a:lnTo>
                    <a:pt x="10723" y="35424"/>
                  </a:lnTo>
                  <a:lnTo>
                    <a:pt x="10723" y="35473"/>
                  </a:lnTo>
                  <a:lnTo>
                    <a:pt x="10772" y="35473"/>
                  </a:lnTo>
                  <a:lnTo>
                    <a:pt x="10772" y="35497"/>
                  </a:lnTo>
                  <a:lnTo>
                    <a:pt x="10796" y="35497"/>
                  </a:lnTo>
                  <a:lnTo>
                    <a:pt x="10796" y="35545"/>
                  </a:lnTo>
                  <a:lnTo>
                    <a:pt x="10892" y="35545"/>
                  </a:lnTo>
                  <a:lnTo>
                    <a:pt x="10892" y="35593"/>
                  </a:lnTo>
                  <a:lnTo>
                    <a:pt x="10916" y="35593"/>
                  </a:lnTo>
                  <a:lnTo>
                    <a:pt x="10916" y="35617"/>
                  </a:lnTo>
                  <a:lnTo>
                    <a:pt x="10964" y="35617"/>
                  </a:lnTo>
                  <a:lnTo>
                    <a:pt x="10964" y="35665"/>
                  </a:lnTo>
                  <a:lnTo>
                    <a:pt x="11013" y="35665"/>
                  </a:lnTo>
                  <a:lnTo>
                    <a:pt x="11013" y="35713"/>
                  </a:lnTo>
                  <a:lnTo>
                    <a:pt x="11085" y="35713"/>
                  </a:lnTo>
                  <a:lnTo>
                    <a:pt x="11085" y="35738"/>
                  </a:lnTo>
                  <a:lnTo>
                    <a:pt x="11133" y="35738"/>
                  </a:lnTo>
                  <a:lnTo>
                    <a:pt x="11133" y="35786"/>
                  </a:lnTo>
                  <a:lnTo>
                    <a:pt x="11254" y="35786"/>
                  </a:lnTo>
                  <a:lnTo>
                    <a:pt x="11254" y="35713"/>
                  </a:lnTo>
                  <a:lnTo>
                    <a:pt x="11278" y="35713"/>
                  </a:lnTo>
                  <a:lnTo>
                    <a:pt x="11278" y="35665"/>
                  </a:lnTo>
                  <a:lnTo>
                    <a:pt x="11326" y="35665"/>
                  </a:lnTo>
                  <a:lnTo>
                    <a:pt x="11326" y="35617"/>
                  </a:lnTo>
                  <a:lnTo>
                    <a:pt x="11374" y="35617"/>
                  </a:lnTo>
                  <a:lnTo>
                    <a:pt x="11374" y="35593"/>
                  </a:lnTo>
                  <a:lnTo>
                    <a:pt x="11398" y="35593"/>
                  </a:lnTo>
                  <a:lnTo>
                    <a:pt x="11398" y="35497"/>
                  </a:lnTo>
                  <a:lnTo>
                    <a:pt x="11446" y="35497"/>
                  </a:lnTo>
                  <a:lnTo>
                    <a:pt x="11446" y="35473"/>
                  </a:lnTo>
                  <a:lnTo>
                    <a:pt x="11495" y="35473"/>
                  </a:lnTo>
                  <a:lnTo>
                    <a:pt x="11495" y="35424"/>
                  </a:lnTo>
                  <a:lnTo>
                    <a:pt x="11567" y="35424"/>
                  </a:lnTo>
                  <a:lnTo>
                    <a:pt x="11567" y="35376"/>
                  </a:lnTo>
                  <a:lnTo>
                    <a:pt x="11615" y="35376"/>
                  </a:lnTo>
                  <a:lnTo>
                    <a:pt x="11615" y="35352"/>
                  </a:lnTo>
                  <a:lnTo>
                    <a:pt x="11687" y="35352"/>
                  </a:lnTo>
                  <a:lnTo>
                    <a:pt x="11687" y="35304"/>
                  </a:lnTo>
                  <a:lnTo>
                    <a:pt x="11736" y="35304"/>
                  </a:lnTo>
                  <a:lnTo>
                    <a:pt x="11736" y="35256"/>
                  </a:lnTo>
                  <a:lnTo>
                    <a:pt x="11808" y="35256"/>
                  </a:lnTo>
                  <a:lnTo>
                    <a:pt x="11808" y="35232"/>
                  </a:lnTo>
                  <a:lnTo>
                    <a:pt x="11977" y="35232"/>
                  </a:lnTo>
                  <a:lnTo>
                    <a:pt x="11977" y="35183"/>
                  </a:lnTo>
                  <a:lnTo>
                    <a:pt x="12338" y="35183"/>
                  </a:lnTo>
                  <a:lnTo>
                    <a:pt x="12338" y="35232"/>
                  </a:lnTo>
                  <a:lnTo>
                    <a:pt x="12458" y="35232"/>
                  </a:lnTo>
                  <a:lnTo>
                    <a:pt x="12458" y="35256"/>
                  </a:lnTo>
                  <a:lnTo>
                    <a:pt x="12531" y="35256"/>
                  </a:lnTo>
                  <a:lnTo>
                    <a:pt x="12531" y="35304"/>
                  </a:lnTo>
                  <a:lnTo>
                    <a:pt x="12603" y="35304"/>
                  </a:lnTo>
                  <a:lnTo>
                    <a:pt x="12603" y="35352"/>
                  </a:lnTo>
                  <a:lnTo>
                    <a:pt x="12699" y="35352"/>
                  </a:lnTo>
                  <a:lnTo>
                    <a:pt x="12699" y="35376"/>
                  </a:lnTo>
                  <a:lnTo>
                    <a:pt x="12724" y="35376"/>
                  </a:lnTo>
                  <a:lnTo>
                    <a:pt x="12724" y="35424"/>
                  </a:lnTo>
                  <a:lnTo>
                    <a:pt x="12772" y="35424"/>
                  </a:lnTo>
                  <a:lnTo>
                    <a:pt x="12772" y="35473"/>
                  </a:lnTo>
                  <a:lnTo>
                    <a:pt x="12844" y="35473"/>
                  </a:lnTo>
                  <a:lnTo>
                    <a:pt x="12844" y="35497"/>
                  </a:lnTo>
                  <a:lnTo>
                    <a:pt x="12892" y="35497"/>
                  </a:lnTo>
                  <a:lnTo>
                    <a:pt x="12892" y="35545"/>
                  </a:lnTo>
                  <a:lnTo>
                    <a:pt x="12940" y="35545"/>
                  </a:lnTo>
                  <a:lnTo>
                    <a:pt x="12940" y="35593"/>
                  </a:lnTo>
                  <a:lnTo>
                    <a:pt x="12965" y="35593"/>
                  </a:lnTo>
                  <a:lnTo>
                    <a:pt x="12965" y="35617"/>
                  </a:lnTo>
                  <a:lnTo>
                    <a:pt x="13061" y="35617"/>
                  </a:lnTo>
                  <a:lnTo>
                    <a:pt x="13061" y="35665"/>
                  </a:lnTo>
                  <a:lnTo>
                    <a:pt x="13085" y="35665"/>
                  </a:lnTo>
                  <a:lnTo>
                    <a:pt x="13085" y="35713"/>
                  </a:lnTo>
                  <a:lnTo>
                    <a:pt x="13133" y="35713"/>
                  </a:lnTo>
                  <a:lnTo>
                    <a:pt x="13133" y="35738"/>
                  </a:lnTo>
                  <a:lnTo>
                    <a:pt x="13181" y="35738"/>
                  </a:lnTo>
                  <a:lnTo>
                    <a:pt x="13181" y="35786"/>
                  </a:lnTo>
                  <a:lnTo>
                    <a:pt x="13254" y="35786"/>
                  </a:lnTo>
                  <a:lnTo>
                    <a:pt x="13254" y="35834"/>
                  </a:lnTo>
                  <a:lnTo>
                    <a:pt x="13302" y="35834"/>
                  </a:lnTo>
                  <a:lnTo>
                    <a:pt x="13302" y="35858"/>
                  </a:lnTo>
                  <a:lnTo>
                    <a:pt x="13326" y="35858"/>
                  </a:lnTo>
                  <a:lnTo>
                    <a:pt x="13326" y="35906"/>
                  </a:lnTo>
                  <a:lnTo>
                    <a:pt x="13422" y="35906"/>
                  </a:lnTo>
                  <a:lnTo>
                    <a:pt x="13422" y="35954"/>
                  </a:lnTo>
                  <a:lnTo>
                    <a:pt x="13446" y="35954"/>
                  </a:lnTo>
                  <a:lnTo>
                    <a:pt x="13446" y="35979"/>
                  </a:lnTo>
                  <a:lnTo>
                    <a:pt x="13495" y="35979"/>
                  </a:lnTo>
                  <a:lnTo>
                    <a:pt x="13495" y="36027"/>
                  </a:lnTo>
                  <a:lnTo>
                    <a:pt x="13543" y="36027"/>
                  </a:lnTo>
                  <a:lnTo>
                    <a:pt x="13543" y="36075"/>
                  </a:lnTo>
                  <a:lnTo>
                    <a:pt x="13615" y="36075"/>
                  </a:lnTo>
                  <a:lnTo>
                    <a:pt x="13615" y="36099"/>
                  </a:lnTo>
                  <a:lnTo>
                    <a:pt x="13663" y="36099"/>
                  </a:lnTo>
                  <a:lnTo>
                    <a:pt x="13663" y="36147"/>
                  </a:lnTo>
                  <a:lnTo>
                    <a:pt x="13687" y="36147"/>
                  </a:lnTo>
                  <a:lnTo>
                    <a:pt x="13687" y="36195"/>
                  </a:lnTo>
                  <a:lnTo>
                    <a:pt x="13736" y="36195"/>
                  </a:lnTo>
                  <a:lnTo>
                    <a:pt x="13736" y="36220"/>
                  </a:lnTo>
                  <a:lnTo>
                    <a:pt x="13808" y="36220"/>
                  </a:lnTo>
                  <a:lnTo>
                    <a:pt x="13808" y="36268"/>
                  </a:lnTo>
                  <a:lnTo>
                    <a:pt x="13856" y="36268"/>
                  </a:lnTo>
                  <a:lnTo>
                    <a:pt x="13856" y="36316"/>
                  </a:lnTo>
                  <a:lnTo>
                    <a:pt x="13904" y="36316"/>
                  </a:lnTo>
                  <a:lnTo>
                    <a:pt x="13904" y="36340"/>
                  </a:lnTo>
                  <a:lnTo>
                    <a:pt x="13928" y="36340"/>
                  </a:lnTo>
                  <a:lnTo>
                    <a:pt x="13928" y="36388"/>
                  </a:lnTo>
                  <a:lnTo>
                    <a:pt x="14025" y="36388"/>
                  </a:lnTo>
                  <a:lnTo>
                    <a:pt x="14025" y="36436"/>
                  </a:lnTo>
                  <a:lnTo>
                    <a:pt x="14049" y="36436"/>
                  </a:lnTo>
                  <a:lnTo>
                    <a:pt x="14049" y="36461"/>
                  </a:lnTo>
                  <a:lnTo>
                    <a:pt x="14097" y="36461"/>
                  </a:lnTo>
                  <a:lnTo>
                    <a:pt x="14097" y="36509"/>
                  </a:lnTo>
                  <a:lnTo>
                    <a:pt x="14145" y="36509"/>
                  </a:lnTo>
                  <a:lnTo>
                    <a:pt x="14145" y="36557"/>
                  </a:lnTo>
                  <a:lnTo>
                    <a:pt x="14218" y="36557"/>
                  </a:lnTo>
                  <a:lnTo>
                    <a:pt x="14218" y="36581"/>
                  </a:lnTo>
                  <a:lnTo>
                    <a:pt x="14266" y="36581"/>
                  </a:lnTo>
                  <a:lnTo>
                    <a:pt x="14266" y="36629"/>
                  </a:lnTo>
                  <a:lnTo>
                    <a:pt x="14290" y="36629"/>
                  </a:lnTo>
                  <a:lnTo>
                    <a:pt x="14290" y="36677"/>
                  </a:lnTo>
                  <a:lnTo>
                    <a:pt x="14338" y="36677"/>
                  </a:lnTo>
                  <a:lnTo>
                    <a:pt x="14338" y="36701"/>
                  </a:lnTo>
                  <a:lnTo>
                    <a:pt x="14410" y="36701"/>
                  </a:lnTo>
                  <a:lnTo>
                    <a:pt x="14410" y="36750"/>
                  </a:lnTo>
                  <a:lnTo>
                    <a:pt x="14459" y="36750"/>
                  </a:lnTo>
                  <a:lnTo>
                    <a:pt x="14459" y="36798"/>
                  </a:lnTo>
                  <a:lnTo>
                    <a:pt x="14507" y="36798"/>
                  </a:lnTo>
                  <a:lnTo>
                    <a:pt x="14507" y="36822"/>
                  </a:lnTo>
                  <a:lnTo>
                    <a:pt x="14579" y="36822"/>
                  </a:lnTo>
                  <a:lnTo>
                    <a:pt x="14579" y="36870"/>
                  </a:lnTo>
                  <a:lnTo>
                    <a:pt x="14627" y="36870"/>
                  </a:lnTo>
                  <a:lnTo>
                    <a:pt x="14627" y="36918"/>
                  </a:lnTo>
                  <a:lnTo>
                    <a:pt x="14651" y="36918"/>
                  </a:lnTo>
                  <a:lnTo>
                    <a:pt x="14651" y="36942"/>
                  </a:lnTo>
                  <a:lnTo>
                    <a:pt x="14700" y="36942"/>
                  </a:lnTo>
                  <a:lnTo>
                    <a:pt x="14700" y="36991"/>
                  </a:lnTo>
                  <a:lnTo>
                    <a:pt x="14772" y="36991"/>
                  </a:lnTo>
                  <a:lnTo>
                    <a:pt x="14772" y="37039"/>
                  </a:lnTo>
                  <a:lnTo>
                    <a:pt x="14820" y="37039"/>
                  </a:lnTo>
                  <a:lnTo>
                    <a:pt x="14820" y="37063"/>
                  </a:lnTo>
                  <a:lnTo>
                    <a:pt x="14868" y="37063"/>
                  </a:lnTo>
                  <a:lnTo>
                    <a:pt x="14868" y="37111"/>
                  </a:lnTo>
                  <a:lnTo>
                    <a:pt x="14892" y="37111"/>
                  </a:lnTo>
                  <a:lnTo>
                    <a:pt x="14892" y="37159"/>
                  </a:lnTo>
                  <a:lnTo>
                    <a:pt x="14989" y="37159"/>
                  </a:lnTo>
                  <a:lnTo>
                    <a:pt x="14989" y="37183"/>
                  </a:lnTo>
                  <a:lnTo>
                    <a:pt x="15013" y="37183"/>
                  </a:lnTo>
                  <a:lnTo>
                    <a:pt x="15013" y="37232"/>
                  </a:lnTo>
                  <a:lnTo>
                    <a:pt x="15061" y="37232"/>
                  </a:lnTo>
                  <a:lnTo>
                    <a:pt x="15061" y="37280"/>
                  </a:lnTo>
                  <a:lnTo>
                    <a:pt x="15109" y="37280"/>
                  </a:lnTo>
                  <a:lnTo>
                    <a:pt x="15109" y="37304"/>
                  </a:lnTo>
                  <a:lnTo>
                    <a:pt x="15182" y="37304"/>
                  </a:lnTo>
                  <a:lnTo>
                    <a:pt x="15182" y="37352"/>
                  </a:lnTo>
                  <a:lnTo>
                    <a:pt x="15230" y="37352"/>
                  </a:lnTo>
                  <a:lnTo>
                    <a:pt x="15230" y="37400"/>
                  </a:lnTo>
                  <a:lnTo>
                    <a:pt x="15254" y="37400"/>
                  </a:lnTo>
                  <a:lnTo>
                    <a:pt x="15254" y="37424"/>
                  </a:lnTo>
                  <a:lnTo>
                    <a:pt x="15302" y="37424"/>
                  </a:lnTo>
                  <a:lnTo>
                    <a:pt x="15302" y="37473"/>
                  </a:lnTo>
                  <a:lnTo>
                    <a:pt x="15374" y="37473"/>
                  </a:lnTo>
                  <a:lnTo>
                    <a:pt x="15374" y="37521"/>
                  </a:lnTo>
                  <a:lnTo>
                    <a:pt x="15423" y="37521"/>
                  </a:lnTo>
                  <a:lnTo>
                    <a:pt x="15423" y="37545"/>
                  </a:lnTo>
                  <a:lnTo>
                    <a:pt x="15471" y="37545"/>
                  </a:lnTo>
                  <a:lnTo>
                    <a:pt x="15471" y="37593"/>
                  </a:lnTo>
                  <a:lnTo>
                    <a:pt x="15495" y="37593"/>
                  </a:lnTo>
                  <a:lnTo>
                    <a:pt x="15495" y="37641"/>
                  </a:lnTo>
                  <a:lnTo>
                    <a:pt x="15591" y="37641"/>
                  </a:lnTo>
                  <a:lnTo>
                    <a:pt x="15591" y="37665"/>
                  </a:lnTo>
                  <a:lnTo>
                    <a:pt x="15615" y="37665"/>
                  </a:lnTo>
                  <a:lnTo>
                    <a:pt x="15615" y="37714"/>
                  </a:lnTo>
                  <a:lnTo>
                    <a:pt x="15663" y="37714"/>
                  </a:lnTo>
                  <a:lnTo>
                    <a:pt x="15663" y="37762"/>
                  </a:lnTo>
                  <a:lnTo>
                    <a:pt x="15712" y="37762"/>
                  </a:lnTo>
                  <a:lnTo>
                    <a:pt x="15712" y="37786"/>
                  </a:lnTo>
                  <a:lnTo>
                    <a:pt x="15784" y="37786"/>
                  </a:lnTo>
                  <a:lnTo>
                    <a:pt x="15784" y="37834"/>
                  </a:lnTo>
                  <a:lnTo>
                    <a:pt x="15832" y="37834"/>
                  </a:lnTo>
                  <a:lnTo>
                    <a:pt x="15832" y="37882"/>
                  </a:lnTo>
                  <a:lnTo>
                    <a:pt x="15856" y="37882"/>
                  </a:lnTo>
                  <a:lnTo>
                    <a:pt x="15856" y="37906"/>
                  </a:lnTo>
                  <a:lnTo>
                    <a:pt x="15953" y="37906"/>
                  </a:lnTo>
                  <a:lnTo>
                    <a:pt x="15953" y="37955"/>
                  </a:lnTo>
                  <a:lnTo>
                    <a:pt x="15977" y="37955"/>
                  </a:lnTo>
                  <a:lnTo>
                    <a:pt x="15977" y="38003"/>
                  </a:lnTo>
                  <a:lnTo>
                    <a:pt x="16025" y="38003"/>
                  </a:lnTo>
                  <a:lnTo>
                    <a:pt x="16025" y="38027"/>
                  </a:lnTo>
                  <a:lnTo>
                    <a:pt x="16073" y="38027"/>
                  </a:lnTo>
                  <a:lnTo>
                    <a:pt x="16073" y="38075"/>
                  </a:lnTo>
                  <a:lnTo>
                    <a:pt x="16145" y="38075"/>
                  </a:lnTo>
                  <a:lnTo>
                    <a:pt x="16145" y="38123"/>
                  </a:lnTo>
                  <a:lnTo>
                    <a:pt x="16194" y="38123"/>
                  </a:lnTo>
                  <a:lnTo>
                    <a:pt x="16194" y="38147"/>
                  </a:lnTo>
                  <a:lnTo>
                    <a:pt x="16218" y="38147"/>
                  </a:lnTo>
                  <a:lnTo>
                    <a:pt x="16218" y="38196"/>
                  </a:lnTo>
                  <a:lnTo>
                    <a:pt x="16266" y="38196"/>
                  </a:lnTo>
                  <a:lnTo>
                    <a:pt x="16266" y="38244"/>
                  </a:lnTo>
                  <a:lnTo>
                    <a:pt x="16338" y="38244"/>
                  </a:lnTo>
                  <a:lnTo>
                    <a:pt x="16338" y="38268"/>
                  </a:lnTo>
                  <a:lnTo>
                    <a:pt x="16386" y="38268"/>
                  </a:lnTo>
                  <a:lnTo>
                    <a:pt x="16386" y="38316"/>
                  </a:lnTo>
                  <a:lnTo>
                    <a:pt x="16435" y="38316"/>
                  </a:lnTo>
                  <a:lnTo>
                    <a:pt x="16435" y="38364"/>
                  </a:lnTo>
                  <a:lnTo>
                    <a:pt x="16459" y="38364"/>
                  </a:lnTo>
                  <a:lnTo>
                    <a:pt x="16459" y="38388"/>
                  </a:lnTo>
                  <a:lnTo>
                    <a:pt x="16555" y="38388"/>
                  </a:lnTo>
                  <a:lnTo>
                    <a:pt x="16555" y="38437"/>
                  </a:lnTo>
                  <a:lnTo>
                    <a:pt x="16579" y="38437"/>
                  </a:lnTo>
                  <a:lnTo>
                    <a:pt x="16579" y="38485"/>
                  </a:lnTo>
                  <a:lnTo>
                    <a:pt x="16627" y="38485"/>
                  </a:lnTo>
                  <a:lnTo>
                    <a:pt x="16627" y="38509"/>
                  </a:lnTo>
                  <a:lnTo>
                    <a:pt x="16676" y="38509"/>
                  </a:lnTo>
                  <a:lnTo>
                    <a:pt x="16676" y="38557"/>
                  </a:lnTo>
                  <a:lnTo>
                    <a:pt x="16748" y="38557"/>
                  </a:lnTo>
                  <a:lnTo>
                    <a:pt x="16748" y="38605"/>
                  </a:lnTo>
                  <a:lnTo>
                    <a:pt x="16796" y="38605"/>
                  </a:lnTo>
                  <a:lnTo>
                    <a:pt x="16796" y="38629"/>
                  </a:lnTo>
                  <a:lnTo>
                    <a:pt x="16820" y="38629"/>
                  </a:lnTo>
                  <a:lnTo>
                    <a:pt x="16820" y="38678"/>
                  </a:lnTo>
                  <a:lnTo>
                    <a:pt x="16868" y="38678"/>
                  </a:lnTo>
                  <a:lnTo>
                    <a:pt x="16868" y="38726"/>
                  </a:lnTo>
                  <a:lnTo>
                    <a:pt x="16941" y="38726"/>
                  </a:lnTo>
                  <a:lnTo>
                    <a:pt x="16941" y="38750"/>
                  </a:lnTo>
                  <a:lnTo>
                    <a:pt x="16989" y="38750"/>
                  </a:lnTo>
                  <a:lnTo>
                    <a:pt x="16989" y="38798"/>
                  </a:lnTo>
                  <a:lnTo>
                    <a:pt x="17037" y="38798"/>
                  </a:lnTo>
                  <a:lnTo>
                    <a:pt x="17037" y="38846"/>
                  </a:lnTo>
                  <a:lnTo>
                    <a:pt x="17109" y="38846"/>
                  </a:lnTo>
                  <a:lnTo>
                    <a:pt x="17109" y="38870"/>
                  </a:lnTo>
                  <a:lnTo>
                    <a:pt x="17158" y="38870"/>
                  </a:lnTo>
                  <a:lnTo>
                    <a:pt x="17158" y="38918"/>
                  </a:lnTo>
                  <a:lnTo>
                    <a:pt x="17182" y="38918"/>
                  </a:lnTo>
                  <a:lnTo>
                    <a:pt x="17182" y="38967"/>
                  </a:lnTo>
                  <a:lnTo>
                    <a:pt x="17230" y="38967"/>
                  </a:lnTo>
                  <a:lnTo>
                    <a:pt x="17230" y="38991"/>
                  </a:lnTo>
                  <a:lnTo>
                    <a:pt x="17302" y="38991"/>
                  </a:lnTo>
                  <a:lnTo>
                    <a:pt x="17302" y="39039"/>
                  </a:lnTo>
                  <a:lnTo>
                    <a:pt x="17350" y="39039"/>
                  </a:lnTo>
                  <a:lnTo>
                    <a:pt x="17350" y="39087"/>
                  </a:lnTo>
                  <a:lnTo>
                    <a:pt x="17399" y="39087"/>
                  </a:lnTo>
                  <a:lnTo>
                    <a:pt x="17399" y="39111"/>
                  </a:lnTo>
                  <a:lnTo>
                    <a:pt x="17423" y="39111"/>
                  </a:lnTo>
                  <a:lnTo>
                    <a:pt x="17423" y="39159"/>
                  </a:lnTo>
                  <a:lnTo>
                    <a:pt x="17519" y="39159"/>
                  </a:lnTo>
                  <a:lnTo>
                    <a:pt x="17519" y="39208"/>
                  </a:lnTo>
                  <a:lnTo>
                    <a:pt x="17543" y="39208"/>
                  </a:lnTo>
                  <a:lnTo>
                    <a:pt x="17543" y="39232"/>
                  </a:lnTo>
                  <a:lnTo>
                    <a:pt x="17591" y="39232"/>
                  </a:lnTo>
                  <a:lnTo>
                    <a:pt x="17591" y="39280"/>
                  </a:lnTo>
                  <a:lnTo>
                    <a:pt x="17639" y="39280"/>
                  </a:lnTo>
                  <a:lnTo>
                    <a:pt x="17639" y="39328"/>
                  </a:lnTo>
                  <a:lnTo>
                    <a:pt x="17712" y="39328"/>
                  </a:lnTo>
                  <a:lnTo>
                    <a:pt x="17712" y="39352"/>
                  </a:lnTo>
                  <a:lnTo>
                    <a:pt x="17760" y="39352"/>
                  </a:lnTo>
                  <a:lnTo>
                    <a:pt x="17760" y="39400"/>
                  </a:lnTo>
                  <a:lnTo>
                    <a:pt x="17784" y="39400"/>
                  </a:lnTo>
                  <a:lnTo>
                    <a:pt x="17784" y="39449"/>
                  </a:lnTo>
                  <a:lnTo>
                    <a:pt x="17832" y="39449"/>
                  </a:lnTo>
                  <a:lnTo>
                    <a:pt x="17832" y="39473"/>
                  </a:lnTo>
                  <a:lnTo>
                    <a:pt x="17905" y="39473"/>
                  </a:lnTo>
                  <a:lnTo>
                    <a:pt x="17905" y="39521"/>
                  </a:lnTo>
                  <a:lnTo>
                    <a:pt x="17953" y="39521"/>
                  </a:lnTo>
                  <a:lnTo>
                    <a:pt x="17953" y="39569"/>
                  </a:lnTo>
                  <a:lnTo>
                    <a:pt x="18001" y="39569"/>
                  </a:lnTo>
                  <a:lnTo>
                    <a:pt x="18001" y="39593"/>
                  </a:lnTo>
                  <a:lnTo>
                    <a:pt x="18025" y="39593"/>
                  </a:lnTo>
                  <a:lnTo>
                    <a:pt x="18025" y="39641"/>
                  </a:lnTo>
                  <a:lnTo>
                    <a:pt x="18121" y="39641"/>
                  </a:lnTo>
                  <a:lnTo>
                    <a:pt x="18121" y="39690"/>
                  </a:lnTo>
                  <a:lnTo>
                    <a:pt x="18146" y="39690"/>
                  </a:lnTo>
                  <a:lnTo>
                    <a:pt x="18146" y="39714"/>
                  </a:lnTo>
                  <a:lnTo>
                    <a:pt x="18194" y="39714"/>
                  </a:lnTo>
                  <a:lnTo>
                    <a:pt x="18194" y="39762"/>
                  </a:lnTo>
                  <a:lnTo>
                    <a:pt x="18266" y="39762"/>
                  </a:lnTo>
                  <a:lnTo>
                    <a:pt x="18266" y="39810"/>
                  </a:lnTo>
                  <a:lnTo>
                    <a:pt x="18314" y="39810"/>
                  </a:lnTo>
                  <a:lnTo>
                    <a:pt x="18314" y="39834"/>
                  </a:lnTo>
                  <a:lnTo>
                    <a:pt x="18362" y="39834"/>
                  </a:lnTo>
                  <a:lnTo>
                    <a:pt x="18362" y="39882"/>
                  </a:lnTo>
                  <a:lnTo>
                    <a:pt x="18387" y="39882"/>
                  </a:lnTo>
                  <a:lnTo>
                    <a:pt x="18387" y="39931"/>
                  </a:lnTo>
                  <a:lnTo>
                    <a:pt x="18483" y="39931"/>
                  </a:lnTo>
                  <a:lnTo>
                    <a:pt x="18483" y="39955"/>
                  </a:lnTo>
                  <a:lnTo>
                    <a:pt x="18507" y="39955"/>
                  </a:lnTo>
                  <a:lnTo>
                    <a:pt x="18507" y="40003"/>
                  </a:lnTo>
                  <a:lnTo>
                    <a:pt x="18555" y="40003"/>
                  </a:lnTo>
                  <a:lnTo>
                    <a:pt x="18555" y="40051"/>
                  </a:lnTo>
                  <a:lnTo>
                    <a:pt x="18603" y="40051"/>
                  </a:lnTo>
                  <a:lnTo>
                    <a:pt x="18603" y="40075"/>
                  </a:lnTo>
                  <a:lnTo>
                    <a:pt x="18676" y="40075"/>
                  </a:lnTo>
                  <a:lnTo>
                    <a:pt x="18676" y="40123"/>
                  </a:lnTo>
                  <a:lnTo>
                    <a:pt x="18724" y="40123"/>
                  </a:lnTo>
                  <a:lnTo>
                    <a:pt x="18724" y="40172"/>
                  </a:lnTo>
                  <a:lnTo>
                    <a:pt x="18748" y="40172"/>
                  </a:lnTo>
                  <a:lnTo>
                    <a:pt x="18748" y="40196"/>
                  </a:lnTo>
                  <a:lnTo>
                    <a:pt x="18796" y="40196"/>
                  </a:lnTo>
                  <a:lnTo>
                    <a:pt x="18796" y="40244"/>
                  </a:lnTo>
                  <a:lnTo>
                    <a:pt x="18868" y="40244"/>
                  </a:lnTo>
                  <a:lnTo>
                    <a:pt x="18868" y="40292"/>
                  </a:lnTo>
                  <a:lnTo>
                    <a:pt x="18917" y="40292"/>
                  </a:lnTo>
                  <a:lnTo>
                    <a:pt x="18917" y="40316"/>
                  </a:lnTo>
                  <a:lnTo>
                    <a:pt x="18965" y="40316"/>
                  </a:lnTo>
                  <a:lnTo>
                    <a:pt x="18965" y="40364"/>
                  </a:lnTo>
                  <a:lnTo>
                    <a:pt x="18989" y="40364"/>
                  </a:lnTo>
                  <a:lnTo>
                    <a:pt x="18989" y="40413"/>
                  </a:lnTo>
                  <a:lnTo>
                    <a:pt x="19085" y="40413"/>
                  </a:lnTo>
                  <a:lnTo>
                    <a:pt x="19085" y="40437"/>
                  </a:lnTo>
                  <a:lnTo>
                    <a:pt x="19109" y="40437"/>
                  </a:lnTo>
                  <a:lnTo>
                    <a:pt x="19109" y="40485"/>
                  </a:lnTo>
                  <a:lnTo>
                    <a:pt x="19158" y="40485"/>
                  </a:lnTo>
                  <a:lnTo>
                    <a:pt x="19158" y="40533"/>
                  </a:lnTo>
                  <a:lnTo>
                    <a:pt x="19206" y="40533"/>
                  </a:lnTo>
                  <a:lnTo>
                    <a:pt x="19206" y="40557"/>
                  </a:lnTo>
                  <a:lnTo>
                    <a:pt x="19278" y="40557"/>
                  </a:lnTo>
                  <a:lnTo>
                    <a:pt x="19278" y="40605"/>
                  </a:lnTo>
                  <a:lnTo>
                    <a:pt x="19326" y="40605"/>
                  </a:lnTo>
                  <a:lnTo>
                    <a:pt x="19326" y="40654"/>
                  </a:lnTo>
                  <a:lnTo>
                    <a:pt x="19350" y="40654"/>
                  </a:lnTo>
                  <a:lnTo>
                    <a:pt x="19350" y="40678"/>
                  </a:lnTo>
                  <a:lnTo>
                    <a:pt x="19447" y="40678"/>
                  </a:lnTo>
                  <a:lnTo>
                    <a:pt x="19447" y="40726"/>
                  </a:lnTo>
                  <a:lnTo>
                    <a:pt x="19471" y="40726"/>
                  </a:lnTo>
                  <a:lnTo>
                    <a:pt x="19471" y="40774"/>
                  </a:lnTo>
                  <a:lnTo>
                    <a:pt x="19519" y="40774"/>
                  </a:lnTo>
                  <a:lnTo>
                    <a:pt x="19519" y="40798"/>
                  </a:lnTo>
                  <a:lnTo>
                    <a:pt x="19567" y="40798"/>
                  </a:lnTo>
                  <a:lnTo>
                    <a:pt x="19567" y="40846"/>
                  </a:lnTo>
                  <a:lnTo>
                    <a:pt x="19640" y="40846"/>
                  </a:lnTo>
                  <a:lnTo>
                    <a:pt x="19640" y="40894"/>
                  </a:lnTo>
                  <a:lnTo>
                    <a:pt x="19688" y="40894"/>
                  </a:lnTo>
                  <a:lnTo>
                    <a:pt x="19688" y="40919"/>
                  </a:lnTo>
                  <a:lnTo>
                    <a:pt x="19712" y="40919"/>
                  </a:lnTo>
                  <a:lnTo>
                    <a:pt x="19712" y="40967"/>
                  </a:lnTo>
                  <a:lnTo>
                    <a:pt x="19760" y="40967"/>
                  </a:lnTo>
                  <a:lnTo>
                    <a:pt x="19760" y="41015"/>
                  </a:lnTo>
                  <a:lnTo>
                    <a:pt x="19832" y="41015"/>
                  </a:lnTo>
                  <a:lnTo>
                    <a:pt x="19832" y="41039"/>
                  </a:lnTo>
                  <a:lnTo>
                    <a:pt x="19881" y="41039"/>
                  </a:lnTo>
                  <a:lnTo>
                    <a:pt x="19881" y="41087"/>
                  </a:lnTo>
                  <a:lnTo>
                    <a:pt x="19929" y="41087"/>
                  </a:lnTo>
                  <a:lnTo>
                    <a:pt x="19929" y="41135"/>
                  </a:lnTo>
                  <a:lnTo>
                    <a:pt x="19953" y="41135"/>
                  </a:lnTo>
                  <a:lnTo>
                    <a:pt x="19953" y="41160"/>
                  </a:lnTo>
                  <a:lnTo>
                    <a:pt x="20049" y="41160"/>
                  </a:lnTo>
                  <a:lnTo>
                    <a:pt x="20049" y="41208"/>
                  </a:lnTo>
                  <a:lnTo>
                    <a:pt x="20073" y="41208"/>
                  </a:lnTo>
                  <a:lnTo>
                    <a:pt x="20073" y="41256"/>
                  </a:lnTo>
                  <a:lnTo>
                    <a:pt x="20122" y="41256"/>
                  </a:lnTo>
                  <a:lnTo>
                    <a:pt x="20122" y="41280"/>
                  </a:lnTo>
                  <a:lnTo>
                    <a:pt x="20170" y="41280"/>
                  </a:lnTo>
                  <a:lnTo>
                    <a:pt x="20170" y="41328"/>
                  </a:lnTo>
                  <a:lnTo>
                    <a:pt x="20242" y="41328"/>
                  </a:lnTo>
                  <a:lnTo>
                    <a:pt x="20242" y="41376"/>
                  </a:lnTo>
                  <a:lnTo>
                    <a:pt x="20290" y="41376"/>
                  </a:lnTo>
                  <a:lnTo>
                    <a:pt x="20290" y="41401"/>
                  </a:lnTo>
                  <a:lnTo>
                    <a:pt x="20314" y="41401"/>
                  </a:lnTo>
                  <a:lnTo>
                    <a:pt x="20314" y="41449"/>
                  </a:lnTo>
                  <a:lnTo>
                    <a:pt x="20363" y="41449"/>
                  </a:lnTo>
                  <a:lnTo>
                    <a:pt x="20363" y="41497"/>
                  </a:lnTo>
                  <a:lnTo>
                    <a:pt x="20435" y="41497"/>
                  </a:lnTo>
                  <a:lnTo>
                    <a:pt x="20435" y="41521"/>
                  </a:lnTo>
                  <a:lnTo>
                    <a:pt x="20483" y="41521"/>
                  </a:lnTo>
                  <a:lnTo>
                    <a:pt x="20483" y="41569"/>
                  </a:lnTo>
                  <a:lnTo>
                    <a:pt x="20531" y="41569"/>
                  </a:lnTo>
                  <a:lnTo>
                    <a:pt x="20531" y="41617"/>
                  </a:lnTo>
                  <a:lnTo>
                    <a:pt x="20555" y="41617"/>
                  </a:lnTo>
                  <a:lnTo>
                    <a:pt x="20555" y="41642"/>
                  </a:lnTo>
                  <a:lnTo>
                    <a:pt x="20652" y="41642"/>
                  </a:lnTo>
                  <a:lnTo>
                    <a:pt x="20652" y="41690"/>
                  </a:lnTo>
                  <a:lnTo>
                    <a:pt x="20676" y="41690"/>
                  </a:lnTo>
                  <a:lnTo>
                    <a:pt x="20676" y="41738"/>
                  </a:lnTo>
                  <a:lnTo>
                    <a:pt x="20724" y="41738"/>
                  </a:lnTo>
                  <a:lnTo>
                    <a:pt x="20724" y="41762"/>
                  </a:lnTo>
                  <a:lnTo>
                    <a:pt x="20796" y="41762"/>
                  </a:lnTo>
                  <a:lnTo>
                    <a:pt x="20796" y="41810"/>
                  </a:lnTo>
                  <a:lnTo>
                    <a:pt x="20844" y="41810"/>
                  </a:lnTo>
                  <a:lnTo>
                    <a:pt x="20844" y="41858"/>
                  </a:lnTo>
                  <a:lnTo>
                    <a:pt x="20893" y="41858"/>
                  </a:lnTo>
                  <a:lnTo>
                    <a:pt x="20893" y="41882"/>
                  </a:lnTo>
                  <a:lnTo>
                    <a:pt x="20917" y="41882"/>
                  </a:lnTo>
                  <a:lnTo>
                    <a:pt x="20917" y="41931"/>
                  </a:lnTo>
                  <a:lnTo>
                    <a:pt x="21013" y="41931"/>
                  </a:lnTo>
                  <a:lnTo>
                    <a:pt x="21013" y="41979"/>
                  </a:lnTo>
                  <a:lnTo>
                    <a:pt x="21037" y="41979"/>
                  </a:lnTo>
                  <a:lnTo>
                    <a:pt x="21037" y="42003"/>
                  </a:lnTo>
                  <a:lnTo>
                    <a:pt x="21085" y="42003"/>
                  </a:lnTo>
                  <a:lnTo>
                    <a:pt x="21085" y="42051"/>
                  </a:lnTo>
                  <a:lnTo>
                    <a:pt x="21134" y="42051"/>
                  </a:lnTo>
                  <a:lnTo>
                    <a:pt x="21134" y="42099"/>
                  </a:lnTo>
                  <a:lnTo>
                    <a:pt x="21206" y="42099"/>
                  </a:lnTo>
                  <a:lnTo>
                    <a:pt x="21206" y="42123"/>
                  </a:lnTo>
                  <a:lnTo>
                    <a:pt x="21254" y="42123"/>
                  </a:lnTo>
                  <a:lnTo>
                    <a:pt x="21254" y="42172"/>
                  </a:lnTo>
                  <a:lnTo>
                    <a:pt x="21278" y="42172"/>
                  </a:lnTo>
                  <a:lnTo>
                    <a:pt x="21278" y="42220"/>
                  </a:lnTo>
                  <a:lnTo>
                    <a:pt x="21326" y="42220"/>
                  </a:lnTo>
                  <a:lnTo>
                    <a:pt x="21326" y="42244"/>
                  </a:lnTo>
                  <a:lnTo>
                    <a:pt x="21399" y="42244"/>
                  </a:lnTo>
                  <a:lnTo>
                    <a:pt x="21399" y="42292"/>
                  </a:lnTo>
                  <a:lnTo>
                    <a:pt x="21447" y="42292"/>
                  </a:lnTo>
                  <a:lnTo>
                    <a:pt x="21447" y="42340"/>
                  </a:lnTo>
                  <a:lnTo>
                    <a:pt x="21495" y="42340"/>
                  </a:lnTo>
                  <a:lnTo>
                    <a:pt x="21495" y="42364"/>
                  </a:lnTo>
                  <a:lnTo>
                    <a:pt x="21519" y="42364"/>
                  </a:lnTo>
                  <a:lnTo>
                    <a:pt x="21519" y="42413"/>
                  </a:lnTo>
                  <a:lnTo>
                    <a:pt x="21616" y="42413"/>
                  </a:lnTo>
                  <a:lnTo>
                    <a:pt x="21616" y="42461"/>
                  </a:lnTo>
                  <a:lnTo>
                    <a:pt x="21640" y="42461"/>
                  </a:lnTo>
                  <a:lnTo>
                    <a:pt x="21640" y="42485"/>
                  </a:lnTo>
                  <a:lnTo>
                    <a:pt x="21688" y="42485"/>
                  </a:lnTo>
                  <a:lnTo>
                    <a:pt x="21688" y="42533"/>
                  </a:lnTo>
                  <a:lnTo>
                    <a:pt x="21736" y="42533"/>
                  </a:lnTo>
                  <a:lnTo>
                    <a:pt x="21736" y="42581"/>
                  </a:lnTo>
                  <a:lnTo>
                    <a:pt x="21808" y="42581"/>
                  </a:lnTo>
                  <a:lnTo>
                    <a:pt x="21808" y="42605"/>
                  </a:lnTo>
                  <a:lnTo>
                    <a:pt x="21857" y="42605"/>
                  </a:lnTo>
                  <a:lnTo>
                    <a:pt x="21857" y="42654"/>
                  </a:lnTo>
                  <a:lnTo>
                    <a:pt x="21881" y="42654"/>
                  </a:lnTo>
                  <a:lnTo>
                    <a:pt x="21881" y="42702"/>
                  </a:lnTo>
                  <a:lnTo>
                    <a:pt x="21977" y="42702"/>
                  </a:lnTo>
                  <a:lnTo>
                    <a:pt x="21977" y="42726"/>
                  </a:lnTo>
                  <a:lnTo>
                    <a:pt x="22001" y="42726"/>
                  </a:lnTo>
                  <a:lnTo>
                    <a:pt x="22001" y="42774"/>
                  </a:lnTo>
                  <a:lnTo>
                    <a:pt x="22049" y="42774"/>
                  </a:lnTo>
                  <a:lnTo>
                    <a:pt x="22049" y="42822"/>
                  </a:lnTo>
                  <a:lnTo>
                    <a:pt x="22098" y="42822"/>
                  </a:lnTo>
                  <a:lnTo>
                    <a:pt x="22098" y="42846"/>
                  </a:lnTo>
                  <a:lnTo>
                    <a:pt x="22170" y="42846"/>
                  </a:lnTo>
                  <a:lnTo>
                    <a:pt x="22170" y="42895"/>
                  </a:lnTo>
                  <a:lnTo>
                    <a:pt x="22218" y="42895"/>
                  </a:lnTo>
                  <a:lnTo>
                    <a:pt x="22218" y="42943"/>
                  </a:lnTo>
                  <a:lnTo>
                    <a:pt x="22242" y="42943"/>
                  </a:lnTo>
                  <a:lnTo>
                    <a:pt x="22242" y="42967"/>
                  </a:lnTo>
                  <a:lnTo>
                    <a:pt x="22290" y="42967"/>
                  </a:lnTo>
                  <a:lnTo>
                    <a:pt x="22290" y="43015"/>
                  </a:lnTo>
                  <a:lnTo>
                    <a:pt x="22363" y="43015"/>
                  </a:lnTo>
                  <a:lnTo>
                    <a:pt x="22363" y="43063"/>
                  </a:lnTo>
                  <a:lnTo>
                    <a:pt x="22411" y="43063"/>
                  </a:lnTo>
                  <a:lnTo>
                    <a:pt x="22411" y="43087"/>
                  </a:lnTo>
                  <a:lnTo>
                    <a:pt x="22459" y="43087"/>
                  </a:lnTo>
                  <a:lnTo>
                    <a:pt x="22459" y="43136"/>
                  </a:lnTo>
                  <a:lnTo>
                    <a:pt x="22483" y="43136"/>
                  </a:lnTo>
                  <a:lnTo>
                    <a:pt x="22483" y="43184"/>
                  </a:lnTo>
                  <a:lnTo>
                    <a:pt x="22580" y="43184"/>
                  </a:lnTo>
                  <a:lnTo>
                    <a:pt x="22580" y="43208"/>
                  </a:lnTo>
                  <a:lnTo>
                    <a:pt x="22604" y="43208"/>
                  </a:lnTo>
                  <a:lnTo>
                    <a:pt x="22604" y="43256"/>
                  </a:lnTo>
                  <a:lnTo>
                    <a:pt x="22652" y="43256"/>
                  </a:lnTo>
                  <a:lnTo>
                    <a:pt x="22652" y="43304"/>
                  </a:lnTo>
                  <a:lnTo>
                    <a:pt x="22700" y="43304"/>
                  </a:lnTo>
                  <a:lnTo>
                    <a:pt x="22700" y="43328"/>
                  </a:lnTo>
                  <a:lnTo>
                    <a:pt x="22772" y="43328"/>
                  </a:lnTo>
                  <a:lnTo>
                    <a:pt x="22772" y="43377"/>
                  </a:lnTo>
                  <a:lnTo>
                    <a:pt x="22820" y="43377"/>
                  </a:lnTo>
                  <a:lnTo>
                    <a:pt x="22820" y="43425"/>
                  </a:lnTo>
                  <a:lnTo>
                    <a:pt x="22845" y="43425"/>
                  </a:lnTo>
                  <a:lnTo>
                    <a:pt x="22845" y="43449"/>
                  </a:lnTo>
                  <a:lnTo>
                    <a:pt x="22893" y="43449"/>
                  </a:lnTo>
                  <a:lnTo>
                    <a:pt x="22893" y="43497"/>
                  </a:lnTo>
                  <a:lnTo>
                    <a:pt x="22965" y="43497"/>
                  </a:lnTo>
                  <a:lnTo>
                    <a:pt x="22965" y="43545"/>
                  </a:lnTo>
                  <a:lnTo>
                    <a:pt x="23013" y="43545"/>
                  </a:lnTo>
                  <a:lnTo>
                    <a:pt x="23013" y="43569"/>
                  </a:lnTo>
                  <a:lnTo>
                    <a:pt x="23061" y="43569"/>
                  </a:lnTo>
                  <a:lnTo>
                    <a:pt x="23061" y="43666"/>
                  </a:lnTo>
                  <a:lnTo>
                    <a:pt x="23086" y="43666"/>
                  </a:lnTo>
                  <a:lnTo>
                    <a:pt x="23086" y="43690"/>
                  </a:lnTo>
                  <a:lnTo>
                    <a:pt x="23134" y="43690"/>
                  </a:lnTo>
                  <a:lnTo>
                    <a:pt x="23134" y="43738"/>
                  </a:lnTo>
                  <a:lnTo>
                    <a:pt x="23182" y="43738"/>
                  </a:lnTo>
                  <a:lnTo>
                    <a:pt x="23182" y="43810"/>
                  </a:lnTo>
                  <a:lnTo>
                    <a:pt x="23206" y="43810"/>
                  </a:lnTo>
                  <a:lnTo>
                    <a:pt x="23206" y="43931"/>
                  </a:lnTo>
                  <a:lnTo>
                    <a:pt x="23254" y="43931"/>
                  </a:lnTo>
                  <a:lnTo>
                    <a:pt x="23254" y="44051"/>
                  </a:lnTo>
                  <a:lnTo>
                    <a:pt x="23302" y="44051"/>
                  </a:lnTo>
                  <a:lnTo>
                    <a:pt x="23302" y="44340"/>
                  </a:lnTo>
                  <a:lnTo>
                    <a:pt x="23254" y="44340"/>
                  </a:lnTo>
                  <a:lnTo>
                    <a:pt x="23254" y="44533"/>
                  </a:lnTo>
                  <a:lnTo>
                    <a:pt x="23206" y="44533"/>
                  </a:lnTo>
                  <a:lnTo>
                    <a:pt x="23206" y="44630"/>
                  </a:lnTo>
                  <a:lnTo>
                    <a:pt x="23182" y="44630"/>
                  </a:lnTo>
                  <a:lnTo>
                    <a:pt x="23182" y="44702"/>
                  </a:lnTo>
                  <a:lnTo>
                    <a:pt x="23134" y="44702"/>
                  </a:lnTo>
                  <a:lnTo>
                    <a:pt x="23134" y="44774"/>
                  </a:lnTo>
                  <a:lnTo>
                    <a:pt x="23086" y="44774"/>
                  </a:lnTo>
                  <a:lnTo>
                    <a:pt x="23086" y="44822"/>
                  </a:lnTo>
                  <a:lnTo>
                    <a:pt x="23061" y="44822"/>
                  </a:lnTo>
                  <a:lnTo>
                    <a:pt x="23061" y="44871"/>
                  </a:lnTo>
                  <a:lnTo>
                    <a:pt x="23013" y="44871"/>
                  </a:lnTo>
                  <a:lnTo>
                    <a:pt x="23013" y="44895"/>
                  </a:lnTo>
                  <a:lnTo>
                    <a:pt x="22965" y="44895"/>
                  </a:lnTo>
                  <a:lnTo>
                    <a:pt x="22965" y="44991"/>
                  </a:lnTo>
                  <a:lnTo>
                    <a:pt x="22941" y="44991"/>
                  </a:lnTo>
                  <a:lnTo>
                    <a:pt x="22941" y="45015"/>
                  </a:lnTo>
                  <a:lnTo>
                    <a:pt x="22893" y="45015"/>
                  </a:lnTo>
                  <a:lnTo>
                    <a:pt x="22893" y="45112"/>
                  </a:lnTo>
                  <a:lnTo>
                    <a:pt x="22941" y="45112"/>
                  </a:lnTo>
                  <a:lnTo>
                    <a:pt x="22941" y="45136"/>
                  </a:lnTo>
                  <a:lnTo>
                    <a:pt x="22965" y="45136"/>
                  </a:lnTo>
                  <a:lnTo>
                    <a:pt x="22965" y="45184"/>
                  </a:lnTo>
                  <a:lnTo>
                    <a:pt x="23013" y="45184"/>
                  </a:lnTo>
                  <a:lnTo>
                    <a:pt x="23013" y="45232"/>
                  </a:lnTo>
                  <a:lnTo>
                    <a:pt x="23086" y="45232"/>
                  </a:lnTo>
                  <a:lnTo>
                    <a:pt x="23086" y="45256"/>
                  </a:lnTo>
                  <a:lnTo>
                    <a:pt x="23134" y="45256"/>
                  </a:lnTo>
                  <a:lnTo>
                    <a:pt x="23134" y="45304"/>
                  </a:lnTo>
                  <a:lnTo>
                    <a:pt x="23182" y="45304"/>
                  </a:lnTo>
                  <a:lnTo>
                    <a:pt x="23182" y="45353"/>
                  </a:lnTo>
                  <a:lnTo>
                    <a:pt x="23206" y="45353"/>
                  </a:lnTo>
                  <a:lnTo>
                    <a:pt x="23206" y="45377"/>
                  </a:lnTo>
                  <a:lnTo>
                    <a:pt x="23302" y="45377"/>
                  </a:lnTo>
                  <a:lnTo>
                    <a:pt x="23302" y="45425"/>
                  </a:lnTo>
                  <a:lnTo>
                    <a:pt x="23327" y="45425"/>
                  </a:lnTo>
                  <a:lnTo>
                    <a:pt x="23327" y="45473"/>
                  </a:lnTo>
                  <a:lnTo>
                    <a:pt x="23375" y="45473"/>
                  </a:lnTo>
                  <a:lnTo>
                    <a:pt x="23375" y="45497"/>
                  </a:lnTo>
                  <a:lnTo>
                    <a:pt x="23447" y="45497"/>
                  </a:lnTo>
                  <a:lnTo>
                    <a:pt x="23447" y="45545"/>
                  </a:lnTo>
                  <a:lnTo>
                    <a:pt x="23495" y="45545"/>
                  </a:lnTo>
                  <a:lnTo>
                    <a:pt x="23495" y="45594"/>
                  </a:lnTo>
                  <a:lnTo>
                    <a:pt x="23543" y="45594"/>
                  </a:lnTo>
                  <a:lnTo>
                    <a:pt x="23543" y="45618"/>
                  </a:lnTo>
                  <a:lnTo>
                    <a:pt x="23568" y="45618"/>
                  </a:lnTo>
                  <a:lnTo>
                    <a:pt x="23568" y="45666"/>
                  </a:lnTo>
                  <a:lnTo>
                    <a:pt x="23664" y="45666"/>
                  </a:lnTo>
                  <a:lnTo>
                    <a:pt x="23664" y="45714"/>
                  </a:lnTo>
                  <a:lnTo>
                    <a:pt x="23688" y="45714"/>
                  </a:lnTo>
                  <a:lnTo>
                    <a:pt x="23688" y="45738"/>
                  </a:lnTo>
                  <a:lnTo>
                    <a:pt x="23736" y="45738"/>
                  </a:lnTo>
                  <a:lnTo>
                    <a:pt x="23736" y="45786"/>
                  </a:lnTo>
                  <a:lnTo>
                    <a:pt x="23808" y="45786"/>
                  </a:lnTo>
                  <a:lnTo>
                    <a:pt x="23808" y="45835"/>
                  </a:lnTo>
                  <a:lnTo>
                    <a:pt x="23857" y="45835"/>
                  </a:lnTo>
                  <a:lnTo>
                    <a:pt x="23857" y="45859"/>
                  </a:lnTo>
                  <a:lnTo>
                    <a:pt x="23905" y="45859"/>
                  </a:lnTo>
                  <a:lnTo>
                    <a:pt x="23905" y="45907"/>
                  </a:lnTo>
                  <a:lnTo>
                    <a:pt x="23929" y="45907"/>
                  </a:lnTo>
                  <a:lnTo>
                    <a:pt x="23929" y="45955"/>
                  </a:lnTo>
                  <a:lnTo>
                    <a:pt x="24025" y="45955"/>
                  </a:lnTo>
                  <a:lnTo>
                    <a:pt x="24025" y="45979"/>
                  </a:lnTo>
                  <a:lnTo>
                    <a:pt x="24049" y="45979"/>
                  </a:lnTo>
                  <a:lnTo>
                    <a:pt x="24049" y="46027"/>
                  </a:lnTo>
                  <a:lnTo>
                    <a:pt x="24098" y="46027"/>
                  </a:lnTo>
                  <a:lnTo>
                    <a:pt x="24098" y="46075"/>
                  </a:lnTo>
                  <a:lnTo>
                    <a:pt x="24146" y="46075"/>
                  </a:lnTo>
                  <a:lnTo>
                    <a:pt x="24146" y="46100"/>
                  </a:lnTo>
                  <a:lnTo>
                    <a:pt x="24218" y="46100"/>
                  </a:lnTo>
                  <a:lnTo>
                    <a:pt x="24218" y="46148"/>
                  </a:lnTo>
                  <a:lnTo>
                    <a:pt x="24266" y="46148"/>
                  </a:lnTo>
                  <a:lnTo>
                    <a:pt x="24266" y="46196"/>
                  </a:lnTo>
                  <a:lnTo>
                    <a:pt x="24290" y="46196"/>
                  </a:lnTo>
                  <a:lnTo>
                    <a:pt x="24290" y="46220"/>
                  </a:lnTo>
                  <a:lnTo>
                    <a:pt x="24387" y="46220"/>
                  </a:lnTo>
                  <a:lnTo>
                    <a:pt x="24387" y="46268"/>
                  </a:lnTo>
                  <a:lnTo>
                    <a:pt x="24411" y="46268"/>
                  </a:lnTo>
                  <a:lnTo>
                    <a:pt x="24411" y="46316"/>
                  </a:lnTo>
                  <a:lnTo>
                    <a:pt x="24459" y="46316"/>
                  </a:lnTo>
                  <a:lnTo>
                    <a:pt x="24459" y="46341"/>
                  </a:lnTo>
                  <a:lnTo>
                    <a:pt x="24507" y="46341"/>
                  </a:lnTo>
                  <a:lnTo>
                    <a:pt x="24507" y="46389"/>
                  </a:lnTo>
                  <a:lnTo>
                    <a:pt x="24580" y="46389"/>
                  </a:lnTo>
                  <a:lnTo>
                    <a:pt x="24580" y="46437"/>
                  </a:lnTo>
                  <a:lnTo>
                    <a:pt x="24628" y="46437"/>
                  </a:lnTo>
                  <a:lnTo>
                    <a:pt x="24628" y="46461"/>
                  </a:lnTo>
                  <a:lnTo>
                    <a:pt x="24652" y="46461"/>
                  </a:lnTo>
                  <a:lnTo>
                    <a:pt x="24652" y="46509"/>
                  </a:lnTo>
                  <a:lnTo>
                    <a:pt x="24748" y="46509"/>
                  </a:lnTo>
                  <a:lnTo>
                    <a:pt x="24748" y="46557"/>
                  </a:lnTo>
                  <a:lnTo>
                    <a:pt x="24772" y="46557"/>
                  </a:lnTo>
                  <a:lnTo>
                    <a:pt x="24772" y="46582"/>
                  </a:lnTo>
                  <a:lnTo>
                    <a:pt x="24821" y="46582"/>
                  </a:lnTo>
                  <a:lnTo>
                    <a:pt x="24821" y="46630"/>
                  </a:lnTo>
                  <a:lnTo>
                    <a:pt x="24869" y="46630"/>
                  </a:lnTo>
                  <a:lnTo>
                    <a:pt x="24869" y="46678"/>
                  </a:lnTo>
                  <a:lnTo>
                    <a:pt x="24941" y="46678"/>
                  </a:lnTo>
                  <a:lnTo>
                    <a:pt x="24941" y="46702"/>
                  </a:lnTo>
                  <a:lnTo>
                    <a:pt x="24989" y="46702"/>
                  </a:lnTo>
                  <a:lnTo>
                    <a:pt x="24989" y="46750"/>
                  </a:lnTo>
                  <a:lnTo>
                    <a:pt x="25013" y="46750"/>
                  </a:lnTo>
                  <a:lnTo>
                    <a:pt x="25013" y="46798"/>
                  </a:lnTo>
                  <a:lnTo>
                    <a:pt x="25110" y="46798"/>
                  </a:lnTo>
                  <a:lnTo>
                    <a:pt x="25110" y="46823"/>
                  </a:lnTo>
                  <a:lnTo>
                    <a:pt x="25134" y="46823"/>
                  </a:lnTo>
                  <a:lnTo>
                    <a:pt x="25134" y="46871"/>
                  </a:lnTo>
                  <a:lnTo>
                    <a:pt x="25182" y="46871"/>
                  </a:lnTo>
                  <a:lnTo>
                    <a:pt x="25182" y="46919"/>
                  </a:lnTo>
                  <a:lnTo>
                    <a:pt x="25230" y="46919"/>
                  </a:lnTo>
                  <a:lnTo>
                    <a:pt x="25230" y="46943"/>
                  </a:lnTo>
                  <a:lnTo>
                    <a:pt x="25303" y="46943"/>
                  </a:lnTo>
                  <a:lnTo>
                    <a:pt x="25303" y="46991"/>
                  </a:lnTo>
                  <a:lnTo>
                    <a:pt x="25351" y="46991"/>
                  </a:lnTo>
                  <a:lnTo>
                    <a:pt x="25351" y="47039"/>
                  </a:lnTo>
                  <a:lnTo>
                    <a:pt x="25375" y="47039"/>
                  </a:lnTo>
                  <a:lnTo>
                    <a:pt x="25375" y="47063"/>
                  </a:lnTo>
                  <a:lnTo>
                    <a:pt x="25471" y="47063"/>
                  </a:lnTo>
                  <a:lnTo>
                    <a:pt x="25471" y="47112"/>
                  </a:lnTo>
                  <a:lnTo>
                    <a:pt x="25495" y="47112"/>
                  </a:lnTo>
                  <a:lnTo>
                    <a:pt x="25495" y="47160"/>
                  </a:lnTo>
                  <a:lnTo>
                    <a:pt x="25544" y="47160"/>
                  </a:lnTo>
                  <a:lnTo>
                    <a:pt x="25544" y="47184"/>
                  </a:lnTo>
                  <a:lnTo>
                    <a:pt x="25592" y="47184"/>
                  </a:lnTo>
                  <a:lnTo>
                    <a:pt x="25592" y="47232"/>
                  </a:lnTo>
                  <a:lnTo>
                    <a:pt x="25664" y="47232"/>
                  </a:lnTo>
                  <a:lnTo>
                    <a:pt x="25664" y="47280"/>
                  </a:lnTo>
                  <a:lnTo>
                    <a:pt x="25712" y="47280"/>
                  </a:lnTo>
                  <a:lnTo>
                    <a:pt x="25712" y="47304"/>
                  </a:lnTo>
                  <a:lnTo>
                    <a:pt x="25736" y="47304"/>
                  </a:lnTo>
                  <a:lnTo>
                    <a:pt x="25736" y="47353"/>
                  </a:lnTo>
                  <a:lnTo>
                    <a:pt x="25833" y="47353"/>
                  </a:lnTo>
                  <a:lnTo>
                    <a:pt x="25833" y="47401"/>
                  </a:lnTo>
                  <a:lnTo>
                    <a:pt x="25857" y="47401"/>
                  </a:lnTo>
                  <a:lnTo>
                    <a:pt x="25857" y="47425"/>
                  </a:lnTo>
                  <a:lnTo>
                    <a:pt x="25905" y="47425"/>
                  </a:lnTo>
                  <a:lnTo>
                    <a:pt x="25905" y="47473"/>
                  </a:lnTo>
                  <a:lnTo>
                    <a:pt x="25953" y="47473"/>
                  </a:lnTo>
                  <a:lnTo>
                    <a:pt x="25953" y="47521"/>
                  </a:lnTo>
                  <a:lnTo>
                    <a:pt x="26025" y="47521"/>
                  </a:lnTo>
                  <a:lnTo>
                    <a:pt x="26025" y="47545"/>
                  </a:lnTo>
                  <a:lnTo>
                    <a:pt x="26074" y="47545"/>
                  </a:lnTo>
                  <a:lnTo>
                    <a:pt x="26074" y="47594"/>
                  </a:lnTo>
                  <a:lnTo>
                    <a:pt x="26098" y="47594"/>
                  </a:lnTo>
                  <a:lnTo>
                    <a:pt x="26098" y="47642"/>
                  </a:lnTo>
                  <a:lnTo>
                    <a:pt x="26194" y="47642"/>
                  </a:lnTo>
                  <a:lnTo>
                    <a:pt x="26194" y="47666"/>
                  </a:lnTo>
                  <a:lnTo>
                    <a:pt x="26218" y="47666"/>
                  </a:lnTo>
                  <a:lnTo>
                    <a:pt x="26218" y="47714"/>
                  </a:lnTo>
                  <a:lnTo>
                    <a:pt x="26266" y="47714"/>
                  </a:lnTo>
                  <a:lnTo>
                    <a:pt x="26266" y="47762"/>
                  </a:lnTo>
                  <a:lnTo>
                    <a:pt x="26315" y="47762"/>
                  </a:lnTo>
                  <a:lnTo>
                    <a:pt x="26315" y="47786"/>
                  </a:lnTo>
                  <a:lnTo>
                    <a:pt x="26387" y="47786"/>
                  </a:lnTo>
                  <a:lnTo>
                    <a:pt x="26387" y="47835"/>
                  </a:lnTo>
                  <a:lnTo>
                    <a:pt x="26435" y="47835"/>
                  </a:lnTo>
                  <a:lnTo>
                    <a:pt x="26435" y="47883"/>
                  </a:lnTo>
                  <a:lnTo>
                    <a:pt x="26459" y="47883"/>
                  </a:lnTo>
                  <a:lnTo>
                    <a:pt x="26459" y="47907"/>
                  </a:lnTo>
                  <a:lnTo>
                    <a:pt x="26507" y="47907"/>
                  </a:lnTo>
                  <a:lnTo>
                    <a:pt x="26507" y="47955"/>
                  </a:lnTo>
                  <a:lnTo>
                    <a:pt x="26580" y="47955"/>
                  </a:lnTo>
                  <a:lnTo>
                    <a:pt x="26580" y="48003"/>
                  </a:lnTo>
                  <a:lnTo>
                    <a:pt x="26628" y="48003"/>
                  </a:lnTo>
                  <a:lnTo>
                    <a:pt x="26628" y="48027"/>
                  </a:lnTo>
                  <a:lnTo>
                    <a:pt x="26676" y="48027"/>
                  </a:lnTo>
                  <a:lnTo>
                    <a:pt x="26676" y="48076"/>
                  </a:lnTo>
                  <a:lnTo>
                    <a:pt x="26748" y="48076"/>
                  </a:lnTo>
                  <a:lnTo>
                    <a:pt x="26748" y="48124"/>
                  </a:lnTo>
                  <a:lnTo>
                    <a:pt x="26797" y="48124"/>
                  </a:lnTo>
                  <a:lnTo>
                    <a:pt x="26797" y="48148"/>
                  </a:lnTo>
                  <a:lnTo>
                    <a:pt x="26821" y="48148"/>
                  </a:lnTo>
                  <a:lnTo>
                    <a:pt x="26821" y="48196"/>
                  </a:lnTo>
                  <a:lnTo>
                    <a:pt x="26869" y="48196"/>
                  </a:lnTo>
                  <a:lnTo>
                    <a:pt x="26869" y="48244"/>
                  </a:lnTo>
                  <a:lnTo>
                    <a:pt x="26941" y="48244"/>
                  </a:lnTo>
                  <a:lnTo>
                    <a:pt x="26941" y="48268"/>
                  </a:lnTo>
                  <a:lnTo>
                    <a:pt x="26989" y="48268"/>
                  </a:lnTo>
                  <a:lnTo>
                    <a:pt x="26989" y="48317"/>
                  </a:lnTo>
                  <a:lnTo>
                    <a:pt x="27038" y="48317"/>
                  </a:lnTo>
                  <a:lnTo>
                    <a:pt x="27038" y="48365"/>
                  </a:lnTo>
                  <a:lnTo>
                    <a:pt x="27110" y="48365"/>
                  </a:lnTo>
                  <a:lnTo>
                    <a:pt x="27110" y="48389"/>
                  </a:lnTo>
                  <a:lnTo>
                    <a:pt x="27158" y="48389"/>
                  </a:lnTo>
                  <a:lnTo>
                    <a:pt x="27158" y="48437"/>
                  </a:lnTo>
                  <a:lnTo>
                    <a:pt x="27182" y="48437"/>
                  </a:lnTo>
                  <a:lnTo>
                    <a:pt x="27182" y="48485"/>
                  </a:lnTo>
                  <a:lnTo>
                    <a:pt x="27230" y="48485"/>
                  </a:lnTo>
                  <a:lnTo>
                    <a:pt x="27230" y="48509"/>
                  </a:lnTo>
                  <a:lnTo>
                    <a:pt x="27303" y="48509"/>
                  </a:lnTo>
                  <a:lnTo>
                    <a:pt x="27303" y="48558"/>
                  </a:lnTo>
                  <a:lnTo>
                    <a:pt x="27351" y="48558"/>
                  </a:lnTo>
                  <a:lnTo>
                    <a:pt x="27351" y="48606"/>
                  </a:lnTo>
                  <a:lnTo>
                    <a:pt x="27399" y="48606"/>
                  </a:lnTo>
                  <a:lnTo>
                    <a:pt x="27399" y="48630"/>
                  </a:lnTo>
                  <a:lnTo>
                    <a:pt x="27471" y="48630"/>
                  </a:lnTo>
                  <a:lnTo>
                    <a:pt x="27471" y="48678"/>
                  </a:lnTo>
                  <a:lnTo>
                    <a:pt x="27520" y="48678"/>
                  </a:lnTo>
                  <a:lnTo>
                    <a:pt x="27520" y="48726"/>
                  </a:lnTo>
                  <a:lnTo>
                    <a:pt x="27544" y="48726"/>
                  </a:lnTo>
                  <a:lnTo>
                    <a:pt x="27544" y="48750"/>
                  </a:lnTo>
                  <a:lnTo>
                    <a:pt x="27592" y="48750"/>
                  </a:lnTo>
                  <a:lnTo>
                    <a:pt x="27592" y="48799"/>
                  </a:lnTo>
                  <a:lnTo>
                    <a:pt x="27664" y="48799"/>
                  </a:lnTo>
                  <a:lnTo>
                    <a:pt x="27664" y="48726"/>
                  </a:lnTo>
                  <a:lnTo>
                    <a:pt x="27712" y="48726"/>
                  </a:lnTo>
                  <a:lnTo>
                    <a:pt x="27712" y="48678"/>
                  </a:lnTo>
                  <a:lnTo>
                    <a:pt x="27761" y="48678"/>
                  </a:lnTo>
                  <a:lnTo>
                    <a:pt x="27761" y="48606"/>
                  </a:lnTo>
                  <a:lnTo>
                    <a:pt x="27785" y="48606"/>
                  </a:lnTo>
                  <a:lnTo>
                    <a:pt x="27785" y="48558"/>
                  </a:lnTo>
                  <a:lnTo>
                    <a:pt x="27833" y="48558"/>
                  </a:lnTo>
                  <a:lnTo>
                    <a:pt x="27833" y="48509"/>
                  </a:lnTo>
                  <a:lnTo>
                    <a:pt x="27881" y="48509"/>
                  </a:lnTo>
                  <a:lnTo>
                    <a:pt x="27881" y="48437"/>
                  </a:lnTo>
                  <a:lnTo>
                    <a:pt x="27905" y="48437"/>
                  </a:lnTo>
                  <a:lnTo>
                    <a:pt x="27905" y="48389"/>
                  </a:lnTo>
                  <a:lnTo>
                    <a:pt x="27953" y="48389"/>
                  </a:lnTo>
                  <a:lnTo>
                    <a:pt x="27953" y="48317"/>
                  </a:lnTo>
                  <a:lnTo>
                    <a:pt x="28001" y="48317"/>
                  </a:lnTo>
                  <a:lnTo>
                    <a:pt x="28001" y="48268"/>
                  </a:lnTo>
                  <a:lnTo>
                    <a:pt x="28026" y="48268"/>
                  </a:lnTo>
                  <a:lnTo>
                    <a:pt x="28026" y="48244"/>
                  </a:lnTo>
                  <a:lnTo>
                    <a:pt x="28074" y="48244"/>
                  </a:lnTo>
                  <a:lnTo>
                    <a:pt x="28074" y="48148"/>
                  </a:lnTo>
                  <a:lnTo>
                    <a:pt x="28122" y="48148"/>
                  </a:lnTo>
                  <a:lnTo>
                    <a:pt x="28122" y="48124"/>
                  </a:lnTo>
                  <a:lnTo>
                    <a:pt x="28146" y="48124"/>
                  </a:lnTo>
                  <a:lnTo>
                    <a:pt x="28146" y="48027"/>
                  </a:lnTo>
                  <a:lnTo>
                    <a:pt x="28194" y="48027"/>
                  </a:lnTo>
                  <a:lnTo>
                    <a:pt x="28194" y="48003"/>
                  </a:lnTo>
                  <a:lnTo>
                    <a:pt x="28242" y="48003"/>
                  </a:lnTo>
                  <a:lnTo>
                    <a:pt x="28242" y="47955"/>
                  </a:lnTo>
                  <a:lnTo>
                    <a:pt x="28267" y="47955"/>
                  </a:lnTo>
                  <a:lnTo>
                    <a:pt x="28267" y="47883"/>
                  </a:lnTo>
                  <a:lnTo>
                    <a:pt x="28315" y="47883"/>
                  </a:lnTo>
                  <a:lnTo>
                    <a:pt x="28315" y="47835"/>
                  </a:lnTo>
                  <a:lnTo>
                    <a:pt x="28363" y="47835"/>
                  </a:lnTo>
                  <a:lnTo>
                    <a:pt x="28363" y="47762"/>
                  </a:lnTo>
                  <a:lnTo>
                    <a:pt x="28387" y="47762"/>
                  </a:lnTo>
                  <a:lnTo>
                    <a:pt x="28387" y="47714"/>
                  </a:lnTo>
                  <a:lnTo>
                    <a:pt x="28435" y="47714"/>
                  </a:lnTo>
                  <a:lnTo>
                    <a:pt x="28435" y="47666"/>
                  </a:lnTo>
                  <a:lnTo>
                    <a:pt x="28483" y="47666"/>
                  </a:lnTo>
                  <a:lnTo>
                    <a:pt x="28483" y="47594"/>
                  </a:lnTo>
                  <a:lnTo>
                    <a:pt x="28508" y="47594"/>
                  </a:lnTo>
                  <a:lnTo>
                    <a:pt x="28508" y="47545"/>
                  </a:lnTo>
                  <a:lnTo>
                    <a:pt x="28556" y="47545"/>
                  </a:lnTo>
                  <a:lnTo>
                    <a:pt x="28556" y="47521"/>
                  </a:lnTo>
                  <a:lnTo>
                    <a:pt x="28604" y="47521"/>
                  </a:lnTo>
                  <a:lnTo>
                    <a:pt x="28604" y="47425"/>
                  </a:lnTo>
                  <a:lnTo>
                    <a:pt x="28628" y="47425"/>
                  </a:lnTo>
                  <a:lnTo>
                    <a:pt x="28628" y="47401"/>
                  </a:lnTo>
                  <a:lnTo>
                    <a:pt x="28676" y="47401"/>
                  </a:lnTo>
                  <a:lnTo>
                    <a:pt x="28676" y="47304"/>
                  </a:lnTo>
                  <a:lnTo>
                    <a:pt x="28724" y="47304"/>
                  </a:lnTo>
                  <a:lnTo>
                    <a:pt x="28724" y="47280"/>
                  </a:lnTo>
                  <a:lnTo>
                    <a:pt x="28749" y="47280"/>
                  </a:lnTo>
                  <a:lnTo>
                    <a:pt x="28749" y="47232"/>
                  </a:lnTo>
                  <a:lnTo>
                    <a:pt x="28797" y="47232"/>
                  </a:lnTo>
                  <a:lnTo>
                    <a:pt x="28797" y="47160"/>
                  </a:lnTo>
                  <a:lnTo>
                    <a:pt x="28845" y="47160"/>
                  </a:lnTo>
                  <a:lnTo>
                    <a:pt x="28845" y="47112"/>
                  </a:lnTo>
                  <a:lnTo>
                    <a:pt x="28869" y="47112"/>
                  </a:lnTo>
                  <a:lnTo>
                    <a:pt x="28869" y="47039"/>
                  </a:lnTo>
                  <a:lnTo>
                    <a:pt x="28917" y="47039"/>
                  </a:lnTo>
                  <a:lnTo>
                    <a:pt x="28917" y="46991"/>
                  </a:lnTo>
                  <a:lnTo>
                    <a:pt x="28965" y="46991"/>
                  </a:lnTo>
                  <a:lnTo>
                    <a:pt x="28965" y="46943"/>
                  </a:lnTo>
                  <a:lnTo>
                    <a:pt x="28989" y="46943"/>
                  </a:lnTo>
                  <a:lnTo>
                    <a:pt x="28989" y="46871"/>
                  </a:lnTo>
                  <a:lnTo>
                    <a:pt x="29038" y="46871"/>
                  </a:lnTo>
                  <a:lnTo>
                    <a:pt x="29038" y="46823"/>
                  </a:lnTo>
                  <a:lnTo>
                    <a:pt x="29086" y="46823"/>
                  </a:lnTo>
                  <a:lnTo>
                    <a:pt x="29086" y="46750"/>
                  </a:lnTo>
                  <a:lnTo>
                    <a:pt x="29110" y="46750"/>
                  </a:lnTo>
                  <a:lnTo>
                    <a:pt x="29110" y="46702"/>
                  </a:lnTo>
                  <a:lnTo>
                    <a:pt x="29158" y="46702"/>
                  </a:lnTo>
                  <a:lnTo>
                    <a:pt x="29158" y="46678"/>
                  </a:lnTo>
                  <a:lnTo>
                    <a:pt x="29206" y="46678"/>
                  </a:lnTo>
                  <a:lnTo>
                    <a:pt x="29206" y="46582"/>
                  </a:lnTo>
                  <a:lnTo>
                    <a:pt x="29230" y="46582"/>
                  </a:lnTo>
                  <a:lnTo>
                    <a:pt x="29230" y="46557"/>
                  </a:lnTo>
                  <a:lnTo>
                    <a:pt x="29279" y="46557"/>
                  </a:lnTo>
                  <a:lnTo>
                    <a:pt x="29279" y="46461"/>
                  </a:lnTo>
                  <a:lnTo>
                    <a:pt x="29327" y="46461"/>
                  </a:lnTo>
                  <a:lnTo>
                    <a:pt x="29327" y="46437"/>
                  </a:lnTo>
                  <a:lnTo>
                    <a:pt x="29351" y="46437"/>
                  </a:lnTo>
                  <a:lnTo>
                    <a:pt x="29351" y="46389"/>
                  </a:lnTo>
                  <a:lnTo>
                    <a:pt x="29399" y="46389"/>
                  </a:lnTo>
                  <a:lnTo>
                    <a:pt x="29399" y="46316"/>
                  </a:lnTo>
                  <a:lnTo>
                    <a:pt x="29447" y="46316"/>
                  </a:lnTo>
                  <a:lnTo>
                    <a:pt x="29447" y="46268"/>
                  </a:lnTo>
                  <a:lnTo>
                    <a:pt x="29471" y="46268"/>
                  </a:lnTo>
                  <a:lnTo>
                    <a:pt x="29471" y="46196"/>
                  </a:lnTo>
                  <a:lnTo>
                    <a:pt x="29520" y="46196"/>
                  </a:lnTo>
                  <a:lnTo>
                    <a:pt x="29520" y="46148"/>
                  </a:lnTo>
                  <a:lnTo>
                    <a:pt x="29568" y="46148"/>
                  </a:lnTo>
                  <a:lnTo>
                    <a:pt x="29568" y="46100"/>
                  </a:lnTo>
                  <a:lnTo>
                    <a:pt x="29592" y="46100"/>
                  </a:lnTo>
                  <a:lnTo>
                    <a:pt x="29592" y="46027"/>
                  </a:lnTo>
                  <a:lnTo>
                    <a:pt x="29640" y="46027"/>
                  </a:lnTo>
                  <a:lnTo>
                    <a:pt x="29640" y="45979"/>
                  </a:lnTo>
                  <a:lnTo>
                    <a:pt x="29688" y="45979"/>
                  </a:lnTo>
                  <a:lnTo>
                    <a:pt x="29688" y="45907"/>
                  </a:lnTo>
                  <a:lnTo>
                    <a:pt x="29712" y="45907"/>
                  </a:lnTo>
                  <a:lnTo>
                    <a:pt x="29712" y="45859"/>
                  </a:lnTo>
                  <a:lnTo>
                    <a:pt x="29761" y="45859"/>
                  </a:lnTo>
                  <a:lnTo>
                    <a:pt x="29761" y="45835"/>
                  </a:lnTo>
                  <a:lnTo>
                    <a:pt x="29809" y="45835"/>
                  </a:lnTo>
                  <a:lnTo>
                    <a:pt x="29809" y="45738"/>
                  </a:lnTo>
                  <a:lnTo>
                    <a:pt x="29833" y="45738"/>
                  </a:lnTo>
                  <a:lnTo>
                    <a:pt x="29833" y="45714"/>
                  </a:lnTo>
                  <a:lnTo>
                    <a:pt x="29881" y="45714"/>
                  </a:lnTo>
                  <a:lnTo>
                    <a:pt x="29881" y="45618"/>
                  </a:lnTo>
                  <a:lnTo>
                    <a:pt x="29929" y="45618"/>
                  </a:lnTo>
                  <a:lnTo>
                    <a:pt x="29929" y="45594"/>
                  </a:lnTo>
                  <a:lnTo>
                    <a:pt x="29953" y="45594"/>
                  </a:lnTo>
                  <a:lnTo>
                    <a:pt x="29953" y="45545"/>
                  </a:lnTo>
                  <a:lnTo>
                    <a:pt x="30002" y="45545"/>
                  </a:lnTo>
                  <a:lnTo>
                    <a:pt x="30002" y="45473"/>
                  </a:lnTo>
                  <a:lnTo>
                    <a:pt x="30050" y="45473"/>
                  </a:lnTo>
                  <a:lnTo>
                    <a:pt x="30050" y="45425"/>
                  </a:lnTo>
                  <a:lnTo>
                    <a:pt x="30074" y="45425"/>
                  </a:lnTo>
                  <a:lnTo>
                    <a:pt x="30074" y="45377"/>
                  </a:lnTo>
                  <a:lnTo>
                    <a:pt x="30122" y="45377"/>
                  </a:lnTo>
                  <a:lnTo>
                    <a:pt x="30122" y="45304"/>
                  </a:lnTo>
                  <a:lnTo>
                    <a:pt x="30170" y="45304"/>
                  </a:lnTo>
                  <a:lnTo>
                    <a:pt x="30170" y="45256"/>
                  </a:lnTo>
                  <a:lnTo>
                    <a:pt x="30194" y="45256"/>
                  </a:lnTo>
                  <a:lnTo>
                    <a:pt x="30194" y="45184"/>
                  </a:lnTo>
                  <a:lnTo>
                    <a:pt x="30243" y="45184"/>
                  </a:lnTo>
                  <a:lnTo>
                    <a:pt x="30243" y="45136"/>
                  </a:lnTo>
                  <a:lnTo>
                    <a:pt x="30291" y="45136"/>
                  </a:lnTo>
                  <a:lnTo>
                    <a:pt x="30291" y="45112"/>
                  </a:lnTo>
                  <a:lnTo>
                    <a:pt x="30315" y="45112"/>
                  </a:lnTo>
                  <a:lnTo>
                    <a:pt x="30315" y="45015"/>
                  </a:lnTo>
                  <a:lnTo>
                    <a:pt x="30363" y="45015"/>
                  </a:lnTo>
                  <a:lnTo>
                    <a:pt x="30363" y="44991"/>
                  </a:lnTo>
                  <a:lnTo>
                    <a:pt x="30411" y="44991"/>
                  </a:lnTo>
                  <a:lnTo>
                    <a:pt x="30411" y="44895"/>
                  </a:lnTo>
                  <a:lnTo>
                    <a:pt x="30435" y="44895"/>
                  </a:lnTo>
                  <a:lnTo>
                    <a:pt x="30435" y="44871"/>
                  </a:lnTo>
                  <a:lnTo>
                    <a:pt x="30484" y="44871"/>
                  </a:lnTo>
                  <a:lnTo>
                    <a:pt x="30484" y="44822"/>
                  </a:lnTo>
                  <a:lnTo>
                    <a:pt x="30532" y="44822"/>
                  </a:lnTo>
                  <a:lnTo>
                    <a:pt x="30532" y="44750"/>
                  </a:lnTo>
                  <a:lnTo>
                    <a:pt x="30556" y="44750"/>
                  </a:lnTo>
                  <a:lnTo>
                    <a:pt x="30556" y="44702"/>
                  </a:lnTo>
                  <a:lnTo>
                    <a:pt x="30604" y="44702"/>
                  </a:lnTo>
                  <a:lnTo>
                    <a:pt x="30604" y="44630"/>
                  </a:lnTo>
                  <a:lnTo>
                    <a:pt x="30652" y="44630"/>
                  </a:lnTo>
                  <a:lnTo>
                    <a:pt x="30652" y="44581"/>
                  </a:lnTo>
                  <a:lnTo>
                    <a:pt x="30676" y="44581"/>
                  </a:lnTo>
                  <a:lnTo>
                    <a:pt x="30676" y="44533"/>
                  </a:lnTo>
                  <a:lnTo>
                    <a:pt x="30725" y="44533"/>
                  </a:lnTo>
                  <a:lnTo>
                    <a:pt x="30725" y="44461"/>
                  </a:lnTo>
                  <a:lnTo>
                    <a:pt x="30773" y="44461"/>
                  </a:lnTo>
                  <a:lnTo>
                    <a:pt x="30773" y="44413"/>
                  </a:lnTo>
                  <a:lnTo>
                    <a:pt x="30797" y="44413"/>
                  </a:lnTo>
                  <a:lnTo>
                    <a:pt x="30797" y="44340"/>
                  </a:lnTo>
                  <a:lnTo>
                    <a:pt x="30845" y="44340"/>
                  </a:lnTo>
                  <a:lnTo>
                    <a:pt x="30845" y="44292"/>
                  </a:lnTo>
                  <a:lnTo>
                    <a:pt x="30893" y="44292"/>
                  </a:lnTo>
                  <a:lnTo>
                    <a:pt x="30893" y="44268"/>
                  </a:lnTo>
                  <a:lnTo>
                    <a:pt x="30917" y="44268"/>
                  </a:lnTo>
                  <a:lnTo>
                    <a:pt x="30917" y="44172"/>
                  </a:lnTo>
                  <a:lnTo>
                    <a:pt x="30965" y="44172"/>
                  </a:lnTo>
                  <a:lnTo>
                    <a:pt x="30965" y="44148"/>
                  </a:lnTo>
                  <a:lnTo>
                    <a:pt x="31014" y="44148"/>
                  </a:lnTo>
                  <a:lnTo>
                    <a:pt x="31014" y="44051"/>
                  </a:lnTo>
                  <a:lnTo>
                    <a:pt x="31038" y="44051"/>
                  </a:lnTo>
                  <a:lnTo>
                    <a:pt x="31038" y="44027"/>
                  </a:lnTo>
                  <a:lnTo>
                    <a:pt x="31086" y="44027"/>
                  </a:lnTo>
                  <a:lnTo>
                    <a:pt x="31086" y="43979"/>
                  </a:lnTo>
                  <a:lnTo>
                    <a:pt x="31134" y="43979"/>
                  </a:lnTo>
                  <a:lnTo>
                    <a:pt x="31134" y="43907"/>
                  </a:lnTo>
                  <a:lnTo>
                    <a:pt x="31158" y="43907"/>
                  </a:lnTo>
                  <a:lnTo>
                    <a:pt x="31158" y="43858"/>
                  </a:lnTo>
                  <a:lnTo>
                    <a:pt x="31206" y="43858"/>
                  </a:lnTo>
                  <a:lnTo>
                    <a:pt x="31206" y="43786"/>
                  </a:lnTo>
                  <a:lnTo>
                    <a:pt x="31255" y="43786"/>
                  </a:lnTo>
                  <a:lnTo>
                    <a:pt x="31255" y="43738"/>
                  </a:lnTo>
                  <a:lnTo>
                    <a:pt x="31279" y="43738"/>
                  </a:lnTo>
                  <a:lnTo>
                    <a:pt x="31279" y="43690"/>
                  </a:lnTo>
                  <a:lnTo>
                    <a:pt x="31327" y="43690"/>
                  </a:lnTo>
                  <a:lnTo>
                    <a:pt x="31327" y="43618"/>
                  </a:lnTo>
                  <a:lnTo>
                    <a:pt x="31375" y="43618"/>
                  </a:lnTo>
                  <a:lnTo>
                    <a:pt x="31375" y="43569"/>
                  </a:lnTo>
                  <a:lnTo>
                    <a:pt x="31399" y="43569"/>
                  </a:lnTo>
                  <a:lnTo>
                    <a:pt x="31399" y="43545"/>
                  </a:lnTo>
                  <a:lnTo>
                    <a:pt x="31447" y="43545"/>
                  </a:lnTo>
                  <a:lnTo>
                    <a:pt x="31447" y="43449"/>
                  </a:lnTo>
                  <a:lnTo>
                    <a:pt x="31496" y="43449"/>
                  </a:lnTo>
                  <a:lnTo>
                    <a:pt x="31496" y="43425"/>
                  </a:lnTo>
                  <a:lnTo>
                    <a:pt x="31520" y="43425"/>
                  </a:lnTo>
                  <a:lnTo>
                    <a:pt x="31520" y="43328"/>
                  </a:lnTo>
                  <a:lnTo>
                    <a:pt x="31568" y="43328"/>
                  </a:lnTo>
                  <a:lnTo>
                    <a:pt x="31568" y="43304"/>
                  </a:lnTo>
                  <a:lnTo>
                    <a:pt x="31616" y="43304"/>
                  </a:lnTo>
                  <a:lnTo>
                    <a:pt x="31616" y="43256"/>
                  </a:lnTo>
                  <a:lnTo>
                    <a:pt x="31640" y="43256"/>
                  </a:lnTo>
                  <a:lnTo>
                    <a:pt x="31640" y="43184"/>
                  </a:lnTo>
                  <a:lnTo>
                    <a:pt x="31688" y="43184"/>
                  </a:lnTo>
                  <a:lnTo>
                    <a:pt x="31688" y="43136"/>
                  </a:lnTo>
                  <a:lnTo>
                    <a:pt x="31761" y="43136"/>
                  </a:lnTo>
                  <a:lnTo>
                    <a:pt x="31761" y="43087"/>
                  </a:lnTo>
                  <a:lnTo>
                    <a:pt x="31809" y="43087"/>
                  </a:lnTo>
                  <a:lnTo>
                    <a:pt x="31809" y="43063"/>
                  </a:lnTo>
                  <a:lnTo>
                    <a:pt x="31881" y="43063"/>
                  </a:lnTo>
                  <a:lnTo>
                    <a:pt x="31881" y="43015"/>
                  </a:lnTo>
                  <a:lnTo>
                    <a:pt x="31978" y="43015"/>
                  </a:lnTo>
                  <a:lnTo>
                    <a:pt x="31978" y="42967"/>
                  </a:lnTo>
                  <a:lnTo>
                    <a:pt x="32050" y="42967"/>
                  </a:lnTo>
                  <a:lnTo>
                    <a:pt x="32050" y="42943"/>
                  </a:lnTo>
                  <a:lnTo>
                    <a:pt x="32122" y="42943"/>
                  </a:lnTo>
                  <a:lnTo>
                    <a:pt x="32122" y="42895"/>
                  </a:lnTo>
                  <a:lnTo>
                    <a:pt x="32170" y="42895"/>
                  </a:lnTo>
                  <a:lnTo>
                    <a:pt x="32170" y="42846"/>
                  </a:lnTo>
                  <a:lnTo>
                    <a:pt x="32243" y="42846"/>
                  </a:lnTo>
                  <a:lnTo>
                    <a:pt x="32243" y="42822"/>
                  </a:lnTo>
                  <a:lnTo>
                    <a:pt x="32339" y="42822"/>
                  </a:lnTo>
                  <a:lnTo>
                    <a:pt x="32339" y="42774"/>
                  </a:lnTo>
                  <a:lnTo>
                    <a:pt x="32411" y="42774"/>
                  </a:lnTo>
                  <a:lnTo>
                    <a:pt x="32411" y="42726"/>
                  </a:lnTo>
                  <a:lnTo>
                    <a:pt x="32460" y="42726"/>
                  </a:lnTo>
                  <a:lnTo>
                    <a:pt x="32460" y="42702"/>
                  </a:lnTo>
                  <a:lnTo>
                    <a:pt x="32532" y="42702"/>
                  </a:lnTo>
                  <a:lnTo>
                    <a:pt x="32532" y="42654"/>
                  </a:lnTo>
                  <a:lnTo>
                    <a:pt x="32604" y="42654"/>
                  </a:lnTo>
                  <a:lnTo>
                    <a:pt x="32604" y="42605"/>
                  </a:lnTo>
                  <a:lnTo>
                    <a:pt x="32701" y="42605"/>
                  </a:lnTo>
                  <a:lnTo>
                    <a:pt x="32701" y="42581"/>
                  </a:lnTo>
                  <a:lnTo>
                    <a:pt x="32725" y="42581"/>
                  </a:lnTo>
                  <a:lnTo>
                    <a:pt x="32725" y="42533"/>
                  </a:lnTo>
                  <a:lnTo>
                    <a:pt x="32821" y="42533"/>
                  </a:lnTo>
                  <a:lnTo>
                    <a:pt x="32821" y="42485"/>
                  </a:lnTo>
                  <a:lnTo>
                    <a:pt x="32893" y="42485"/>
                  </a:lnTo>
                  <a:lnTo>
                    <a:pt x="32893" y="42461"/>
                  </a:lnTo>
                  <a:lnTo>
                    <a:pt x="32966" y="42461"/>
                  </a:lnTo>
                  <a:lnTo>
                    <a:pt x="32966" y="42413"/>
                  </a:lnTo>
                  <a:lnTo>
                    <a:pt x="33014" y="42413"/>
                  </a:lnTo>
                  <a:lnTo>
                    <a:pt x="33014" y="42364"/>
                  </a:lnTo>
                  <a:lnTo>
                    <a:pt x="33086" y="42364"/>
                  </a:lnTo>
                  <a:lnTo>
                    <a:pt x="33086" y="42340"/>
                  </a:lnTo>
                  <a:lnTo>
                    <a:pt x="33182" y="42340"/>
                  </a:lnTo>
                  <a:lnTo>
                    <a:pt x="33182" y="42292"/>
                  </a:lnTo>
                  <a:lnTo>
                    <a:pt x="33207" y="42292"/>
                  </a:lnTo>
                  <a:lnTo>
                    <a:pt x="33207" y="42244"/>
                  </a:lnTo>
                  <a:lnTo>
                    <a:pt x="33303" y="42244"/>
                  </a:lnTo>
                  <a:lnTo>
                    <a:pt x="33303" y="42220"/>
                  </a:lnTo>
                  <a:lnTo>
                    <a:pt x="33375" y="42220"/>
                  </a:lnTo>
                  <a:lnTo>
                    <a:pt x="33375" y="42172"/>
                  </a:lnTo>
                  <a:lnTo>
                    <a:pt x="33423" y="42172"/>
                  </a:lnTo>
                  <a:lnTo>
                    <a:pt x="33423" y="42123"/>
                  </a:lnTo>
                  <a:lnTo>
                    <a:pt x="33496" y="42123"/>
                  </a:lnTo>
                  <a:lnTo>
                    <a:pt x="33496" y="42099"/>
                  </a:lnTo>
                  <a:lnTo>
                    <a:pt x="33568" y="42099"/>
                  </a:lnTo>
                  <a:lnTo>
                    <a:pt x="33568" y="42051"/>
                  </a:lnTo>
                  <a:lnTo>
                    <a:pt x="33664" y="42051"/>
                  </a:lnTo>
                  <a:lnTo>
                    <a:pt x="33664" y="42003"/>
                  </a:lnTo>
                  <a:lnTo>
                    <a:pt x="33689" y="42003"/>
                  </a:lnTo>
                  <a:lnTo>
                    <a:pt x="33689" y="41979"/>
                  </a:lnTo>
                  <a:lnTo>
                    <a:pt x="33785" y="41979"/>
                  </a:lnTo>
                  <a:lnTo>
                    <a:pt x="33785" y="41931"/>
                  </a:lnTo>
                  <a:lnTo>
                    <a:pt x="33857" y="41931"/>
                  </a:lnTo>
                  <a:lnTo>
                    <a:pt x="33857" y="41882"/>
                  </a:lnTo>
                  <a:lnTo>
                    <a:pt x="33905" y="41882"/>
                  </a:lnTo>
                  <a:lnTo>
                    <a:pt x="33905" y="41858"/>
                  </a:lnTo>
                  <a:lnTo>
                    <a:pt x="33978" y="41858"/>
                  </a:lnTo>
                  <a:lnTo>
                    <a:pt x="33978" y="41810"/>
                  </a:lnTo>
                  <a:lnTo>
                    <a:pt x="34050" y="41810"/>
                  </a:lnTo>
                  <a:lnTo>
                    <a:pt x="34050" y="41762"/>
                  </a:lnTo>
                  <a:lnTo>
                    <a:pt x="34098" y="41762"/>
                  </a:lnTo>
                  <a:lnTo>
                    <a:pt x="34098" y="41738"/>
                  </a:lnTo>
                  <a:lnTo>
                    <a:pt x="34170" y="41738"/>
                  </a:lnTo>
                  <a:lnTo>
                    <a:pt x="34170" y="41690"/>
                  </a:lnTo>
                  <a:lnTo>
                    <a:pt x="34267" y="41690"/>
                  </a:lnTo>
                  <a:lnTo>
                    <a:pt x="34267" y="41642"/>
                  </a:lnTo>
                  <a:lnTo>
                    <a:pt x="34291" y="41642"/>
                  </a:lnTo>
                  <a:lnTo>
                    <a:pt x="34291" y="41617"/>
                  </a:lnTo>
                  <a:lnTo>
                    <a:pt x="34387" y="41617"/>
                  </a:lnTo>
                  <a:lnTo>
                    <a:pt x="34387" y="41569"/>
                  </a:lnTo>
                  <a:lnTo>
                    <a:pt x="34411" y="41569"/>
                  </a:lnTo>
                  <a:lnTo>
                    <a:pt x="34411" y="41521"/>
                  </a:lnTo>
                  <a:lnTo>
                    <a:pt x="34508" y="41521"/>
                  </a:lnTo>
                  <a:lnTo>
                    <a:pt x="34508" y="41497"/>
                  </a:lnTo>
                  <a:lnTo>
                    <a:pt x="34580" y="41497"/>
                  </a:lnTo>
                  <a:lnTo>
                    <a:pt x="34580" y="41449"/>
                  </a:lnTo>
                  <a:lnTo>
                    <a:pt x="34628" y="41449"/>
                  </a:lnTo>
                  <a:lnTo>
                    <a:pt x="34628" y="41401"/>
                  </a:lnTo>
                  <a:lnTo>
                    <a:pt x="34701" y="41401"/>
                  </a:lnTo>
                  <a:lnTo>
                    <a:pt x="34701" y="41376"/>
                  </a:lnTo>
                  <a:lnTo>
                    <a:pt x="34773" y="41376"/>
                  </a:lnTo>
                  <a:lnTo>
                    <a:pt x="34773" y="41328"/>
                  </a:lnTo>
                  <a:lnTo>
                    <a:pt x="34821" y="41328"/>
                  </a:lnTo>
                  <a:lnTo>
                    <a:pt x="34821" y="41280"/>
                  </a:lnTo>
                  <a:lnTo>
                    <a:pt x="34893" y="41280"/>
                  </a:lnTo>
                  <a:lnTo>
                    <a:pt x="34893" y="41256"/>
                  </a:lnTo>
                  <a:lnTo>
                    <a:pt x="34990" y="41256"/>
                  </a:lnTo>
                  <a:lnTo>
                    <a:pt x="34990" y="41208"/>
                  </a:lnTo>
                  <a:lnTo>
                    <a:pt x="35014" y="41208"/>
                  </a:lnTo>
                  <a:lnTo>
                    <a:pt x="35014" y="41160"/>
                  </a:lnTo>
                  <a:lnTo>
                    <a:pt x="35110" y="41160"/>
                  </a:lnTo>
                  <a:lnTo>
                    <a:pt x="35110" y="41135"/>
                  </a:lnTo>
                  <a:lnTo>
                    <a:pt x="35134" y="41135"/>
                  </a:lnTo>
                  <a:lnTo>
                    <a:pt x="35134" y="41087"/>
                  </a:lnTo>
                  <a:lnTo>
                    <a:pt x="35231" y="41087"/>
                  </a:lnTo>
                  <a:lnTo>
                    <a:pt x="35231" y="41039"/>
                  </a:lnTo>
                  <a:lnTo>
                    <a:pt x="35303" y="41039"/>
                  </a:lnTo>
                  <a:lnTo>
                    <a:pt x="35303" y="41015"/>
                  </a:lnTo>
                  <a:lnTo>
                    <a:pt x="35351" y="41015"/>
                  </a:lnTo>
                  <a:lnTo>
                    <a:pt x="35351" y="40967"/>
                  </a:lnTo>
                  <a:lnTo>
                    <a:pt x="35424" y="40967"/>
                  </a:lnTo>
                  <a:lnTo>
                    <a:pt x="35424" y="40919"/>
                  </a:lnTo>
                  <a:lnTo>
                    <a:pt x="35472" y="40919"/>
                  </a:lnTo>
                  <a:lnTo>
                    <a:pt x="35472" y="40894"/>
                  </a:lnTo>
                  <a:lnTo>
                    <a:pt x="35544" y="40894"/>
                  </a:lnTo>
                  <a:lnTo>
                    <a:pt x="35544" y="40846"/>
                  </a:lnTo>
                  <a:lnTo>
                    <a:pt x="35616" y="40846"/>
                  </a:lnTo>
                  <a:lnTo>
                    <a:pt x="35616" y="40798"/>
                  </a:lnTo>
                  <a:lnTo>
                    <a:pt x="35665" y="40798"/>
                  </a:lnTo>
                  <a:lnTo>
                    <a:pt x="35665" y="40774"/>
                  </a:lnTo>
                  <a:lnTo>
                    <a:pt x="35737" y="40774"/>
                  </a:lnTo>
                  <a:lnTo>
                    <a:pt x="35737" y="40726"/>
                  </a:lnTo>
                  <a:lnTo>
                    <a:pt x="35785" y="40726"/>
                  </a:lnTo>
                  <a:lnTo>
                    <a:pt x="35785" y="40678"/>
                  </a:lnTo>
                  <a:lnTo>
                    <a:pt x="35857" y="40678"/>
                  </a:lnTo>
                  <a:lnTo>
                    <a:pt x="35857" y="40654"/>
                  </a:lnTo>
                  <a:lnTo>
                    <a:pt x="35954" y="40654"/>
                  </a:lnTo>
                  <a:lnTo>
                    <a:pt x="35954" y="40605"/>
                  </a:lnTo>
                  <a:lnTo>
                    <a:pt x="35978" y="40605"/>
                  </a:lnTo>
                  <a:lnTo>
                    <a:pt x="35978" y="40557"/>
                  </a:lnTo>
                  <a:lnTo>
                    <a:pt x="36074" y="40557"/>
                  </a:lnTo>
                  <a:lnTo>
                    <a:pt x="36074" y="40533"/>
                  </a:lnTo>
                  <a:lnTo>
                    <a:pt x="36098" y="40533"/>
                  </a:lnTo>
                  <a:lnTo>
                    <a:pt x="36098" y="40485"/>
                  </a:lnTo>
                  <a:lnTo>
                    <a:pt x="36195" y="40485"/>
                  </a:lnTo>
                  <a:lnTo>
                    <a:pt x="36195" y="40437"/>
                  </a:lnTo>
                  <a:lnTo>
                    <a:pt x="36267" y="40437"/>
                  </a:lnTo>
                  <a:lnTo>
                    <a:pt x="36267" y="40413"/>
                  </a:lnTo>
                  <a:lnTo>
                    <a:pt x="36315" y="40413"/>
                  </a:lnTo>
                  <a:lnTo>
                    <a:pt x="36315" y="40364"/>
                  </a:lnTo>
                  <a:lnTo>
                    <a:pt x="36387" y="40364"/>
                  </a:lnTo>
                  <a:lnTo>
                    <a:pt x="36387" y="40316"/>
                  </a:lnTo>
                  <a:lnTo>
                    <a:pt x="36436" y="40316"/>
                  </a:lnTo>
                  <a:lnTo>
                    <a:pt x="36436" y="40292"/>
                  </a:lnTo>
                  <a:lnTo>
                    <a:pt x="36508" y="40292"/>
                  </a:lnTo>
                  <a:lnTo>
                    <a:pt x="36508" y="40244"/>
                  </a:lnTo>
                  <a:lnTo>
                    <a:pt x="36556" y="40244"/>
                  </a:lnTo>
                  <a:lnTo>
                    <a:pt x="36556" y="40196"/>
                  </a:lnTo>
                  <a:lnTo>
                    <a:pt x="36628" y="40196"/>
                  </a:lnTo>
                  <a:lnTo>
                    <a:pt x="36628" y="40172"/>
                  </a:lnTo>
                  <a:lnTo>
                    <a:pt x="36677" y="40172"/>
                  </a:lnTo>
                  <a:lnTo>
                    <a:pt x="36677" y="40123"/>
                  </a:lnTo>
                  <a:lnTo>
                    <a:pt x="36749" y="40123"/>
                  </a:lnTo>
                  <a:lnTo>
                    <a:pt x="36749" y="40075"/>
                  </a:lnTo>
                  <a:lnTo>
                    <a:pt x="36821" y="40075"/>
                  </a:lnTo>
                  <a:lnTo>
                    <a:pt x="36821" y="40051"/>
                  </a:lnTo>
                  <a:lnTo>
                    <a:pt x="36869" y="40051"/>
                  </a:lnTo>
                  <a:lnTo>
                    <a:pt x="36869" y="40003"/>
                  </a:lnTo>
                  <a:lnTo>
                    <a:pt x="36942" y="40003"/>
                  </a:lnTo>
                  <a:lnTo>
                    <a:pt x="36942" y="39955"/>
                  </a:lnTo>
                  <a:lnTo>
                    <a:pt x="36990" y="39955"/>
                  </a:lnTo>
                  <a:lnTo>
                    <a:pt x="36990" y="39931"/>
                  </a:lnTo>
                  <a:lnTo>
                    <a:pt x="37062" y="39931"/>
                  </a:lnTo>
                  <a:lnTo>
                    <a:pt x="37062" y="39882"/>
                  </a:lnTo>
                  <a:lnTo>
                    <a:pt x="37110" y="39882"/>
                  </a:lnTo>
                  <a:lnTo>
                    <a:pt x="37110" y="39834"/>
                  </a:lnTo>
                  <a:lnTo>
                    <a:pt x="37183" y="39834"/>
                  </a:lnTo>
                  <a:lnTo>
                    <a:pt x="37183" y="39810"/>
                  </a:lnTo>
                  <a:lnTo>
                    <a:pt x="37231" y="39810"/>
                  </a:lnTo>
                  <a:lnTo>
                    <a:pt x="37231" y="39762"/>
                  </a:lnTo>
                  <a:lnTo>
                    <a:pt x="37303" y="39762"/>
                  </a:lnTo>
                  <a:lnTo>
                    <a:pt x="37303" y="39714"/>
                  </a:lnTo>
                  <a:lnTo>
                    <a:pt x="37351" y="39714"/>
                  </a:lnTo>
                  <a:lnTo>
                    <a:pt x="37351" y="39690"/>
                  </a:lnTo>
                  <a:lnTo>
                    <a:pt x="37424" y="39690"/>
                  </a:lnTo>
                  <a:lnTo>
                    <a:pt x="37424" y="39641"/>
                  </a:lnTo>
                  <a:lnTo>
                    <a:pt x="37472" y="39641"/>
                  </a:lnTo>
                  <a:lnTo>
                    <a:pt x="37472" y="39593"/>
                  </a:lnTo>
                  <a:lnTo>
                    <a:pt x="37544" y="39593"/>
                  </a:lnTo>
                  <a:lnTo>
                    <a:pt x="37544" y="39569"/>
                  </a:lnTo>
                  <a:lnTo>
                    <a:pt x="37641" y="39569"/>
                  </a:lnTo>
                  <a:lnTo>
                    <a:pt x="37641" y="39521"/>
                  </a:lnTo>
                  <a:lnTo>
                    <a:pt x="37665" y="39521"/>
                  </a:lnTo>
                  <a:lnTo>
                    <a:pt x="37665" y="39473"/>
                  </a:lnTo>
                  <a:lnTo>
                    <a:pt x="37761" y="39473"/>
                  </a:lnTo>
                  <a:lnTo>
                    <a:pt x="37761" y="39449"/>
                  </a:lnTo>
                  <a:lnTo>
                    <a:pt x="37785" y="39449"/>
                  </a:lnTo>
                  <a:lnTo>
                    <a:pt x="37785" y="39400"/>
                  </a:lnTo>
                  <a:lnTo>
                    <a:pt x="37882" y="39400"/>
                  </a:lnTo>
                  <a:lnTo>
                    <a:pt x="37882" y="39352"/>
                  </a:lnTo>
                  <a:lnTo>
                    <a:pt x="37906" y="39352"/>
                  </a:lnTo>
                  <a:lnTo>
                    <a:pt x="37906" y="39328"/>
                  </a:lnTo>
                  <a:lnTo>
                    <a:pt x="38002" y="39328"/>
                  </a:lnTo>
                  <a:lnTo>
                    <a:pt x="38002" y="39280"/>
                  </a:lnTo>
                  <a:lnTo>
                    <a:pt x="38026" y="39280"/>
                  </a:lnTo>
                  <a:lnTo>
                    <a:pt x="38026" y="39232"/>
                  </a:lnTo>
                  <a:lnTo>
                    <a:pt x="38122" y="39232"/>
                  </a:lnTo>
                  <a:lnTo>
                    <a:pt x="38122" y="39208"/>
                  </a:lnTo>
                  <a:lnTo>
                    <a:pt x="38147" y="39208"/>
                  </a:lnTo>
                  <a:lnTo>
                    <a:pt x="38147" y="39159"/>
                  </a:lnTo>
                  <a:lnTo>
                    <a:pt x="38243" y="39159"/>
                  </a:lnTo>
                  <a:lnTo>
                    <a:pt x="38243" y="39111"/>
                  </a:lnTo>
                  <a:lnTo>
                    <a:pt x="38267" y="39111"/>
                  </a:lnTo>
                  <a:lnTo>
                    <a:pt x="38267" y="39087"/>
                  </a:lnTo>
                  <a:lnTo>
                    <a:pt x="38363" y="39087"/>
                  </a:lnTo>
                  <a:lnTo>
                    <a:pt x="38363" y="39039"/>
                  </a:lnTo>
                  <a:lnTo>
                    <a:pt x="38388" y="39039"/>
                  </a:lnTo>
                  <a:lnTo>
                    <a:pt x="38388" y="38991"/>
                  </a:lnTo>
                  <a:lnTo>
                    <a:pt x="38484" y="38991"/>
                  </a:lnTo>
                  <a:lnTo>
                    <a:pt x="38484" y="38967"/>
                  </a:lnTo>
                  <a:lnTo>
                    <a:pt x="38508" y="38967"/>
                  </a:lnTo>
                  <a:lnTo>
                    <a:pt x="38508" y="38918"/>
                  </a:lnTo>
                  <a:lnTo>
                    <a:pt x="38604" y="38918"/>
                  </a:lnTo>
                  <a:lnTo>
                    <a:pt x="38604" y="38870"/>
                  </a:lnTo>
                  <a:lnTo>
                    <a:pt x="38629" y="38870"/>
                  </a:lnTo>
                  <a:lnTo>
                    <a:pt x="38629" y="38846"/>
                  </a:lnTo>
                  <a:lnTo>
                    <a:pt x="38725" y="38846"/>
                  </a:lnTo>
                  <a:lnTo>
                    <a:pt x="38725" y="38798"/>
                  </a:lnTo>
                  <a:lnTo>
                    <a:pt x="38749" y="38798"/>
                  </a:lnTo>
                  <a:lnTo>
                    <a:pt x="38749" y="38750"/>
                  </a:lnTo>
                  <a:lnTo>
                    <a:pt x="38845" y="38750"/>
                  </a:lnTo>
                  <a:lnTo>
                    <a:pt x="38845" y="38726"/>
                  </a:lnTo>
                  <a:lnTo>
                    <a:pt x="38870" y="38726"/>
                  </a:lnTo>
                  <a:lnTo>
                    <a:pt x="38870" y="38678"/>
                  </a:lnTo>
                  <a:lnTo>
                    <a:pt x="38966" y="38678"/>
                  </a:lnTo>
                  <a:lnTo>
                    <a:pt x="38966" y="38629"/>
                  </a:lnTo>
                  <a:lnTo>
                    <a:pt x="38990" y="38629"/>
                  </a:lnTo>
                  <a:lnTo>
                    <a:pt x="38990" y="38605"/>
                  </a:lnTo>
                  <a:lnTo>
                    <a:pt x="39038" y="38605"/>
                  </a:lnTo>
                  <a:lnTo>
                    <a:pt x="39038" y="38557"/>
                  </a:lnTo>
                  <a:lnTo>
                    <a:pt x="39110" y="38557"/>
                  </a:lnTo>
                  <a:lnTo>
                    <a:pt x="39110" y="38509"/>
                  </a:lnTo>
                  <a:lnTo>
                    <a:pt x="39159" y="38509"/>
                  </a:lnTo>
                  <a:lnTo>
                    <a:pt x="39159" y="38485"/>
                  </a:lnTo>
                  <a:lnTo>
                    <a:pt x="39231" y="38485"/>
                  </a:lnTo>
                  <a:lnTo>
                    <a:pt x="39231" y="38437"/>
                  </a:lnTo>
                  <a:lnTo>
                    <a:pt x="39279" y="38437"/>
                  </a:lnTo>
                  <a:lnTo>
                    <a:pt x="39279" y="38388"/>
                  </a:lnTo>
                  <a:lnTo>
                    <a:pt x="39351" y="38388"/>
                  </a:lnTo>
                  <a:lnTo>
                    <a:pt x="39351" y="38364"/>
                  </a:lnTo>
                  <a:lnTo>
                    <a:pt x="39400" y="38364"/>
                  </a:lnTo>
                  <a:lnTo>
                    <a:pt x="39400" y="38316"/>
                  </a:lnTo>
                  <a:lnTo>
                    <a:pt x="39472" y="38316"/>
                  </a:lnTo>
                  <a:lnTo>
                    <a:pt x="39472" y="38268"/>
                  </a:lnTo>
                  <a:lnTo>
                    <a:pt x="39520" y="38268"/>
                  </a:lnTo>
                  <a:lnTo>
                    <a:pt x="39520" y="38244"/>
                  </a:lnTo>
                  <a:lnTo>
                    <a:pt x="39592" y="38244"/>
                  </a:lnTo>
                  <a:lnTo>
                    <a:pt x="39592" y="38196"/>
                  </a:lnTo>
                  <a:lnTo>
                    <a:pt x="39641" y="38196"/>
                  </a:lnTo>
                  <a:lnTo>
                    <a:pt x="39641" y="38147"/>
                  </a:lnTo>
                  <a:lnTo>
                    <a:pt x="39689" y="38147"/>
                  </a:lnTo>
                  <a:lnTo>
                    <a:pt x="39689" y="38123"/>
                  </a:lnTo>
                  <a:lnTo>
                    <a:pt x="39761" y="38123"/>
                  </a:lnTo>
                  <a:lnTo>
                    <a:pt x="39761" y="38075"/>
                  </a:lnTo>
                  <a:lnTo>
                    <a:pt x="39809" y="38075"/>
                  </a:lnTo>
                  <a:lnTo>
                    <a:pt x="39809" y="38027"/>
                  </a:lnTo>
                  <a:lnTo>
                    <a:pt x="39882" y="38027"/>
                  </a:lnTo>
                  <a:lnTo>
                    <a:pt x="39882" y="38003"/>
                  </a:lnTo>
                  <a:lnTo>
                    <a:pt x="39930" y="38003"/>
                  </a:lnTo>
                  <a:lnTo>
                    <a:pt x="39930" y="37955"/>
                  </a:lnTo>
                  <a:lnTo>
                    <a:pt x="40002" y="37955"/>
                  </a:lnTo>
                  <a:lnTo>
                    <a:pt x="40002" y="37906"/>
                  </a:lnTo>
                  <a:lnTo>
                    <a:pt x="40050" y="37906"/>
                  </a:lnTo>
                  <a:lnTo>
                    <a:pt x="40050" y="37882"/>
                  </a:lnTo>
                  <a:lnTo>
                    <a:pt x="40123" y="37882"/>
                  </a:lnTo>
                  <a:lnTo>
                    <a:pt x="40123" y="37834"/>
                  </a:lnTo>
                  <a:lnTo>
                    <a:pt x="40171" y="37834"/>
                  </a:lnTo>
                  <a:lnTo>
                    <a:pt x="40171" y="37786"/>
                  </a:lnTo>
                  <a:lnTo>
                    <a:pt x="40195" y="37786"/>
                  </a:lnTo>
                  <a:lnTo>
                    <a:pt x="40195" y="37762"/>
                  </a:lnTo>
                  <a:lnTo>
                    <a:pt x="40291" y="37762"/>
                  </a:lnTo>
                  <a:lnTo>
                    <a:pt x="40291" y="37714"/>
                  </a:lnTo>
                  <a:lnTo>
                    <a:pt x="40315" y="37714"/>
                  </a:lnTo>
                  <a:lnTo>
                    <a:pt x="40315" y="37665"/>
                  </a:lnTo>
                  <a:lnTo>
                    <a:pt x="40412" y="37665"/>
                  </a:lnTo>
                  <a:lnTo>
                    <a:pt x="40412" y="37641"/>
                  </a:lnTo>
                  <a:lnTo>
                    <a:pt x="40436" y="37641"/>
                  </a:lnTo>
                  <a:lnTo>
                    <a:pt x="40436" y="37593"/>
                  </a:lnTo>
                  <a:lnTo>
                    <a:pt x="40484" y="37593"/>
                  </a:lnTo>
                  <a:lnTo>
                    <a:pt x="40484" y="37545"/>
                  </a:lnTo>
                  <a:lnTo>
                    <a:pt x="40556" y="37545"/>
                  </a:lnTo>
                  <a:lnTo>
                    <a:pt x="40556" y="37521"/>
                  </a:lnTo>
                  <a:lnTo>
                    <a:pt x="40605" y="37521"/>
                  </a:lnTo>
                  <a:lnTo>
                    <a:pt x="40605" y="37473"/>
                  </a:lnTo>
                  <a:lnTo>
                    <a:pt x="40677" y="37473"/>
                  </a:lnTo>
                  <a:lnTo>
                    <a:pt x="40677" y="37424"/>
                  </a:lnTo>
                  <a:lnTo>
                    <a:pt x="40725" y="37424"/>
                  </a:lnTo>
                  <a:lnTo>
                    <a:pt x="40725" y="37400"/>
                  </a:lnTo>
                  <a:lnTo>
                    <a:pt x="40773" y="37400"/>
                  </a:lnTo>
                  <a:lnTo>
                    <a:pt x="40773" y="37352"/>
                  </a:lnTo>
                  <a:lnTo>
                    <a:pt x="40846" y="37352"/>
                  </a:lnTo>
                  <a:lnTo>
                    <a:pt x="40846" y="37304"/>
                  </a:lnTo>
                  <a:lnTo>
                    <a:pt x="40894" y="37304"/>
                  </a:lnTo>
                  <a:lnTo>
                    <a:pt x="40894" y="37280"/>
                  </a:lnTo>
                  <a:lnTo>
                    <a:pt x="40966" y="37280"/>
                  </a:lnTo>
                  <a:lnTo>
                    <a:pt x="40966" y="37232"/>
                  </a:lnTo>
                  <a:lnTo>
                    <a:pt x="41014" y="37232"/>
                  </a:lnTo>
                  <a:lnTo>
                    <a:pt x="41014" y="37183"/>
                  </a:lnTo>
                  <a:lnTo>
                    <a:pt x="41087" y="37183"/>
                  </a:lnTo>
                  <a:lnTo>
                    <a:pt x="41087" y="37159"/>
                  </a:lnTo>
                  <a:lnTo>
                    <a:pt x="41135" y="37159"/>
                  </a:lnTo>
                  <a:lnTo>
                    <a:pt x="41135" y="37111"/>
                  </a:lnTo>
                  <a:lnTo>
                    <a:pt x="41159" y="37111"/>
                  </a:lnTo>
                  <a:lnTo>
                    <a:pt x="41159" y="37063"/>
                  </a:lnTo>
                  <a:lnTo>
                    <a:pt x="41255" y="37063"/>
                  </a:lnTo>
                  <a:lnTo>
                    <a:pt x="41255" y="37039"/>
                  </a:lnTo>
                  <a:lnTo>
                    <a:pt x="41279" y="37039"/>
                  </a:lnTo>
                  <a:lnTo>
                    <a:pt x="41279" y="36991"/>
                  </a:lnTo>
                  <a:lnTo>
                    <a:pt x="41327" y="36991"/>
                  </a:lnTo>
                  <a:lnTo>
                    <a:pt x="41327" y="36942"/>
                  </a:lnTo>
                  <a:lnTo>
                    <a:pt x="41400" y="36942"/>
                  </a:lnTo>
                  <a:lnTo>
                    <a:pt x="41400" y="36918"/>
                  </a:lnTo>
                  <a:lnTo>
                    <a:pt x="41448" y="36918"/>
                  </a:lnTo>
                  <a:lnTo>
                    <a:pt x="41448" y="36870"/>
                  </a:lnTo>
                  <a:lnTo>
                    <a:pt x="41520" y="36870"/>
                  </a:lnTo>
                  <a:lnTo>
                    <a:pt x="41520" y="36822"/>
                  </a:lnTo>
                  <a:lnTo>
                    <a:pt x="41568" y="36822"/>
                  </a:lnTo>
                  <a:lnTo>
                    <a:pt x="41568" y="36798"/>
                  </a:lnTo>
                  <a:lnTo>
                    <a:pt x="41617" y="36798"/>
                  </a:lnTo>
                  <a:lnTo>
                    <a:pt x="41617" y="36750"/>
                  </a:lnTo>
                  <a:lnTo>
                    <a:pt x="41689" y="36750"/>
                  </a:lnTo>
                  <a:lnTo>
                    <a:pt x="41689" y="36701"/>
                  </a:lnTo>
                  <a:lnTo>
                    <a:pt x="41737" y="36701"/>
                  </a:lnTo>
                  <a:lnTo>
                    <a:pt x="41737" y="36677"/>
                  </a:lnTo>
                  <a:lnTo>
                    <a:pt x="41761" y="36677"/>
                  </a:lnTo>
                  <a:lnTo>
                    <a:pt x="41761" y="36629"/>
                  </a:lnTo>
                  <a:lnTo>
                    <a:pt x="41858" y="36629"/>
                  </a:lnTo>
                  <a:lnTo>
                    <a:pt x="41858" y="36581"/>
                  </a:lnTo>
                  <a:lnTo>
                    <a:pt x="41882" y="36581"/>
                  </a:lnTo>
                  <a:lnTo>
                    <a:pt x="41882" y="36557"/>
                  </a:lnTo>
                  <a:lnTo>
                    <a:pt x="41978" y="36557"/>
                  </a:lnTo>
                  <a:lnTo>
                    <a:pt x="41978" y="36509"/>
                  </a:lnTo>
                  <a:lnTo>
                    <a:pt x="42002" y="36509"/>
                  </a:lnTo>
                  <a:lnTo>
                    <a:pt x="42002" y="36461"/>
                  </a:lnTo>
                  <a:lnTo>
                    <a:pt x="42050" y="36461"/>
                  </a:lnTo>
                  <a:lnTo>
                    <a:pt x="42050" y="36436"/>
                  </a:lnTo>
                  <a:lnTo>
                    <a:pt x="42123" y="36436"/>
                  </a:lnTo>
                  <a:lnTo>
                    <a:pt x="42123" y="36388"/>
                  </a:lnTo>
                  <a:lnTo>
                    <a:pt x="42171" y="36388"/>
                  </a:lnTo>
                  <a:lnTo>
                    <a:pt x="42171" y="36340"/>
                  </a:lnTo>
                  <a:lnTo>
                    <a:pt x="42219" y="36340"/>
                  </a:lnTo>
                  <a:lnTo>
                    <a:pt x="42219" y="36316"/>
                  </a:lnTo>
                  <a:lnTo>
                    <a:pt x="42291" y="36316"/>
                  </a:lnTo>
                  <a:lnTo>
                    <a:pt x="42291" y="36268"/>
                  </a:lnTo>
                  <a:lnTo>
                    <a:pt x="42340" y="36268"/>
                  </a:lnTo>
                  <a:lnTo>
                    <a:pt x="42340" y="36220"/>
                  </a:lnTo>
                  <a:lnTo>
                    <a:pt x="42364" y="36220"/>
                  </a:lnTo>
                  <a:lnTo>
                    <a:pt x="42364" y="36195"/>
                  </a:lnTo>
                  <a:lnTo>
                    <a:pt x="42460" y="36195"/>
                  </a:lnTo>
                  <a:lnTo>
                    <a:pt x="42460" y="36147"/>
                  </a:lnTo>
                  <a:lnTo>
                    <a:pt x="42484" y="36147"/>
                  </a:lnTo>
                  <a:lnTo>
                    <a:pt x="42484" y="36099"/>
                  </a:lnTo>
                  <a:lnTo>
                    <a:pt x="42532" y="36099"/>
                  </a:lnTo>
                  <a:lnTo>
                    <a:pt x="42532" y="36075"/>
                  </a:lnTo>
                  <a:lnTo>
                    <a:pt x="42605" y="36075"/>
                  </a:lnTo>
                  <a:lnTo>
                    <a:pt x="42605" y="36027"/>
                  </a:lnTo>
                  <a:lnTo>
                    <a:pt x="42653" y="36027"/>
                  </a:lnTo>
                  <a:lnTo>
                    <a:pt x="42653" y="35979"/>
                  </a:lnTo>
                  <a:lnTo>
                    <a:pt x="42701" y="35979"/>
                  </a:lnTo>
                  <a:lnTo>
                    <a:pt x="42701" y="35954"/>
                  </a:lnTo>
                  <a:lnTo>
                    <a:pt x="42773" y="35954"/>
                  </a:lnTo>
                  <a:lnTo>
                    <a:pt x="42773" y="35906"/>
                  </a:lnTo>
                  <a:lnTo>
                    <a:pt x="42822" y="35906"/>
                  </a:lnTo>
                  <a:lnTo>
                    <a:pt x="42822" y="35858"/>
                  </a:lnTo>
                  <a:lnTo>
                    <a:pt x="42846" y="35858"/>
                  </a:lnTo>
                  <a:lnTo>
                    <a:pt x="42846" y="35834"/>
                  </a:lnTo>
                  <a:lnTo>
                    <a:pt x="42942" y="35834"/>
                  </a:lnTo>
                  <a:lnTo>
                    <a:pt x="42942" y="35786"/>
                  </a:lnTo>
                  <a:lnTo>
                    <a:pt x="42966" y="35786"/>
                  </a:lnTo>
                  <a:lnTo>
                    <a:pt x="42966" y="35738"/>
                  </a:lnTo>
                  <a:lnTo>
                    <a:pt x="43014" y="35738"/>
                  </a:lnTo>
                  <a:lnTo>
                    <a:pt x="43014" y="35713"/>
                  </a:lnTo>
                  <a:lnTo>
                    <a:pt x="43087" y="35713"/>
                  </a:lnTo>
                  <a:lnTo>
                    <a:pt x="43087" y="35665"/>
                  </a:lnTo>
                  <a:lnTo>
                    <a:pt x="43135" y="35665"/>
                  </a:lnTo>
                  <a:lnTo>
                    <a:pt x="43135" y="35617"/>
                  </a:lnTo>
                  <a:lnTo>
                    <a:pt x="43183" y="35617"/>
                  </a:lnTo>
                  <a:lnTo>
                    <a:pt x="43183" y="35593"/>
                  </a:lnTo>
                  <a:lnTo>
                    <a:pt x="43255" y="35593"/>
                  </a:lnTo>
                  <a:lnTo>
                    <a:pt x="43255" y="35545"/>
                  </a:lnTo>
                  <a:lnTo>
                    <a:pt x="43303" y="35545"/>
                  </a:lnTo>
                  <a:lnTo>
                    <a:pt x="43303" y="35497"/>
                  </a:lnTo>
                  <a:lnTo>
                    <a:pt x="43328" y="35497"/>
                  </a:lnTo>
                  <a:lnTo>
                    <a:pt x="43328" y="35473"/>
                  </a:lnTo>
                  <a:lnTo>
                    <a:pt x="43424" y="35473"/>
                  </a:lnTo>
                  <a:lnTo>
                    <a:pt x="43424" y="35424"/>
                  </a:lnTo>
                  <a:lnTo>
                    <a:pt x="43448" y="35424"/>
                  </a:lnTo>
                  <a:lnTo>
                    <a:pt x="43448" y="35376"/>
                  </a:lnTo>
                  <a:lnTo>
                    <a:pt x="43496" y="35376"/>
                  </a:lnTo>
                  <a:lnTo>
                    <a:pt x="43496" y="35352"/>
                  </a:lnTo>
                  <a:lnTo>
                    <a:pt x="43544" y="35352"/>
                  </a:lnTo>
                  <a:lnTo>
                    <a:pt x="43544" y="35304"/>
                  </a:lnTo>
                  <a:lnTo>
                    <a:pt x="43617" y="35304"/>
                  </a:lnTo>
                  <a:lnTo>
                    <a:pt x="43617" y="35256"/>
                  </a:lnTo>
                  <a:lnTo>
                    <a:pt x="43665" y="35256"/>
                  </a:lnTo>
                  <a:lnTo>
                    <a:pt x="43665" y="35232"/>
                  </a:lnTo>
                  <a:lnTo>
                    <a:pt x="43689" y="35232"/>
                  </a:lnTo>
                  <a:lnTo>
                    <a:pt x="43689" y="35183"/>
                  </a:lnTo>
                  <a:lnTo>
                    <a:pt x="43785" y="35183"/>
                  </a:lnTo>
                  <a:lnTo>
                    <a:pt x="43785" y="35135"/>
                  </a:lnTo>
                  <a:lnTo>
                    <a:pt x="43810" y="35135"/>
                  </a:lnTo>
                  <a:lnTo>
                    <a:pt x="43810" y="35111"/>
                  </a:lnTo>
                  <a:lnTo>
                    <a:pt x="43858" y="35111"/>
                  </a:lnTo>
                  <a:lnTo>
                    <a:pt x="43858" y="35063"/>
                  </a:lnTo>
                  <a:lnTo>
                    <a:pt x="43906" y="35063"/>
                  </a:lnTo>
                  <a:lnTo>
                    <a:pt x="43906" y="35015"/>
                  </a:lnTo>
                  <a:lnTo>
                    <a:pt x="43978" y="35015"/>
                  </a:lnTo>
                  <a:lnTo>
                    <a:pt x="43978" y="34991"/>
                  </a:lnTo>
                  <a:lnTo>
                    <a:pt x="44026" y="34991"/>
                  </a:lnTo>
                  <a:lnTo>
                    <a:pt x="44026" y="34942"/>
                  </a:lnTo>
                  <a:lnTo>
                    <a:pt x="44051" y="34942"/>
                  </a:lnTo>
                  <a:lnTo>
                    <a:pt x="44051" y="34894"/>
                  </a:lnTo>
                  <a:lnTo>
                    <a:pt x="44147" y="34894"/>
                  </a:lnTo>
                  <a:lnTo>
                    <a:pt x="44147" y="34870"/>
                  </a:lnTo>
                  <a:lnTo>
                    <a:pt x="44171" y="34870"/>
                  </a:lnTo>
                  <a:lnTo>
                    <a:pt x="44171" y="34822"/>
                  </a:lnTo>
                  <a:lnTo>
                    <a:pt x="44219" y="34822"/>
                  </a:lnTo>
                  <a:lnTo>
                    <a:pt x="44219" y="34774"/>
                  </a:lnTo>
                  <a:lnTo>
                    <a:pt x="44267" y="34774"/>
                  </a:lnTo>
                  <a:lnTo>
                    <a:pt x="44267" y="34750"/>
                  </a:lnTo>
                  <a:lnTo>
                    <a:pt x="44340" y="34750"/>
                  </a:lnTo>
                  <a:lnTo>
                    <a:pt x="44340" y="34701"/>
                  </a:lnTo>
                  <a:lnTo>
                    <a:pt x="44388" y="34701"/>
                  </a:lnTo>
                  <a:lnTo>
                    <a:pt x="44388" y="34653"/>
                  </a:lnTo>
                  <a:lnTo>
                    <a:pt x="44412" y="34653"/>
                  </a:lnTo>
                  <a:lnTo>
                    <a:pt x="44412" y="34629"/>
                  </a:lnTo>
                  <a:lnTo>
                    <a:pt x="44508" y="34629"/>
                  </a:lnTo>
                  <a:lnTo>
                    <a:pt x="44508" y="34581"/>
                  </a:lnTo>
                  <a:lnTo>
                    <a:pt x="44532" y="34581"/>
                  </a:lnTo>
                  <a:lnTo>
                    <a:pt x="44532" y="34533"/>
                  </a:lnTo>
                  <a:lnTo>
                    <a:pt x="44581" y="34533"/>
                  </a:lnTo>
                  <a:lnTo>
                    <a:pt x="44581" y="34509"/>
                  </a:lnTo>
                  <a:lnTo>
                    <a:pt x="44629" y="34509"/>
                  </a:lnTo>
                  <a:lnTo>
                    <a:pt x="44629" y="34460"/>
                  </a:lnTo>
                  <a:lnTo>
                    <a:pt x="44653" y="34460"/>
                  </a:lnTo>
                  <a:lnTo>
                    <a:pt x="44653" y="34412"/>
                  </a:lnTo>
                  <a:lnTo>
                    <a:pt x="44749" y="34412"/>
                  </a:lnTo>
                  <a:lnTo>
                    <a:pt x="44749" y="34388"/>
                  </a:lnTo>
                  <a:lnTo>
                    <a:pt x="44773" y="34388"/>
                  </a:lnTo>
                  <a:lnTo>
                    <a:pt x="44773" y="34340"/>
                  </a:lnTo>
                  <a:lnTo>
                    <a:pt x="44822" y="34340"/>
                  </a:lnTo>
                  <a:lnTo>
                    <a:pt x="44822" y="34292"/>
                  </a:lnTo>
                  <a:lnTo>
                    <a:pt x="44870" y="34292"/>
                  </a:lnTo>
                  <a:lnTo>
                    <a:pt x="44870" y="34268"/>
                  </a:lnTo>
                  <a:lnTo>
                    <a:pt x="44942" y="34268"/>
                  </a:lnTo>
                  <a:lnTo>
                    <a:pt x="44942" y="34219"/>
                  </a:lnTo>
                  <a:lnTo>
                    <a:pt x="44990" y="34219"/>
                  </a:lnTo>
                  <a:lnTo>
                    <a:pt x="44990" y="34171"/>
                  </a:lnTo>
                  <a:lnTo>
                    <a:pt x="45014" y="34171"/>
                  </a:lnTo>
                  <a:lnTo>
                    <a:pt x="45014" y="34147"/>
                  </a:lnTo>
                  <a:lnTo>
                    <a:pt x="45063" y="34147"/>
                  </a:lnTo>
                  <a:lnTo>
                    <a:pt x="45063" y="34099"/>
                  </a:lnTo>
                  <a:lnTo>
                    <a:pt x="45135" y="34099"/>
                  </a:lnTo>
                  <a:lnTo>
                    <a:pt x="45135" y="34051"/>
                  </a:lnTo>
                  <a:lnTo>
                    <a:pt x="45183" y="34051"/>
                  </a:lnTo>
                  <a:lnTo>
                    <a:pt x="45183" y="34027"/>
                  </a:lnTo>
                  <a:lnTo>
                    <a:pt x="45231" y="34027"/>
                  </a:lnTo>
                  <a:lnTo>
                    <a:pt x="45231" y="33978"/>
                  </a:lnTo>
                  <a:lnTo>
                    <a:pt x="45255" y="33978"/>
                  </a:lnTo>
                  <a:lnTo>
                    <a:pt x="45255" y="33930"/>
                  </a:lnTo>
                  <a:lnTo>
                    <a:pt x="45352" y="33930"/>
                  </a:lnTo>
                  <a:lnTo>
                    <a:pt x="45352" y="33906"/>
                  </a:lnTo>
                  <a:lnTo>
                    <a:pt x="45376" y="33906"/>
                  </a:lnTo>
                  <a:lnTo>
                    <a:pt x="45376" y="33858"/>
                  </a:lnTo>
                  <a:lnTo>
                    <a:pt x="45424" y="33858"/>
                  </a:lnTo>
                  <a:lnTo>
                    <a:pt x="45424" y="33810"/>
                  </a:lnTo>
                  <a:lnTo>
                    <a:pt x="45472" y="33810"/>
                  </a:lnTo>
                  <a:lnTo>
                    <a:pt x="45472" y="33786"/>
                  </a:lnTo>
                  <a:lnTo>
                    <a:pt x="45545" y="33786"/>
                  </a:lnTo>
                  <a:lnTo>
                    <a:pt x="45545" y="33737"/>
                  </a:lnTo>
                  <a:lnTo>
                    <a:pt x="45593" y="33737"/>
                  </a:lnTo>
                  <a:lnTo>
                    <a:pt x="45593" y="33689"/>
                  </a:lnTo>
                  <a:lnTo>
                    <a:pt x="45617" y="33689"/>
                  </a:lnTo>
                  <a:lnTo>
                    <a:pt x="45617" y="33665"/>
                  </a:lnTo>
                  <a:lnTo>
                    <a:pt x="45665" y="33665"/>
                  </a:lnTo>
                  <a:lnTo>
                    <a:pt x="45665" y="33617"/>
                  </a:lnTo>
                  <a:lnTo>
                    <a:pt x="45713" y="33617"/>
                  </a:lnTo>
                  <a:lnTo>
                    <a:pt x="45713" y="33569"/>
                  </a:lnTo>
                  <a:lnTo>
                    <a:pt x="45786" y="33569"/>
                  </a:lnTo>
                  <a:lnTo>
                    <a:pt x="45786" y="33545"/>
                  </a:lnTo>
                  <a:lnTo>
                    <a:pt x="45834" y="33545"/>
                  </a:lnTo>
                  <a:lnTo>
                    <a:pt x="45834" y="33497"/>
                  </a:lnTo>
                  <a:lnTo>
                    <a:pt x="45858" y="33497"/>
                  </a:lnTo>
                  <a:lnTo>
                    <a:pt x="45858" y="33448"/>
                  </a:lnTo>
                  <a:lnTo>
                    <a:pt x="45906" y="33448"/>
                  </a:lnTo>
                  <a:lnTo>
                    <a:pt x="45906" y="33424"/>
                  </a:lnTo>
                  <a:lnTo>
                    <a:pt x="45954" y="33424"/>
                  </a:lnTo>
                  <a:lnTo>
                    <a:pt x="45954" y="33376"/>
                  </a:lnTo>
                  <a:lnTo>
                    <a:pt x="45978" y="33376"/>
                  </a:lnTo>
                  <a:lnTo>
                    <a:pt x="45978" y="33328"/>
                  </a:lnTo>
                  <a:lnTo>
                    <a:pt x="46075" y="33328"/>
                  </a:lnTo>
                  <a:lnTo>
                    <a:pt x="46075" y="33304"/>
                  </a:lnTo>
                  <a:lnTo>
                    <a:pt x="46099" y="33304"/>
                  </a:lnTo>
                  <a:lnTo>
                    <a:pt x="46099" y="33256"/>
                  </a:lnTo>
                  <a:lnTo>
                    <a:pt x="46147" y="33256"/>
                  </a:lnTo>
                  <a:lnTo>
                    <a:pt x="46147" y="33207"/>
                  </a:lnTo>
                  <a:lnTo>
                    <a:pt x="46195" y="33207"/>
                  </a:lnTo>
                  <a:lnTo>
                    <a:pt x="46195" y="33183"/>
                  </a:lnTo>
                  <a:lnTo>
                    <a:pt x="46219" y="33183"/>
                  </a:lnTo>
                  <a:lnTo>
                    <a:pt x="46219" y="33135"/>
                  </a:lnTo>
                  <a:lnTo>
                    <a:pt x="46316" y="33135"/>
                  </a:lnTo>
                  <a:lnTo>
                    <a:pt x="46316" y="33087"/>
                  </a:lnTo>
                  <a:lnTo>
                    <a:pt x="46340" y="33087"/>
                  </a:lnTo>
                  <a:lnTo>
                    <a:pt x="46340" y="33063"/>
                  </a:lnTo>
                  <a:lnTo>
                    <a:pt x="46388" y="33063"/>
                  </a:lnTo>
                  <a:lnTo>
                    <a:pt x="46388" y="33015"/>
                  </a:lnTo>
                  <a:lnTo>
                    <a:pt x="46436" y="33015"/>
                  </a:lnTo>
                  <a:lnTo>
                    <a:pt x="46436" y="32966"/>
                  </a:lnTo>
                  <a:lnTo>
                    <a:pt x="46460" y="32966"/>
                  </a:lnTo>
                  <a:lnTo>
                    <a:pt x="46460" y="32942"/>
                  </a:lnTo>
                  <a:lnTo>
                    <a:pt x="46557" y="32942"/>
                  </a:lnTo>
                  <a:lnTo>
                    <a:pt x="46557" y="32894"/>
                  </a:lnTo>
                  <a:lnTo>
                    <a:pt x="46581" y="32894"/>
                  </a:lnTo>
                  <a:lnTo>
                    <a:pt x="46581" y="32846"/>
                  </a:lnTo>
                  <a:lnTo>
                    <a:pt x="46629" y="32846"/>
                  </a:lnTo>
                  <a:lnTo>
                    <a:pt x="46629" y="32822"/>
                  </a:lnTo>
                  <a:lnTo>
                    <a:pt x="46677" y="32822"/>
                  </a:lnTo>
                  <a:lnTo>
                    <a:pt x="46677" y="32774"/>
                  </a:lnTo>
                  <a:lnTo>
                    <a:pt x="46701" y="32774"/>
                  </a:lnTo>
                  <a:lnTo>
                    <a:pt x="46701" y="32725"/>
                  </a:lnTo>
                  <a:lnTo>
                    <a:pt x="46749" y="32725"/>
                  </a:lnTo>
                  <a:lnTo>
                    <a:pt x="46749" y="32701"/>
                  </a:lnTo>
                  <a:lnTo>
                    <a:pt x="46822" y="32701"/>
                  </a:lnTo>
                  <a:lnTo>
                    <a:pt x="46822" y="32653"/>
                  </a:lnTo>
                  <a:lnTo>
                    <a:pt x="46870" y="32653"/>
                  </a:lnTo>
                  <a:lnTo>
                    <a:pt x="46870" y="32605"/>
                  </a:lnTo>
                  <a:lnTo>
                    <a:pt x="46918" y="32605"/>
                  </a:lnTo>
                  <a:lnTo>
                    <a:pt x="46918" y="32581"/>
                  </a:lnTo>
                  <a:lnTo>
                    <a:pt x="46942" y="32581"/>
                  </a:lnTo>
                  <a:lnTo>
                    <a:pt x="46942" y="32533"/>
                  </a:lnTo>
                  <a:lnTo>
                    <a:pt x="46990" y="32533"/>
                  </a:lnTo>
                  <a:lnTo>
                    <a:pt x="46990" y="32484"/>
                  </a:lnTo>
                  <a:lnTo>
                    <a:pt x="47039" y="32484"/>
                  </a:lnTo>
                  <a:lnTo>
                    <a:pt x="47039" y="32460"/>
                  </a:lnTo>
                  <a:lnTo>
                    <a:pt x="47063" y="32460"/>
                  </a:lnTo>
                  <a:lnTo>
                    <a:pt x="47063" y="32412"/>
                  </a:lnTo>
                  <a:lnTo>
                    <a:pt x="47159" y="32412"/>
                  </a:lnTo>
                  <a:lnTo>
                    <a:pt x="47159" y="32364"/>
                  </a:lnTo>
                  <a:lnTo>
                    <a:pt x="47183" y="32364"/>
                  </a:lnTo>
                  <a:lnTo>
                    <a:pt x="47183" y="32340"/>
                  </a:lnTo>
                  <a:lnTo>
                    <a:pt x="47231" y="32340"/>
                  </a:lnTo>
                  <a:lnTo>
                    <a:pt x="47231" y="32292"/>
                  </a:lnTo>
                  <a:lnTo>
                    <a:pt x="47280" y="32292"/>
                  </a:lnTo>
                  <a:lnTo>
                    <a:pt x="47280" y="32243"/>
                  </a:lnTo>
                  <a:lnTo>
                    <a:pt x="47304" y="32243"/>
                  </a:lnTo>
                  <a:lnTo>
                    <a:pt x="47304" y="32219"/>
                  </a:lnTo>
                  <a:lnTo>
                    <a:pt x="47352" y="32219"/>
                  </a:lnTo>
                  <a:lnTo>
                    <a:pt x="47352" y="32171"/>
                  </a:lnTo>
                  <a:lnTo>
                    <a:pt x="47400" y="32171"/>
                  </a:lnTo>
                  <a:lnTo>
                    <a:pt x="47400" y="32123"/>
                  </a:lnTo>
                  <a:lnTo>
                    <a:pt x="47472" y="32123"/>
                  </a:lnTo>
                  <a:lnTo>
                    <a:pt x="47472" y="32099"/>
                  </a:lnTo>
                  <a:lnTo>
                    <a:pt x="47521" y="32099"/>
                  </a:lnTo>
                  <a:lnTo>
                    <a:pt x="47521" y="32051"/>
                  </a:lnTo>
                  <a:lnTo>
                    <a:pt x="47545" y="32051"/>
                  </a:lnTo>
                  <a:lnTo>
                    <a:pt x="47545" y="32002"/>
                  </a:lnTo>
                  <a:lnTo>
                    <a:pt x="47593" y="32002"/>
                  </a:lnTo>
                  <a:lnTo>
                    <a:pt x="47593" y="31978"/>
                  </a:lnTo>
                  <a:lnTo>
                    <a:pt x="47641" y="31978"/>
                  </a:lnTo>
                  <a:lnTo>
                    <a:pt x="47641" y="31930"/>
                  </a:lnTo>
                  <a:lnTo>
                    <a:pt x="47665" y="31930"/>
                  </a:lnTo>
                  <a:lnTo>
                    <a:pt x="47665" y="31882"/>
                  </a:lnTo>
                  <a:lnTo>
                    <a:pt x="47713" y="31882"/>
                  </a:lnTo>
                  <a:lnTo>
                    <a:pt x="47713" y="31858"/>
                  </a:lnTo>
                  <a:lnTo>
                    <a:pt x="47786" y="31858"/>
                  </a:lnTo>
                  <a:lnTo>
                    <a:pt x="47786" y="31810"/>
                  </a:lnTo>
                  <a:lnTo>
                    <a:pt x="47834" y="31810"/>
                  </a:lnTo>
                  <a:lnTo>
                    <a:pt x="47834" y="31761"/>
                  </a:lnTo>
                  <a:lnTo>
                    <a:pt x="47882" y="31761"/>
                  </a:lnTo>
                  <a:lnTo>
                    <a:pt x="47882" y="31737"/>
                  </a:lnTo>
                  <a:lnTo>
                    <a:pt x="47906" y="31737"/>
                  </a:lnTo>
                  <a:lnTo>
                    <a:pt x="47906" y="31689"/>
                  </a:lnTo>
                  <a:lnTo>
                    <a:pt x="47954" y="31689"/>
                  </a:lnTo>
                  <a:lnTo>
                    <a:pt x="47954" y="31641"/>
                  </a:lnTo>
                  <a:lnTo>
                    <a:pt x="48003" y="31641"/>
                  </a:lnTo>
                  <a:lnTo>
                    <a:pt x="48003" y="31617"/>
                  </a:lnTo>
                  <a:lnTo>
                    <a:pt x="48027" y="31617"/>
                  </a:lnTo>
                  <a:lnTo>
                    <a:pt x="48027" y="31569"/>
                  </a:lnTo>
                  <a:lnTo>
                    <a:pt x="48075" y="31569"/>
                  </a:lnTo>
                  <a:lnTo>
                    <a:pt x="48075" y="31521"/>
                  </a:lnTo>
                  <a:lnTo>
                    <a:pt x="48123" y="31521"/>
                  </a:lnTo>
                  <a:lnTo>
                    <a:pt x="48123" y="31496"/>
                  </a:lnTo>
                  <a:lnTo>
                    <a:pt x="48147" y="31496"/>
                  </a:lnTo>
                  <a:lnTo>
                    <a:pt x="48147" y="31448"/>
                  </a:lnTo>
                  <a:lnTo>
                    <a:pt x="48195" y="31448"/>
                  </a:lnTo>
                  <a:lnTo>
                    <a:pt x="48195" y="31400"/>
                  </a:lnTo>
                  <a:lnTo>
                    <a:pt x="48268" y="31400"/>
                  </a:lnTo>
                  <a:lnTo>
                    <a:pt x="48268" y="31376"/>
                  </a:lnTo>
                  <a:lnTo>
                    <a:pt x="48316" y="31376"/>
                  </a:lnTo>
                  <a:lnTo>
                    <a:pt x="48316" y="31328"/>
                  </a:lnTo>
                  <a:lnTo>
                    <a:pt x="48364" y="31328"/>
                  </a:lnTo>
                  <a:lnTo>
                    <a:pt x="48364" y="31280"/>
                  </a:lnTo>
                  <a:lnTo>
                    <a:pt x="48388" y="31280"/>
                  </a:lnTo>
                  <a:lnTo>
                    <a:pt x="48388" y="31255"/>
                  </a:lnTo>
                  <a:lnTo>
                    <a:pt x="48436" y="31255"/>
                  </a:lnTo>
                  <a:lnTo>
                    <a:pt x="48436" y="31207"/>
                  </a:lnTo>
                  <a:lnTo>
                    <a:pt x="48484" y="31207"/>
                  </a:lnTo>
                  <a:lnTo>
                    <a:pt x="48484" y="31159"/>
                  </a:lnTo>
                  <a:lnTo>
                    <a:pt x="48509" y="31159"/>
                  </a:lnTo>
                  <a:lnTo>
                    <a:pt x="48509" y="31135"/>
                  </a:lnTo>
                  <a:lnTo>
                    <a:pt x="48557" y="31135"/>
                  </a:lnTo>
                  <a:lnTo>
                    <a:pt x="48557" y="31087"/>
                  </a:lnTo>
                  <a:lnTo>
                    <a:pt x="48605" y="31087"/>
                  </a:lnTo>
                  <a:lnTo>
                    <a:pt x="48605" y="31039"/>
                  </a:lnTo>
                  <a:lnTo>
                    <a:pt x="48629" y="31039"/>
                  </a:lnTo>
                  <a:lnTo>
                    <a:pt x="48629" y="31014"/>
                  </a:lnTo>
                  <a:lnTo>
                    <a:pt x="48677" y="31014"/>
                  </a:lnTo>
                  <a:lnTo>
                    <a:pt x="48677" y="30966"/>
                  </a:lnTo>
                  <a:lnTo>
                    <a:pt x="48750" y="30966"/>
                  </a:lnTo>
                  <a:lnTo>
                    <a:pt x="48750" y="30918"/>
                  </a:lnTo>
                  <a:lnTo>
                    <a:pt x="48798" y="30918"/>
                  </a:lnTo>
                  <a:lnTo>
                    <a:pt x="48798" y="30894"/>
                  </a:lnTo>
                  <a:lnTo>
                    <a:pt x="48846" y="30894"/>
                  </a:lnTo>
                  <a:lnTo>
                    <a:pt x="48846" y="30846"/>
                  </a:lnTo>
                  <a:lnTo>
                    <a:pt x="48870" y="30846"/>
                  </a:lnTo>
                  <a:lnTo>
                    <a:pt x="48870" y="30798"/>
                  </a:lnTo>
                  <a:lnTo>
                    <a:pt x="48918" y="30798"/>
                  </a:lnTo>
                  <a:lnTo>
                    <a:pt x="48918" y="30773"/>
                  </a:lnTo>
                  <a:lnTo>
                    <a:pt x="48966" y="30773"/>
                  </a:lnTo>
                  <a:lnTo>
                    <a:pt x="48966" y="30725"/>
                  </a:lnTo>
                  <a:lnTo>
                    <a:pt x="48991" y="30725"/>
                  </a:lnTo>
                  <a:lnTo>
                    <a:pt x="48991" y="30677"/>
                  </a:lnTo>
                  <a:lnTo>
                    <a:pt x="49039" y="30677"/>
                  </a:lnTo>
                  <a:lnTo>
                    <a:pt x="49039" y="30653"/>
                  </a:lnTo>
                  <a:lnTo>
                    <a:pt x="49087" y="30653"/>
                  </a:lnTo>
                  <a:lnTo>
                    <a:pt x="49087" y="30605"/>
                  </a:lnTo>
                  <a:lnTo>
                    <a:pt x="49111" y="30605"/>
                  </a:lnTo>
                  <a:lnTo>
                    <a:pt x="49111" y="30557"/>
                  </a:lnTo>
                  <a:lnTo>
                    <a:pt x="49159" y="30557"/>
                  </a:lnTo>
                  <a:lnTo>
                    <a:pt x="49159" y="30533"/>
                  </a:lnTo>
                  <a:lnTo>
                    <a:pt x="49207" y="30533"/>
                  </a:lnTo>
                  <a:lnTo>
                    <a:pt x="49207" y="30484"/>
                  </a:lnTo>
                  <a:lnTo>
                    <a:pt x="49232" y="30484"/>
                  </a:lnTo>
                  <a:lnTo>
                    <a:pt x="49232" y="30436"/>
                  </a:lnTo>
                  <a:lnTo>
                    <a:pt x="49280" y="30436"/>
                  </a:lnTo>
                  <a:lnTo>
                    <a:pt x="49280" y="30412"/>
                  </a:lnTo>
                  <a:lnTo>
                    <a:pt x="49328" y="30412"/>
                  </a:lnTo>
                  <a:lnTo>
                    <a:pt x="49328" y="30364"/>
                  </a:lnTo>
                  <a:lnTo>
                    <a:pt x="49352" y="30364"/>
                  </a:lnTo>
                  <a:lnTo>
                    <a:pt x="49352" y="30316"/>
                  </a:lnTo>
                  <a:lnTo>
                    <a:pt x="49400" y="30316"/>
                  </a:lnTo>
                  <a:lnTo>
                    <a:pt x="49400" y="30292"/>
                  </a:lnTo>
                  <a:lnTo>
                    <a:pt x="49448" y="30292"/>
                  </a:lnTo>
                  <a:lnTo>
                    <a:pt x="49448" y="30243"/>
                  </a:lnTo>
                  <a:lnTo>
                    <a:pt x="49472" y="30243"/>
                  </a:lnTo>
                  <a:lnTo>
                    <a:pt x="49472" y="30195"/>
                  </a:lnTo>
                  <a:lnTo>
                    <a:pt x="49521" y="30195"/>
                  </a:lnTo>
                  <a:lnTo>
                    <a:pt x="49521" y="30171"/>
                  </a:lnTo>
                  <a:lnTo>
                    <a:pt x="49569" y="30171"/>
                  </a:lnTo>
                  <a:lnTo>
                    <a:pt x="49569" y="30123"/>
                  </a:lnTo>
                  <a:lnTo>
                    <a:pt x="49593" y="30123"/>
                  </a:lnTo>
                  <a:lnTo>
                    <a:pt x="49593" y="30075"/>
                  </a:lnTo>
                  <a:lnTo>
                    <a:pt x="49641" y="30075"/>
                  </a:lnTo>
                  <a:lnTo>
                    <a:pt x="49641" y="30051"/>
                  </a:lnTo>
                  <a:lnTo>
                    <a:pt x="49689" y="30051"/>
                  </a:lnTo>
                  <a:lnTo>
                    <a:pt x="49689" y="30002"/>
                  </a:lnTo>
                  <a:lnTo>
                    <a:pt x="49713" y="30002"/>
                  </a:lnTo>
                  <a:lnTo>
                    <a:pt x="49713" y="29954"/>
                  </a:lnTo>
                  <a:lnTo>
                    <a:pt x="49810" y="29954"/>
                  </a:lnTo>
                  <a:lnTo>
                    <a:pt x="49810" y="29930"/>
                  </a:lnTo>
                  <a:lnTo>
                    <a:pt x="49834" y="29930"/>
                  </a:lnTo>
                  <a:lnTo>
                    <a:pt x="49834" y="29882"/>
                  </a:lnTo>
                  <a:lnTo>
                    <a:pt x="49882" y="29882"/>
                  </a:lnTo>
                  <a:lnTo>
                    <a:pt x="49882" y="29834"/>
                  </a:lnTo>
                  <a:lnTo>
                    <a:pt x="49930" y="29834"/>
                  </a:lnTo>
                  <a:lnTo>
                    <a:pt x="49930" y="29810"/>
                  </a:lnTo>
                  <a:lnTo>
                    <a:pt x="49954" y="29810"/>
                  </a:lnTo>
                  <a:lnTo>
                    <a:pt x="49954" y="29761"/>
                  </a:lnTo>
                  <a:lnTo>
                    <a:pt x="50003" y="29761"/>
                  </a:lnTo>
                  <a:lnTo>
                    <a:pt x="50003" y="29689"/>
                  </a:lnTo>
                  <a:lnTo>
                    <a:pt x="50051" y="29689"/>
                  </a:lnTo>
                  <a:lnTo>
                    <a:pt x="50051" y="29641"/>
                  </a:lnTo>
                  <a:lnTo>
                    <a:pt x="50075" y="29641"/>
                  </a:lnTo>
                  <a:lnTo>
                    <a:pt x="50075" y="29593"/>
                  </a:lnTo>
                  <a:lnTo>
                    <a:pt x="50123" y="29593"/>
                  </a:lnTo>
                  <a:lnTo>
                    <a:pt x="50123" y="29569"/>
                  </a:lnTo>
                  <a:lnTo>
                    <a:pt x="50171" y="29569"/>
                  </a:lnTo>
                  <a:lnTo>
                    <a:pt x="50171" y="29520"/>
                  </a:lnTo>
                  <a:lnTo>
                    <a:pt x="50195" y="29520"/>
                  </a:lnTo>
                  <a:lnTo>
                    <a:pt x="50195" y="29472"/>
                  </a:lnTo>
                  <a:lnTo>
                    <a:pt x="50244" y="29472"/>
                  </a:lnTo>
                  <a:lnTo>
                    <a:pt x="50244" y="29448"/>
                  </a:lnTo>
                  <a:lnTo>
                    <a:pt x="50292" y="29448"/>
                  </a:lnTo>
                  <a:lnTo>
                    <a:pt x="50292" y="29400"/>
                  </a:lnTo>
                  <a:lnTo>
                    <a:pt x="50316" y="29400"/>
                  </a:lnTo>
                  <a:lnTo>
                    <a:pt x="50316" y="29352"/>
                  </a:lnTo>
                  <a:lnTo>
                    <a:pt x="50364" y="29352"/>
                  </a:lnTo>
                  <a:lnTo>
                    <a:pt x="50364" y="29328"/>
                  </a:lnTo>
                  <a:lnTo>
                    <a:pt x="50412" y="29328"/>
                  </a:lnTo>
                  <a:lnTo>
                    <a:pt x="50412" y="29279"/>
                  </a:lnTo>
                  <a:lnTo>
                    <a:pt x="50436" y="29279"/>
                  </a:lnTo>
                  <a:lnTo>
                    <a:pt x="50436" y="29231"/>
                  </a:lnTo>
                  <a:lnTo>
                    <a:pt x="50485" y="29231"/>
                  </a:lnTo>
                  <a:lnTo>
                    <a:pt x="50485" y="29207"/>
                  </a:lnTo>
                  <a:lnTo>
                    <a:pt x="50533" y="29207"/>
                  </a:lnTo>
                  <a:lnTo>
                    <a:pt x="50533" y="29159"/>
                  </a:lnTo>
                  <a:lnTo>
                    <a:pt x="50557" y="29159"/>
                  </a:lnTo>
                  <a:lnTo>
                    <a:pt x="50557" y="29111"/>
                  </a:lnTo>
                  <a:lnTo>
                    <a:pt x="50605" y="29111"/>
                  </a:lnTo>
                  <a:lnTo>
                    <a:pt x="50605" y="29087"/>
                  </a:lnTo>
                  <a:lnTo>
                    <a:pt x="50653" y="29087"/>
                  </a:lnTo>
                  <a:lnTo>
                    <a:pt x="50653" y="29038"/>
                  </a:lnTo>
                  <a:lnTo>
                    <a:pt x="50677" y="29038"/>
                  </a:lnTo>
                  <a:lnTo>
                    <a:pt x="50677" y="28990"/>
                  </a:lnTo>
                  <a:lnTo>
                    <a:pt x="50726" y="28990"/>
                  </a:lnTo>
                  <a:lnTo>
                    <a:pt x="50726" y="28966"/>
                  </a:lnTo>
                  <a:lnTo>
                    <a:pt x="50774" y="28966"/>
                  </a:lnTo>
                  <a:lnTo>
                    <a:pt x="50774" y="28918"/>
                  </a:lnTo>
                  <a:lnTo>
                    <a:pt x="50798" y="28918"/>
                  </a:lnTo>
                  <a:lnTo>
                    <a:pt x="50798" y="28870"/>
                  </a:lnTo>
                  <a:lnTo>
                    <a:pt x="50846" y="28870"/>
                  </a:lnTo>
                  <a:lnTo>
                    <a:pt x="50846" y="28846"/>
                  </a:lnTo>
                  <a:lnTo>
                    <a:pt x="50894" y="28846"/>
                  </a:lnTo>
                  <a:lnTo>
                    <a:pt x="50894" y="28797"/>
                  </a:lnTo>
                  <a:lnTo>
                    <a:pt x="50918" y="28797"/>
                  </a:lnTo>
                  <a:lnTo>
                    <a:pt x="50918" y="28749"/>
                  </a:lnTo>
                  <a:lnTo>
                    <a:pt x="50967" y="28749"/>
                  </a:lnTo>
                  <a:lnTo>
                    <a:pt x="50967" y="28725"/>
                  </a:lnTo>
                  <a:lnTo>
                    <a:pt x="51015" y="28725"/>
                  </a:lnTo>
                  <a:lnTo>
                    <a:pt x="51015" y="28677"/>
                  </a:lnTo>
                  <a:lnTo>
                    <a:pt x="51039" y="28677"/>
                  </a:lnTo>
                  <a:lnTo>
                    <a:pt x="51039" y="28629"/>
                  </a:lnTo>
                  <a:lnTo>
                    <a:pt x="51087" y="28629"/>
                  </a:lnTo>
                  <a:lnTo>
                    <a:pt x="51087" y="28605"/>
                  </a:lnTo>
                  <a:lnTo>
                    <a:pt x="51135" y="28605"/>
                  </a:lnTo>
                  <a:lnTo>
                    <a:pt x="51135" y="28508"/>
                  </a:lnTo>
                  <a:lnTo>
                    <a:pt x="51159" y="28508"/>
                  </a:lnTo>
                  <a:lnTo>
                    <a:pt x="51159" y="28484"/>
                  </a:lnTo>
                  <a:lnTo>
                    <a:pt x="51208" y="28484"/>
                  </a:lnTo>
                  <a:lnTo>
                    <a:pt x="51208" y="28436"/>
                  </a:lnTo>
                  <a:lnTo>
                    <a:pt x="51256" y="28436"/>
                  </a:lnTo>
                  <a:lnTo>
                    <a:pt x="51256" y="28388"/>
                  </a:lnTo>
                  <a:lnTo>
                    <a:pt x="51280" y="28388"/>
                  </a:lnTo>
                  <a:lnTo>
                    <a:pt x="51280" y="28364"/>
                  </a:lnTo>
                  <a:lnTo>
                    <a:pt x="51328" y="28364"/>
                  </a:lnTo>
                  <a:lnTo>
                    <a:pt x="51328" y="28316"/>
                  </a:lnTo>
                  <a:lnTo>
                    <a:pt x="51376" y="28316"/>
                  </a:lnTo>
                  <a:lnTo>
                    <a:pt x="51376" y="28267"/>
                  </a:lnTo>
                  <a:lnTo>
                    <a:pt x="51400" y="28267"/>
                  </a:lnTo>
                  <a:lnTo>
                    <a:pt x="51400" y="28243"/>
                  </a:lnTo>
                  <a:lnTo>
                    <a:pt x="51448" y="28243"/>
                  </a:lnTo>
                  <a:lnTo>
                    <a:pt x="51448" y="28195"/>
                  </a:lnTo>
                  <a:lnTo>
                    <a:pt x="51497" y="28195"/>
                  </a:lnTo>
                  <a:lnTo>
                    <a:pt x="51497" y="28147"/>
                  </a:lnTo>
                  <a:lnTo>
                    <a:pt x="51521" y="28147"/>
                  </a:lnTo>
                  <a:lnTo>
                    <a:pt x="51521" y="28123"/>
                  </a:lnTo>
                  <a:lnTo>
                    <a:pt x="51569" y="28123"/>
                  </a:lnTo>
                  <a:lnTo>
                    <a:pt x="51569" y="28026"/>
                  </a:lnTo>
                  <a:lnTo>
                    <a:pt x="51617" y="28026"/>
                  </a:lnTo>
                  <a:lnTo>
                    <a:pt x="51617" y="28002"/>
                  </a:lnTo>
                  <a:lnTo>
                    <a:pt x="51641" y="28002"/>
                  </a:lnTo>
                  <a:lnTo>
                    <a:pt x="51641" y="27954"/>
                  </a:lnTo>
                  <a:lnTo>
                    <a:pt x="51689" y="27954"/>
                  </a:lnTo>
                  <a:lnTo>
                    <a:pt x="51689" y="27906"/>
                  </a:lnTo>
                  <a:lnTo>
                    <a:pt x="51738" y="27906"/>
                  </a:lnTo>
                  <a:lnTo>
                    <a:pt x="51738" y="27882"/>
                  </a:lnTo>
                  <a:lnTo>
                    <a:pt x="51762" y="27882"/>
                  </a:lnTo>
                  <a:lnTo>
                    <a:pt x="51762" y="27834"/>
                  </a:lnTo>
                  <a:lnTo>
                    <a:pt x="51810" y="27834"/>
                  </a:lnTo>
                  <a:lnTo>
                    <a:pt x="51810" y="27785"/>
                  </a:lnTo>
                  <a:lnTo>
                    <a:pt x="51858" y="27785"/>
                  </a:lnTo>
                  <a:lnTo>
                    <a:pt x="51858" y="27761"/>
                  </a:lnTo>
                  <a:lnTo>
                    <a:pt x="51882" y="27761"/>
                  </a:lnTo>
                  <a:lnTo>
                    <a:pt x="51882" y="27713"/>
                  </a:lnTo>
                  <a:lnTo>
                    <a:pt x="51930" y="27713"/>
                  </a:lnTo>
                  <a:lnTo>
                    <a:pt x="51930" y="27641"/>
                  </a:lnTo>
                  <a:lnTo>
                    <a:pt x="51979" y="27641"/>
                  </a:lnTo>
                  <a:lnTo>
                    <a:pt x="51979" y="27593"/>
                  </a:lnTo>
                  <a:lnTo>
                    <a:pt x="52003" y="27593"/>
                  </a:lnTo>
                  <a:lnTo>
                    <a:pt x="52003" y="27544"/>
                  </a:lnTo>
                  <a:lnTo>
                    <a:pt x="52051" y="27544"/>
                  </a:lnTo>
                  <a:lnTo>
                    <a:pt x="52051" y="27520"/>
                  </a:lnTo>
                  <a:lnTo>
                    <a:pt x="52099" y="27520"/>
                  </a:lnTo>
                  <a:lnTo>
                    <a:pt x="52099" y="27472"/>
                  </a:lnTo>
                  <a:lnTo>
                    <a:pt x="52123" y="27472"/>
                  </a:lnTo>
                  <a:lnTo>
                    <a:pt x="52123" y="27424"/>
                  </a:lnTo>
                  <a:lnTo>
                    <a:pt x="52171" y="27424"/>
                  </a:lnTo>
                  <a:lnTo>
                    <a:pt x="52171" y="27352"/>
                  </a:lnTo>
                  <a:lnTo>
                    <a:pt x="52220" y="27352"/>
                  </a:lnTo>
                  <a:lnTo>
                    <a:pt x="52220" y="27303"/>
                  </a:lnTo>
                  <a:lnTo>
                    <a:pt x="52244" y="27303"/>
                  </a:lnTo>
                  <a:lnTo>
                    <a:pt x="52244" y="27279"/>
                  </a:lnTo>
                  <a:lnTo>
                    <a:pt x="52292" y="27279"/>
                  </a:lnTo>
                  <a:lnTo>
                    <a:pt x="52292" y="27231"/>
                  </a:lnTo>
                  <a:lnTo>
                    <a:pt x="52340" y="27231"/>
                  </a:lnTo>
                  <a:lnTo>
                    <a:pt x="52340" y="27183"/>
                  </a:lnTo>
                  <a:lnTo>
                    <a:pt x="52364" y="27183"/>
                  </a:lnTo>
                  <a:lnTo>
                    <a:pt x="52364" y="27159"/>
                  </a:lnTo>
                  <a:lnTo>
                    <a:pt x="52412" y="27159"/>
                  </a:lnTo>
                  <a:lnTo>
                    <a:pt x="52412" y="27062"/>
                  </a:lnTo>
                  <a:lnTo>
                    <a:pt x="52461" y="27062"/>
                  </a:lnTo>
                  <a:lnTo>
                    <a:pt x="52461" y="27038"/>
                  </a:lnTo>
                  <a:lnTo>
                    <a:pt x="52485" y="27038"/>
                  </a:lnTo>
                  <a:lnTo>
                    <a:pt x="52485" y="26990"/>
                  </a:lnTo>
                  <a:lnTo>
                    <a:pt x="52533" y="26990"/>
                  </a:lnTo>
                  <a:lnTo>
                    <a:pt x="52533" y="26942"/>
                  </a:lnTo>
                  <a:lnTo>
                    <a:pt x="52581" y="26942"/>
                  </a:lnTo>
                  <a:lnTo>
                    <a:pt x="52581" y="26918"/>
                  </a:lnTo>
                  <a:lnTo>
                    <a:pt x="52605" y="26918"/>
                  </a:lnTo>
                  <a:lnTo>
                    <a:pt x="52605" y="26870"/>
                  </a:lnTo>
                  <a:lnTo>
                    <a:pt x="52653" y="26870"/>
                  </a:lnTo>
                  <a:lnTo>
                    <a:pt x="52653" y="26797"/>
                  </a:lnTo>
                  <a:lnTo>
                    <a:pt x="52702" y="26797"/>
                  </a:lnTo>
                  <a:lnTo>
                    <a:pt x="52702" y="26749"/>
                  </a:lnTo>
                  <a:lnTo>
                    <a:pt x="52726" y="26749"/>
                  </a:lnTo>
                  <a:lnTo>
                    <a:pt x="52726" y="26701"/>
                  </a:lnTo>
                  <a:lnTo>
                    <a:pt x="52774" y="26701"/>
                  </a:lnTo>
                  <a:lnTo>
                    <a:pt x="52774" y="26677"/>
                  </a:lnTo>
                  <a:lnTo>
                    <a:pt x="52822" y="26677"/>
                  </a:lnTo>
                  <a:lnTo>
                    <a:pt x="52822" y="26629"/>
                  </a:lnTo>
                  <a:lnTo>
                    <a:pt x="52846" y="26629"/>
                  </a:lnTo>
                  <a:lnTo>
                    <a:pt x="52846" y="26556"/>
                  </a:lnTo>
                  <a:lnTo>
                    <a:pt x="52894" y="26556"/>
                  </a:lnTo>
                  <a:lnTo>
                    <a:pt x="52894" y="26508"/>
                  </a:lnTo>
                  <a:lnTo>
                    <a:pt x="52943" y="26508"/>
                  </a:lnTo>
                  <a:lnTo>
                    <a:pt x="52943" y="26460"/>
                  </a:lnTo>
                  <a:lnTo>
                    <a:pt x="52967" y="26460"/>
                  </a:lnTo>
                  <a:lnTo>
                    <a:pt x="52967" y="26388"/>
                  </a:lnTo>
                  <a:lnTo>
                    <a:pt x="53015" y="26388"/>
                  </a:lnTo>
                  <a:lnTo>
                    <a:pt x="53015" y="26340"/>
                  </a:lnTo>
                  <a:lnTo>
                    <a:pt x="53063" y="26340"/>
                  </a:lnTo>
                  <a:lnTo>
                    <a:pt x="53063" y="26315"/>
                  </a:lnTo>
                  <a:lnTo>
                    <a:pt x="53087" y="26315"/>
                  </a:lnTo>
                  <a:lnTo>
                    <a:pt x="53087" y="26267"/>
                  </a:lnTo>
                  <a:lnTo>
                    <a:pt x="53135" y="26267"/>
                  </a:lnTo>
                  <a:lnTo>
                    <a:pt x="53135" y="26195"/>
                  </a:lnTo>
                  <a:lnTo>
                    <a:pt x="53184" y="26195"/>
                  </a:lnTo>
                  <a:lnTo>
                    <a:pt x="53184" y="26147"/>
                  </a:lnTo>
                  <a:lnTo>
                    <a:pt x="53208" y="26147"/>
                  </a:lnTo>
                  <a:lnTo>
                    <a:pt x="53208" y="26099"/>
                  </a:lnTo>
                  <a:lnTo>
                    <a:pt x="53256" y="26099"/>
                  </a:lnTo>
                  <a:lnTo>
                    <a:pt x="53256" y="26074"/>
                  </a:lnTo>
                  <a:lnTo>
                    <a:pt x="53304" y="26074"/>
                  </a:lnTo>
                  <a:lnTo>
                    <a:pt x="53304" y="25978"/>
                  </a:lnTo>
                  <a:lnTo>
                    <a:pt x="53328" y="25978"/>
                  </a:lnTo>
                  <a:lnTo>
                    <a:pt x="53328" y="25954"/>
                  </a:lnTo>
                  <a:lnTo>
                    <a:pt x="53376" y="25954"/>
                  </a:lnTo>
                  <a:lnTo>
                    <a:pt x="53376" y="25906"/>
                  </a:lnTo>
                  <a:lnTo>
                    <a:pt x="53425" y="25906"/>
                  </a:lnTo>
                  <a:lnTo>
                    <a:pt x="53425" y="25858"/>
                  </a:lnTo>
                  <a:lnTo>
                    <a:pt x="53449" y="25858"/>
                  </a:lnTo>
                  <a:lnTo>
                    <a:pt x="53449" y="25785"/>
                  </a:lnTo>
                  <a:lnTo>
                    <a:pt x="53497" y="25785"/>
                  </a:lnTo>
                  <a:lnTo>
                    <a:pt x="53497" y="25737"/>
                  </a:lnTo>
                  <a:lnTo>
                    <a:pt x="53545" y="25737"/>
                  </a:lnTo>
                  <a:lnTo>
                    <a:pt x="53545" y="25713"/>
                  </a:lnTo>
                  <a:lnTo>
                    <a:pt x="53569" y="25713"/>
                  </a:lnTo>
                  <a:lnTo>
                    <a:pt x="53569" y="25617"/>
                  </a:lnTo>
                  <a:lnTo>
                    <a:pt x="53617" y="25617"/>
                  </a:lnTo>
                  <a:lnTo>
                    <a:pt x="53617" y="25592"/>
                  </a:lnTo>
                  <a:lnTo>
                    <a:pt x="53665" y="25592"/>
                  </a:lnTo>
                  <a:lnTo>
                    <a:pt x="53665" y="25544"/>
                  </a:lnTo>
                  <a:lnTo>
                    <a:pt x="53690" y="25544"/>
                  </a:lnTo>
                  <a:lnTo>
                    <a:pt x="53690" y="25472"/>
                  </a:lnTo>
                  <a:lnTo>
                    <a:pt x="53738" y="25472"/>
                  </a:lnTo>
                  <a:lnTo>
                    <a:pt x="53738" y="25424"/>
                  </a:lnTo>
                  <a:lnTo>
                    <a:pt x="53786" y="25424"/>
                  </a:lnTo>
                  <a:lnTo>
                    <a:pt x="53786" y="25376"/>
                  </a:lnTo>
                  <a:lnTo>
                    <a:pt x="53810" y="25376"/>
                  </a:lnTo>
                  <a:lnTo>
                    <a:pt x="53810" y="25303"/>
                  </a:lnTo>
                  <a:lnTo>
                    <a:pt x="53858" y="25303"/>
                  </a:lnTo>
                  <a:lnTo>
                    <a:pt x="53858" y="25255"/>
                  </a:lnTo>
                  <a:lnTo>
                    <a:pt x="53906" y="25255"/>
                  </a:lnTo>
                  <a:lnTo>
                    <a:pt x="53906" y="25183"/>
                  </a:lnTo>
                  <a:lnTo>
                    <a:pt x="53931" y="25183"/>
                  </a:lnTo>
                  <a:lnTo>
                    <a:pt x="53931" y="25135"/>
                  </a:lnTo>
                  <a:lnTo>
                    <a:pt x="53979" y="25135"/>
                  </a:lnTo>
                  <a:lnTo>
                    <a:pt x="53979" y="25111"/>
                  </a:lnTo>
                  <a:lnTo>
                    <a:pt x="54027" y="25111"/>
                  </a:lnTo>
                  <a:lnTo>
                    <a:pt x="54027" y="25014"/>
                  </a:lnTo>
                  <a:lnTo>
                    <a:pt x="54051" y="25014"/>
                  </a:lnTo>
                  <a:lnTo>
                    <a:pt x="54051" y="24990"/>
                  </a:lnTo>
                  <a:lnTo>
                    <a:pt x="54099" y="24990"/>
                  </a:lnTo>
                  <a:lnTo>
                    <a:pt x="54099" y="24942"/>
                  </a:lnTo>
                  <a:lnTo>
                    <a:pt x="54147" y="24942"/>
                  </a:lnTo>
                  <a:lnTo>
                    <a:pt x="54147" y="24870"/>
                  </a:lnTo>
                  <a:lnTo>
                    <a:pt x="54172" y="24870"/>
                  </a:lnTo>
                  <a:lnTo>
                    <a:pt x="54172" y="24821"/>
                  </a:lnTo>
                  <a:lnTo>
                    <a:pt x="54220" y="24821"/>
                  </a:lnTo>
                  <a:lnTo>
                    <a:pt x="54220" y="24749"/>
                  </a:lnTo>
                  <a:lnTo>
                    <a:pt x="54268" y="24749"/>
                  </a:lnTo>
                  <a:lnTo>
                    <a:pt x="54268" y="24701"/>
                  </a:lnTo>
                  <a:lnTo>
                    <a:pt x="54292" y="24701"/>
                  </a:lnTo>
                  <a:lnTo>
                    <a:pt x="54292" y="24653"/>
                  </a:lnTo>
                  <a:lnTo>
                    <a:pt x="54340" y="24653"/>
                  </a:lnTo>
                  <a:lnTo>
                    <a:pt x="54340" y="24580"/>
                  </a:lnTo>
                  <a:lnTo>
                    <a:pt x="54388" y="24580"/>
                  </a:lnTo>
                  <a:lnTo>
                    <a:pt x="54388" y="24532"/>
                  </a:lnTo>
                  <a:lnTo>
                    <a:pt x="54413" y="24532"/>
                  </a:lnTo>
                  <a:lnTo>
                    <a:pt x="54413" y="24460"/>
                  </a:lnTo>
                  <a:lnTo>
                    <a:pt x="54461" y="24460"/>
                  </a:lnTo>
                  <a:lnTo>
                    <a:pt x="54461" y="24412"/>
                  </a:lnTo>
                  <a:lnTo>
                    <a:pt x="54509" y="24412"/>
                  </a:lnTo>
                  <a:lnTo>
                    <a:pt x="54509" y="24339"/>
                  </a:lnTo>
                  <a:lnTo>
                    <a:pt x="54533" y="24339"/>
                  </a:lnTo>
                  <a:lnTo>
                    <a:pt x="54533" y="24291"/>
                  </a:lnTo>
                  <a:lnTo>
                    <a:pt x="54581" y="24291"/>
                  </a:lnTo>
                  <a:lnTo>
                    <a:pt x="54581" y="24219"/>
                  </a:lnTo>
                  <a:lnTo>
                    <a:pt x="54629" y="24219"/>
                  </a:lnTo>
                  <a:lnTo>
                    <a:pt x="54629" y="24147"/>
                  </a:lnTo>
                  <a:lnTo>
                    <a:pt x="54653" y="24147"/>
                  </a:lnTo>
                  <a:lnTo>
                    <a:pt x="54653" y="24098"/>
                  </a:lnTo>
                  <a:lnTo>
                    <a:pt x="54702" y="24098"/>
                  </a:lnTo>
                  <a:lnTo>
                    <a:pt x="54702" y="24026"/>
                  </a:lnTo>
                  <a:lnTo>
                    <a:pt x="54750" y="24026"/>
                  </a:lnTo>
                  <a:lnTo>
                    <a:pt x="54750" y="23978"/>
                  </a:lnTo>
                  <a:lnTo>
                    <a:pt x="54774" y="23978"/>
                  </a:lnTo>
                  <a:lnTo>
                    <a:pt x="54774" y="23906"/>
                  </a:lnTo>
                  <a:lnTo>
                    <a:pt x="54822" y="23906"/>
                  </a:lnTo>
                  <a:lnTo>
                    <a:pt x="54822" y="23857"/>
                  </a:lnTo>
                  <a:lnTo>
                    <a:pt x="54870" y="23857"/>
                  </a:lnTo>
                  <a:lnTo>
                    <a:pt x="54870" y="23785"/>
                  </a:lnTo>
                  <a:lnTo>
                    <a:pt x="54894" y="23785"/>
                  </a:lnTo>
                  <a:lnTo>
                    <a:pt x="54894" y="23737"/>
                  </a:lnTo>
                  <a:lnTo>
                    <a:pt x="54943" y="23737"/>
                  </a:lnTo>
                  <a:lnTo>
                    <a:pt x="54943" y="23665"/>
                  </a:lnTo>
                  <a:lnTo>
                    <a:pt x="54991" y="23665"/>
                  </a:lnTo>
                  <a:lnTo>
                    <a:pt x="54991" y="23616"/>
                  </a:lnTo>
                  <a:lnTo>
                    <a:pt x="55015" y="23616"/>
                  </a:lnTo>
                  <a:lnTo>
                    <a:pt x="55015" y="23544"/>
                  </a:lnTo>
                  <a:lnTo>
                    <a:pt x="55063" y="23544"/>
                  </a:lnTo>
                  <a:lnTo>
                    <a:pt x="55063" y="23496"/>
                  </a:lnTo>
                  <a:lnTo>
                    <a:pt x="55111" y="23496"/>
                  </a:lnTo>
                  <a:lnTo>
                    <a:pt x="55111" y="23424"/>
                  </a:lnTo>
                  <a:lnTo>
                    <a:pt x="55135" y="23424"/>
                  </a:lnTo>
                  <a:lnTo>
                    <a:pt x="55135" y="23327"/>
                  </a:lnTo>
                  <a:lnTo>
                    <a:pt x="55184" y="23327"/>
                  </a:lnTo>
                  <a:lnTo>
                    <a:pt x="55184" y="23255"/>
                  </a:lnTo>
                  <a:lnTo>
                    <a:pt x="55232" y="23255"/>
                  </a:lnTo>
                  <a:lnTo>
                    <a:pt x="55232" y="23207"/>
                  </a:lnTo>
                  <a:lnTo>
                    <a:pt x="55256" y="23207"/>
                  </a:lnTo>
                  <a:lnTo>
                    <a:pt x="55256" y="23135"/>
                  </a:lnTo>
                  <a:lnTo>
                    <a:pt x="55304" y="23135"/>
                  </a:lnTo>
                  <a:lnTo>
                    <a:pt x="55304" y="23062"/>
                  </a:lnTo>
                  <a:lnTo>
                    <a:pt x="55352" y="23062"/>
                  </a:lnTo>
                  <a:lnTo>
                    <a:pt x="55352" y="22966"/>
                  </a:lnTo>
                  <a:lnTo>
                    <a:pt x="55376" y="22966"/>
                  </a:lnTo>
                  <a:lnTo>
                    <a:pt x="55376" y="22942"/>
                  </a:lnTo>
                  <a:lnTo>
                    <a:pt x="55425" y="22942"/>
                  </a:lnTo>
                  <a:lnTo>
                    <a:pt x="55425" y="22845"/>
                  </a:lnTo>
                  <a:lnTo>
                    <a:pt x="55473" y="22845"/>
                  </a:lnTo>
                  <a:lnTo>
                    <a:pt x="55473" y="22773"/>
                  </a:lnTo>
                  <a:lnTo>
                    <a:pt x="55497" y="22773"/>
                  </a:lnTo>
                  <a:lnTo>
                    <a:pt x="55497" y="22701"/>
                  </a:lnTo>
                  <a:lnTo>
                    <a:pt x="55545" y="22701"/>
                  </a:lnTo>
                  <a:lnTo>
                    <a:pt x="55545" y="22653"/>
                  </a:lnTo>
                  <a:lnTo>
                    <a:pt x="55593" y="22653"/>
                  </a:lnTo>
                  <a:lnTo>
                    <a:pt x="55593" y="22580"/>
                  </a:lnTo>
                  <a:lnTo>
                    <a:pt x="55617" y="22580"/>
                  </a:lnTo>
                  <a:lnTo>
                    <a:pt x="55617" y="22484"/>
                  </a:lnTo>
                  <a:lnTo>
                    <a:pt x="55666" y="22484"/>
                  </a:lnTo>
                  <a:lnTo>
                    <a:pt x="55666" y="22412"/>
                  </a:lnTo>
                  <a:lnTo>
                    <a:pt x="55714" y="22412"/>
                  </a:lnTo>
                  <a:lnTo>
                    <a:pt x="55714" y="22363"/>
                  </a:lnTo>
                  <a:lnTo>
                    <a:pt x="55738" y="22363"/>
                  </a:lnTo>
                  <a:lnTo>
                    <a:pt x="55738" y="22291"/>
                  </a:lnTo>
                  <a:lnTo>
                    <a:pt x="55786" y="22291"/>
                  </a:lnTo>
                  <a:lnTo>
                    <a:pt x="55786" y="22219"/>
                  </a:lnTo>
                  <a:lnTo>
                    <a:pt x="55834" y="22219"/>
                  </a:lnTo>
                  <a:lnTo>
                    <a:pt x="55834" y="22122"/>
                  </a:lnTo>
                  <a:lnTo>
                    <a:pt x="55858" y="22122"/>
                  </a:lnTo>
                  <a:lnTo>
                    <a:pt x="55858" y="22050"/>
                  </a:lnTo>
                  <a:lnTo>
                    <a:pt x="55907" y="22050"/>
                  </a:lnTo>
                  <a:lnTo>
                    <a:pt x="55907" y="21978"/>
                  </a:lnTo>
                  <a:lnTo>
                    <a:pt x="55955" y="21978"/>
                  </a:lnTo>
                  <a:lnTo>
                    <a:pt x="55955" y="21857"/>
                  </a:lnTo>
                  <a:lnTo>
                    <a:pt x="55979" y="21857"/>
                  </a:lnTo>
                  <a:lnTo>
                    <a:pt x="55979" y="21761"/>
                  </a:lnTo>
                  <a:lnTo>
                    <a:pt x="56027" y="21761"/>
                  </a:lnTo>
                  <a:lnTo>
                    <a:pt x="56027" y="21689"/>
                  </a:lnTo>
                  <a:lnTo>
                    <a:pt x="56075" y="21689"/>
                  </a:lnTo>
                  <a:lnTo>
                    <a:pt x="56075" y="21616"/>
                  </a:lnTo>
                  <a:lnTo>
                    <a:pt x="56099" y="21616"/>
                  </a:lnTo>
                  <a:lnTo>
                    <a:pt x="56099" y="21520"/>
                  </a:lnTo>
                  <a:lnTo>
                    <a:pt x="56148" y="21520"/>
                  </a:lnTo>
                  <a:lnTo>
                    <a:pt x="56148" y="21448"/>
                  </a:lnTo>
                  <a:lnTo>
                    <a:pt x="56196" y="21448"/>
                  </a:lnTo>
                  <a:lnTo>
                    <a:pt x="56196" y="21375"/>
                  </a:lnTo>
                  <a:lnTo>
                    <a:pt x="56220" y="21375"/>
                  </a:lnTo>
                  <a:lnTo>
                    <a:pt x="56220" y="21279"/>
                  </a:lnTo>
                  <a:lnTo>
                    <a:pt x="56268" y="21279"/>
                  </a:lnTo>
                  <a:lnTo>
                    <a:pt x="56268" y="21207"/>
                  </a:lnTo>
                  <a:lnTo>
                    <a:pt x="56316" y="21207"/>
                  </a:lnTo>
                  <a:lnTo>
                    <a:pt x="56316" y="21134"/>
                  </a:lnTo>
                  <a:lnTo>
                    <a:pt x="56340" y="21134"/>
                  </a:lnTo>
                  <a:lnTo>
                    <a:pt x="56340" y="21014"/>
                  </a:lnTo>
                  <a:lnTo>
                    <a:pt x="56389" y="21014"/>
                  </a:lnTo>
                  <a:lnTo>
                    <a:pt x="56389" y="20918"/>
                  </a:lnTo>
                  <a:lnTo>
                    <a:pt x="56437" y="20918"/>
                  </a:lnTo>
                  <a:lnTo>
                    <a:pt x="56437" y="20797"/>
                  </a:lnTo>
                  <a:lnTo>
                    <a:pt x="56461" y="20797"/>
                  </a:lnTo>
                  <a:lnTo>
                    <a:pt x="56461" y="20725"/>
                  </a:lnTo>
                  <a:lnTo>
                    <a:pt x="56509" y="20725"/>
                  </a:lnTo>
                  <a:lnTo>
                    <a:pt x="56509" y="20604"/>
                  </a:lnTo>
                  <a:lnTo>
                    <a:pt x="56557" y="20604"/>
                  </a:lnTo>
                  <a:lnTo>
                    <a:pt x="56557" y="20532"/>
                  </a:lnTo>
                  <a:lnTo>
                    <a:pt x="56581" y="20532"/>
                  </a:lnTo>
                  <a:lnTo>
                    <a:pt x="56581" y="20411"/>
                  </a:lnTo>
                  <a:lnTo>
                    <a:pt x="56629" y="20411"/>
                  </a:lnTo>
                  <a:lnTo>
                    <a:pt x="56629" y="20315"/>
                  </a:lnTo>
                  <a:lnTo>
                    <a:pt x="56678" y="20315"/>
                  </a:lnTo>
                  <a:lnTo>
                    <a:pt x="56678" y="20243"/>
                  </a:lnTo>
                  <a:lnTo>
                    <a:pt x="56702" y="20243"/>
                  </a:lnTo>
                  <a:lnTo>
                    <a:pt x="56702" y="20122"/>
                  </a:lnTo>
                  <a:lnTo>
                    <a:pt x="56750" y="20122"/>
                  </a:lnTo>
                  <a:lnTo>
                    <a:pt x="56750" y="20002"/>
                  </a:lnTo>
                  <a:lnTo>
                    <a:pt x="56798" y="20002"/>
                  </a:lnTo>
                  <a:lnTo>
                    <a:pt x="56798" y="19881"/>
                  </a:lnTo>
                  <a:lnTo>
                    <a:pt x="56822" y="19881"/>
                  </a:lnTo>
                  <a:lnTo>
                    <a:pt x="56822" y="19761"/>
                  </a:lnTo>
                  <a:lnTo>
                    <a:pt x="56870" y="19761"/>
                  </a:lnTo>
                  <a:lnTo>
                    <a:pt x="56870" y="19640"/>
                  </a:lnTo>
                  <a:lnTo>
                    <a:pt x="56919" y="19640"/>
                  </a:lnTo>
                  <a:lnTo>
                    <a:pt x="56919" y="19520"/>
                  </a:lnTo>
                  <a:lnTo>
                    <a:pt x="56943" y="19520"/>
                  </a:lnTo>
                  <a:lnTo>
                    <a:pt x="56943" y="19399"/>
                  </a:lnTo>
                  <a:lnTo>
                    <a:pt x="56991" y="19399"/>
                  </a:lnTo>
                  <a:lnTo>
                    <a:pt x="56991" y="19279"/>
                  </a:lnTo>
                  <a:lnTo>
                    <a:pt x="57039" y="19279"/>
                  </a:lnTo>
                  <a:lnTo>
                    <a:pt x="57039" y="19110"/>
                  </a:lnTo>
                  <a:lnTo>
                    <a:pt x="57063" y="19110"/>
                  </a:lnTo>
                  <a:lnTo>
                    <a:pt x="57063" y="18990"/>
                  </a:lnTo>
                  <a:lnTo>
                    <a:pt x="57111" y="18990"/>
                  </a:lnTo>
                  <a:lnTo>
                    <a:pt x="57111" y="18845"/>
                  </a:lnTo>
                  <a:lnTo>
                    <a:pt x="57160" y="18845"/>
                  </a:lnTo>
                  <a:lnTo>
                    <a:pt x="57160" y="18628"/>
                  </a:lnTo>
                  <a:lnTo>
                    <a:pt x="57184" y="18628"/>
                  </a:lnTo>
                  <a:lnTo>
                    <a:pt x="57184" y="18484"/>
                  </a:lnTo>
                  <a:lnTo>
                    <a:pt x="57232" y="18484"/>
                  </a:lnTo>
                  <a:lnTo>
                    <a:pt x="57232" y="18315"/>
                  </a:lnTo>
                  <a:lnTo>
                    <a:pt x="57280" y="18315"/>
                  </a:lnTo>
                  <a:lnTo>
                    <a:pt x="57280" y="18122"/>
                  </a:lnTo>
                  <a:lnTo>
                    <a:pt x="57304" y="18122"/>
                  </a:lnTo>
                  <a:lnTo>
                    <a:pt x="57304" y="17833"/>
                  </a:lnTo>
                  <a:lnTo>
                    <a:pt x="57352" y="17833"/>
                  </a:lnTo>
                  <a:lnTo>
                    <a:pt x="57352" y="17592"/>
                  </a:lnTo>
                  <a:lnTo>
                    <a:pt x="57401" y="17592"/>
                  </a:lnTo>
                  <a:lnTo>
                    <a:pt x="57401" y="17303"/>
                  </a:lnTo>
                  <a:lnTo>
                    <a:pt x="57425" y="17303"/>
                  </a:lnTo>
                  <a:lnTo>
                    <a:pt x="57425" y="16941"/>
                  </a:lnTo>
                  <a:lnTo>
                    <a:pt x="57473" y="16941"/>
                  </a:lnTo>
                  <a:lnTo>
                    <a:pt x="57473" y="16219"/>
                  </a:lnTo>
                  <a:lnTo>
                    <a:pt x="57425" y="16219"/>
                  </a:lnTo>
                  <a:lnTo>
                    <a:pt x="57425" y="15712"/>
                  </a:lnTo>
                  <a:lnTo>
                    <a:pt x="57401" y="15712"/>
                  </a:lnTo>
                  <a:lnTo>
                    <a:pt x="57401" y="15471"/>
                  </a:lnTo>
                  <a:lnTo>
                    <a:pt x="57352" y="15471"/>
                  </a:lnTo>
                  <a:lnTo>
                    <a:pt x="57352" y="15230"/>
                  </a:lnTo>
                  <a:lnTo>
                    <a:pt x="57304" y="15230"/>
                  </a:lnTo>
                  <a:lnTo>
                    <a:pt x="57304" y="14990"/>
                  </a:lnTo>
                  <a:lnTo>
                    <a:pt x="57280" y="14990"/>
                  </a:lnTo>
                  <a:lnTo>
                    <a:pt x="57280" y="14821"/>
                  </a:lnTo>
                  <a:lnTo>
                    <a:pt x="57232" y="14821"/>
                  </a:lnTo>
                  <a:lnTo>
                    <a:pt x="57232" y="14652"/>
                  </a:lnTo>
                  <a:lnTo>
                    <a:pt x="57184" y="14652"/>
                  </a:lnTo>
                  <a:lnTo>
                    <a:pt x="57184" y="14508"/>
                  </a:lnTo>
                  <a:lnTo>
                    <a:pt x="57160" y="14508"/>
                  </a:lnTo>
                  <a:lnTo>
                    <a:pt x="57160" y="14339"/>
                  </a:lnTo>
                  <a:lnTo>
                    <a:pt x="57111" y="14339"/>
                  </a:lnTo>
                  <a:lnTo>
                    <a:pt x="57111" y="14170"/>
                  </a:lnTo>
                  <a:lnTo>
                    <a:pt x="57063" y="14170"/>
                  </a:lnTo>
                  <a:lnTo>
                    <a:pt x="57063" y="14050"/>
                  </a:lnTo>
                  <a:lnTo>
                    <a:pt x="57039" y="14050"/>
                  </a:lnTo>
                  <a:lnTo>
                    <a:pt x="57039" y="13929"/>
                  </a:lnTo>
                  <a:lnTo>
                    <a:pt x="56991" y="13929"/>
                  </a:lnTo>
                  <a:lnTo>
                    <a:pt x="56991" y="13809"/>
                  </a:lnTo>
                  <a:lnTo>
                    <a:pt x="56943" y="13809"/>
                  </a:lnTo>
                  <a:lnTo>
                    <a:pt x="56943" y="13688"/>
                  </a:lnTo>
                  <a:lnTo>
                    <a:pt x="56919" y="13688"/>
                  </a:lnTo>
                  <a:lnTo>
                    <a:pt x="56919" y="13568"/>
                  </a:lnTo>
                  <a:lnTo>
                    <a:pt x="56870" y="13568"/>
                  </a:lnTo>
                  <a:lnTo>
                    <a:pt x="56870" y="13447"/>
                  </a:lnTo>
                  <a:lnTo>
                    <a:pt x="56822" y="13447"/>
                  </a:lnTo>
                  <a:lnTo>
                    <a:pt x="56822" y="13375"/>
                  </a:lnTo>
                  <a:lnTo>
                    <a:pt x="56798" y="13375"/>
                  </a:lnTo>
                  <a:lnTo>
                    <a:pt x="56798" y="13254"/>
                  </a:lnTo>
                  <a:lnTo>
                    <a:pt x="56750" y="13254"/>
                  </a:lnTo>
                  <a:lnTo>
                    <a:pt x="56750" y="13182"/>
                  </a:lnTo>
                  <a:lnTo>
                    <a:pt x="56702" y="13182"/>
                  </a:lnTo>
                  <a:lnTo>
                    <a:pt x="56702" y="13062"/>
                  </a:lnTo>
                  <a:lnTo>
                    <a:pt x="56678" y="13062"/>
                  </a:lnTo>
                  <a:lnTo>
                    <a:pt x="56678" y="12965"/>
                  </a:lnTo>
                  <a:lnTo>
                    <a:pt x="56629" y="12965"/>
                  </a:lnTo>
                  <a:lnTo>
                    <a:pt x="56629" y="12845"/>
                  </a:lnTo>
                  <a:lnTo>
                    <a:pt x="56581" y="12845"/>
                  </a:lnTo>
                  <a:lnTo>
                    <a:pt x="56581" y="12773"/>
                  </a:lnTo>
                  <a:lnTo>
                    <a:pt x="56557" y="12773"/>
                  </a:lnTo>
                  <a:lnTo>
                    <a:pt x="56557" y="12652"/>
                  </a:lnTo>
                  <a:lnTo>
                    <a:pt x="56509" y="12652"/>
                  </a:lnTo>
                  <a:lnTo>
                    <a:pt x="56509" y="12580"/>
                  </a:lnTo>
                  <a:lnTo>
                    <a:pt x="56461" y="12580"/>
                  </a:lnTo>
                  <a:lnTo>
                    <a:pt x="56461" y="12483"/>
                  </a:lnTo>
                  <a:lnTo>
                    <a:pt x="56437" y="12483"/>
                  </a:lnTo>
                  <a:lnTo>
                    <a:pt x="56437" y="12411"/>
                  </a:lnTo>
                  <a:lnTo>
                    <a:pt x="56389" y="12411"/>
                  </a:lnTo>
                  <a:lnTo>
                    <a:pt x="56389" y="12339"/>
                  </a:lnTo>
                  <a:lnTo>
                    <a:pt x="56340" y="12339"/>
                  </a:lnTo>
                  <a:lnTo>
                    <a:pt x="56340" y="12242"/>
                  </a:lnTo>
                  <a:lnTo>
                    <a:pt x="56316" y="12242"/>
                  </a:lnTo>
                  <a:lnTo>
                    <a:pt x="56316" y="12122"/>
                  </a:lnTo>
                  <a:lnTo>
                    <a:pt x="56268" y="12122"/>
                  </a:lnTo>
                  <a:lnTo>
                    <a:pt x="56268" y="12050"/>
                  </a:lnTo>
                  <a:lnTo>
                    <a:pt x="56220" y="12050"/>
                  </a:lnTo>
                  <a:lnTo>
                    <a:pt x="56220" y="11977"/>
                  </a:lnTo>
                  <a:lnTo>
                    <a:pt x="56196" y="11977"/>
                  </a:lnTo>
                  <a:lnTo>
                    <a:pt x="56196" y="11881"/>
                  </a:lnTo>
                  <a:lnTo>
                    <a:pt x="56148" y="11881"/>
                  </a:lnTo>
                  <a:lnTo>
                    <a:pt x="56148" y="11809"/>
                  </a:lnTo>
                  <a:lnTo>
                    <a:pt x="56099" y="11809"/>
                  </a:lnTo>
                  <a:lnTo>
                    <a:pt x="56099" y="11736"/>
                  </a:lnTo>
                  <a:lnTo>
                    <a:pt x="56075" y="11736"/>
                  </a:lnTo>
                  <a:lnTo>
                    <a:pt x="56075" y="11640"/>
                  </a:lnTo>
                  <a:lnTo>
                    <a:pt x="56027" y="11640"/>
                  </a:lnTo>
                  <a:lnTo>
                    <a:pt x="56027" y="11568"/>
                  </a:lnTo>
                  <a:lnTo>
                    <a:pt x="55979" y="11568"/>
                  </a:lnTo>
                  <a:lnTo>
                    <a:pt x="55979" y="11495"/>
                  </a:lnTo>
                  <a:lnTo>
                    <a:pt x="55955" y="11495"/>
                  </a:lnTo>
                  <a:lnTo>
                    <a:pt x="55955" y="11399"/>
                  </a:lnTo>
                  <a:lnTo>
                    <a:pt x="55907" y="11399"/>
                  </a:lnTo>
                  <a:lnTo>
                    <a:pt x="55907" y="11327"/>
                  </a:lnTo>
                  <a:lnTo>
                    <a:pt x="55858" y="11327"/>
                  </a:lnTo>
                  <a:lnTo>
                    <a:pt x="55858" y="11254"/>
                  </a:lnTo>
                  <a:lnTo>
                    <a:pt x="55834" y="11254"/>
                  </a:lnTo>
                  <a:lnTo>
                    <a:pt x="55834" y="11206"/>
                  </a:lnTo>
                  <a:lnTo>
                    <a:pt x="55786" y="11206"/>
                  </a:lnTo>
                  <a:lnTo>
                    <a:pt x="55786" y="11134"/>
                  </a:lnTo>
                  <a:lnTo>
                    <a:pt x="55738" y="11134"/>
                  </a:lnTo>
                  <a:lnTo>
                    <a:pt x="55738" y="11038"/>
                  </a:lnTo>
                  <a:lnTo>
                    <a:pt x="55714" y="11038"/>
                  </a:lnTo>
                  <a:lnTo>
                    <a:pt x="55714" y="10965"/>
                  </a:lnTo>
                  <a:lnTo>
                    <a:pt x="55666" y="10965"/>
                  </a:lnTo>
                  <a:lnTo>
                    <a:pt x="55666" y="10893"/>
                  </a:lnTo>
                  <a:lnTo>
                    <a:pt x="55617" y="10893"/>
                  </a:lnTo>
                  <a:lnTo>
                    <a:pt x="55617" y="10845"/>
                  </a:lnTo>
                  <a:lnTo>
                    <a:pt x="55593" y="10845"/>
                  </a:lnTo>
                  <a:lnTo>
                    <a:pt x="55593" y="10772"/>
                  </a:lnTo>
                  <a:lnTo>
                    <a:pt x="55545" y="10772"/>
                  </a:lnTo>
                  <a:lnTo>
                    <a:pt x="55545" y="10676"/>
                  </a:lnTo>
                  <a:lnTo>
                    <a:pt x="55497" y="10676"/>
                  </a:lnTo>
                  <a:lnTo>
                    <a:pt x="55497" y="10604"/>
                  </a:lnTo>
                  <a:lnTo>
                    <a:pt x="55473" y="10604"/>
                  </a:lnTo>
                  <a:lnTo>
                    <a:pt x="55473" y="10556"/>
                  </a:lnTo>
                  <a:lnTo>
                    <a:pt x="55425" y="10556"/>
                  </a:lnTo>
                  <a:lnTo>
                    <a:pt x="55425" y="10483"/>
                  </a:lnTo>
                  <a:lnTo>
                    <a:pt x="55376" y="10483"/>
                  </a:lnTo>
                  <a:lnTo>
                    <a:pt x="55376" y="10411"/>
                  </a:lnTo>
                  <a:lnTo>
                    <a:pt x="55352" y="10411"/>
                  </a:lnTo>
                  <a:lnTo>
                    <a:pt x="55352" y="10363"/>
                  </a:lnTo>
                  <a:lnTo>
                    <a:pt x="55304" y="10363"/>
                  </a:lnTo>
                  <a:lnTo>
                    <a:pt x="55304" y="10290"/>
                  </a:lnTo>
                  <a:lnTo>
                    <a:pt x="55256" y="10290"/>
                  </a:lnTo>
                  <a:lnTo>
                    <a:pt x="55256" y="10194"/>
                  </a:lnTo>
                  <a:lnTo>
                    <a:pt x="55232" y="10194"/>
                  </a:lnTo>
                  <a:lnTo>
                    <a:pt x="55232" y="10170"/>
                  </a:lnTo>
                  <a:lnTo>
                    <a:pt x="55184" y="10170"/>
                  </a:lnTo>
                  <a:lnTo>
                    <a:pt x="55184" y="10074"/>
                  </a:lnTo>
                  <a:lnTo>
                    <a:pt x="55135" y="10074"/>
                  </a:lnTo>
                  <a:lnTo>
                    <a:pt x="55135" y="10001"/>
                  </a:lnTo>
                  <a:lnTo>
                    <a:pt x="55111" y="10001"/>
                  </a:lnTo>
                  <a:lnTo>
                    <a:pt x="55111" y="9953"/>
                  </a:lnTo>
                  <a:lnTo>
                    <a:pt x="55063" y="9953"/>
                  </a:lnTo>
                  <a:lnTo>
                    <a:pt x="55063" y="9881"/>
                  </a:lnTo>
                  <a:lnTo>
                    <a:pt x="55015" y="9881"/>
                  </a:lnTo>
                  <a:lnTo>
                    <a:pt x="55015" y="9833"/>
                  </a:lnTo>
                  <a:lnTo>
                    <a:pt x="54991" y="9833"/>
                  </a:lnTo>
                  <a:lnTo>
                    <a:pt x="54991" y="9760"/>
                  </a:lnTo>
                  <a:lnTo>
                    <a:pt x="54943" y="9760"/>
                  </a:lnTo>
                  <a:lnTo>
                    <a:pt x="54943" y="9688"/>
                  </a:lnTo>
                  <a:lnTo>
                    <a:pt x="54894" y="9688"/>
                  </a:lnTo>
                  <a:lnTo>
                    <a:pt x="54894" y="9640"/>
                  </a:lnTo>
                  <a:lnTo>
                    <a:pt x="54870" y="9640"/>
                  </a:lnTo>
                  <a:lnTo>
                    <a:pt x="54870" y="9568"/>
                  </a:lnTo>
                  <a:lnTo>
                    <a:pt x="54822" y="9568"/>
                  </a:lnTo>
                  <a:lnTo>
                    <a:pt x="54822" y="9519"/>
                  </a:lnTo>
                  <a:lnTo>
                    <a:pt x="54774" y="9519"/>
                  </a:lnTo>
                  <a:lnTo>
                    <a:pt x="54774" y="9447"/>
                  </a:lnTo>
                  <a:lnTo>
                    <a:pt x="54750" y="9447"/>
                  </a:lnTo>
                  <a:lnTo>
                    <a:pt x="54750" y="9399"/>
                  </a:lnTo>
                  <a:lnTo>
                    <a:pt x="54702" y="9399"/>
                  </a:lnTo>
                  <a:lnTo>
                    <a:pt x="54702" y="9327"/>
                  </a:lnTo>
                  <a:lnTo>
                    <a:pt x="54653" y="9327"/>
                  </a:lnTo>
                  <a:lnTo>
                    <a:pt x="54653" y="9278"/>
                  </a:lnTo>
                  <a:lnTo>
                    <a:pt x="54629" y="9278"/>
                  </a:lnTo>
                  <a:lnTo>
                    <a:pt x="54629" y="9206"/>
                  </a:lnTo>
                  <a:lnTo>
                    <a:pt x="54581" y="9206"/>
                  </a:lnTo>
                  <a:lnTo>
                    <a:pt x="54581" y="9158"/>
                  </a:lnTo>
                  <a:lnTo>
                    <a:pt x="54533" y="9158"/>
                  </a:lnTo>
                  <a:lnTo>
                    <a:pt x="54533" y="9086"/>
                  </a:lnTo>
                  <a:lnTo>
                    <a:pt x="54509" y="9086"/>
                  </a:lnTo>
                  <a:lnTo>
                    <a:pt x="54509" y="9037"/>
                  </a:lnTo>
                  <a:lnTo>
                    <a:pt x="54461" y="9037"/>
                  </a:lnTo>
                  <a:lnTo>
                    <a:pt x="54461" y="8965"/>
                  </a:lnTo>
                  <a:lnTo>
                    <a:pt x="54413" y="8965"/>
                  </a:lnTo>
                  <a:lnTo>
                    <a:pt x="54413" y="8917"/>
                  </a:lnTo>
                  <a:lnTo>
                    <a:pt x="54388" y="8917"/>
                  </a:lnTo>
                  <a:lnTo>
                    <a:pt x="54388" y="8845"/>
                  </a:lnTo>
                  <a:lnTo>
                    <a:pt x="54340" y="8845"/>
                  </a:lnTo>
                  <a:lnTo>
                    <a:pt x="54340" y="8796"/>
                  </a:lnTo>
                  <a:lnTo>
                    <a:pt x="54292" y="8796"/>
                  </a:lnTo>
                  <a:lnTo>
                    <a:pt x="54292" y="8724"/>
                  </a:lnTo>
                  <a:lnTo>
                    <a:pt x="54268" y="8724"/>
                  </a:lnTo>
                  <a:lnTo>
                    <a:pt x="54268" y="8676"/>
                  </a:lnTo>
                  <a:lnTo>
                    <a:pt x="54220" y="8676"/>
                  </a:lnTo>
                  <a:lnTo>
                    <a:pt x="54220" y="8604"/>
                  </a:lnTo>
                  <a:lnTo>
                    <a:pt x="54172" y="8604"/>
                  </a:lnTo>
                  <a:lnTo>
                    <a:pt x="54172" y="8555"/>
                  </a:lnTo>
                  <a:lnTo>
                    <a:pt x="54147" y="8555"/>
                  </a:lnTo>
                  <a:lnTo>
                    <a:pt x="54147" y="8507"/>
                  </a:lnTo>
                  <a:lnTo>
                    <a:pt x="54099" y="8507"/>
                  </a:lnTo>
                  <a:lnTo>
                    <a:pt x="54099" y="8435"/>
                  </a:lnTo>
                  <a:lnTo>
                    <a:pt x="54051" y="8435"/>
                  </a:lnTo>
                  <a:lnTo>
                    <a:pt x="54051" y="8387"/>
                  </a:lnTo>
                  <a:lnTo>
                    <a:pt x="54027" y="8387"/>
                  </a:lnTo>
                  <a:lnTo>
                    <a:pt x="54027" y="8314"/>
                  </a:lnTo>
                  <a:lnTo>
                    <a:pt x="53979" y="8314"/>
                  </a:lnTo>
                  <a:lnTo>
                    <a:pt x="53979" y="8266"/>
                  </a:lnTo>
                  <a:lnTo>
                    <a:pt x="53931" y="8266"/>
                  </a:lnTo>
                  <a:lnTo>
                    <a:pt x="53931" y="8194"/>
                  </a:lnTo>
                  <a:lnTo>
                    <a:pt x="53906" y="8194"/>
                  </a:lnTo>
                  <a:lnTo>
                    <a:pt x="53906" y="8146"/>
                  </a:lnTo>
                  <a:lnTo>
                    <a:pt x="53858" y="8146"/>
                  </a:lnTo>
                  <a:lnTo>
                    <a:pt x="53858" y="8122"/>
                  </a:lnTo>
                  <a:lnTo>
                    <a:pt x="53810" y="8122"/>
                  </a:lnTo>
                  <a:lnTo>
                    <a:pt x="53810" y="8025"/>
                  </a:lnTo>
                  <a:lnTo>
                    <a:pt x="53786" y="8025"/>
                  </a:lnTo>
                  <a:lnTo>
                    <a:pt x="53786" y="8001"/>
                  </a:lnTo>
                  <a:lnTo>
                    <a:pt x="53738" y="8001"/>
                  </a:lnTo>
                  <a:lnTo>
                    <a:pt x="53738" y="7953"/>
                  </a:lnTo>
                  <a:lnTo>
                    <a:pt x="53690" y="7953"/>
                  </a:lnTo>
                  <a:lnTo>
                    <a:pt x="53690" y="7881"/>
                  </a:lnTo>
                  <a:lnTo>
                    <a:pt x="53665" y="7881"/>
                  </a:lnTo>
                  <a:lnTo>
                    <a:pt x="53665" y="7833"/>
                  </a:lnTo>
                  <a:lnTo>
                    <a:pt x="53617" y="7833"/>
                  </a:lnTo>
                  <a:lnTo>
                    <a:pt x="53617" y="7784"/>
                  </a:lnTo>
                  <a:lnTo>
                    <a:pt x="53569" y="7784"/>
                  </a:lnTo>
                  <a:lnTo>
                    <a:pt x="53569" y="7712"/>
                  </a:lnTo>
                  <a:lnTo>
                    <a:pt x="53545" y="7712"/>
                  </a:lnTo>
                  <a:lnTo>
                    <a:pt x="53545" y="7664"/>
                  </a:lnTo>
                  <a:lnTo>
                    <a:pt x="53497" y="7664"/>
                  </a:lnTo>
                  <a:lnTo>
                    <a:pt x="53497" y="7640"/>
                  </a:lnTo>
                  <a:lnTo>
                    <a:pt x="53449" y="7640"/>
                  </a:lnTo>
                  <a:lnTo>
                    <a:pt x="53449" y="7543"/>
                  </a:lnTo>
                  <a:lnTo>
                    <a:pt x="53425" y="7543"/>
                  </a:lnTo>
                  <a:lnTo>
                    <a:pt x="53425" y="7519"/>
                  </a:lnTo>
                  <a:lnTo>
                    <a:pt x="53376" y="7519"/>
                  </a:lnTo>
                  <a:lnTo>
                    <a:pt x="53376" y="7471"/>
                  </a:lnTo>
                  <a:lnTo>
                    <a:pt x="53328" y="7471"/>
                  </a:lnTo>
                  <a:lnTo>
                    <a:pt x="53328" y="7399"/>
                  </a:lnTo>
                  <a:lnTo>
                    <a:pt x="53304" y="7399"/>
                  </a:lnTo>
                  <a:lnTo>
                    <a:pt x="53304" y="7351"/>
                  </a:lnTo>
                  <a:lnTo>
                    <a:pt x="53256" y="7351"/>
                  </a:lnTo>
                  <a:lnTo>
                    <a:pt x="53256" y="7302"/>
                  </a:lnTo>
                  <a:lnTo>
                    <a:pt x="53208" y="7302"/>
                  </a:lnTo>
                  <a:lnTo>
                    <a:pt x="53208" y="7278"/>
                  </a:lnTo>
                  <a:lnTo>
                    <a:pt x="53184" y="7278"/>
                  </a:lnTo>
                  <a:lnTo>
                    <a:pt x="53184" y="7182"/>
                  </a:lnTo>
                  <a:lnTo>
                    <a:pt x="53135" y="7182"/>
                  </a:lnTo>
                  <a:lnTo>
                    <a:pt x="53135" y="7158"/>
                  </a:lnTo>
                  <a:lnTo>
                    <a:pt x="53087" y="7158"/>
                  </a:lnTo>
                  <a:lnTo>
                    <a:pt x="53087" y="7110"/>
                  </a:lnTo>
                  <a:lnTo>
                    <a:pt x="53063" y="7110"/>
                  </a:lnTo>
                  <a:lnTo>
                    <a:pt x="53063" y="7037"/>
                  </a:lnTo>
                  <a:lnTo>
                    <a:pt x="53015" y="7037"/>
                  </a:lnTo>
                  <a:lnTo>
                    <a:pt x="53015" y="6989"/>
                  </a:lnTo>
                  <a:lnTo>
                    <a:pt x="52967" y="6989"/>
                  </a:lnTo>
                  <a:lnTo>
                    <a:pt x="52967" y="6941"/>
                  </a:lnTo>
                  <a:lnTo>
                    <a:pt x="52943" y="6941"/>
                  </a:lnTo>
                  <a:lnTo>
                    <a:pt x="52943" y="6917"/>
                  </a:lnTo>
                  <a:lnTo>
                    <a:pt x="52894" y="6917"/>
                  </a:lnTo>
                  <a:lnTo>
                    <a:pt x="52894" y="6820"/>
                  </a:lnTo>
                  <a:lnTo>
                    <a:pt x="52846" y="6820"/>
                  </a:lnTo>
                  <a:lnTo>
                    <a:pt x="52846" y="6796"/>
                  </a:lnTo>
                  <a:lnTo>
                    <a:pt x="52822" y="6796"/>
                  </a:lnTo>
                  <a:lnTo>
                    <a:pt x="52822" y="6748"/>
                  </a:lnTo>
                  <a:lnTo>
                    <a:pt x="52774" y="6748"/>
                  </a:lnTo>
                  <a:lnTo>
                    <a:pt x="52774" y="6700"/>
                  </a:lnTo>
                  <a:lnTo>
                    <a:pt x="52726" y="6700"/>
                  </a:lnTo>
                  <a:lnTo>
                    <a:pt x="52726" y="6628"/>
                  </a:lnTo>
                  <a:lnTo>
                    <a:pt x="52702" y="6628"/>
                  </a:lnTo>
                  <a:lnTo>
                    <a:pt x="52702" y="6579"/>
                  </a:lnTo>
                  <a:lnTo>
                    <a:pt x="52653" y="6579"/>
                  </a:lnTo>
                  <a:lnTo>
                    <a:pt x="52653" y="6555"/>
                  </a:lnTo>
                  <a:lnTo>
                    <a:pt x="52605" y="6555"/>
                  </a:lnTo>
                  <a:lnTo>
                    <a:pt x="52605" y="6507"/>
                  </a:lnTo>
                  <a:lnTo>
                    <a:pt x="52581" y="6507"/>
                  </a:lnTo>
                  <a:lnTo>
                    <a:pt x="52581" y="6459"/>
                  </a:lnTo>
                  <a:lnTo>
                    <a:pt x="52533" y="6459"/>
                  </a:lnTo>
                  <a:lnTo>
                    <a:pt x="52533" y="6387"/>
                  </a:lnTo>
                  <a:lnTo>
                    <a:pt x="52485" y="6387"/>
                  </a:lnTo>
                  <a:lnTo>
                    <a:pt x="52485" y="6338"/>
                  </a:lnTo>
                  <a:lnTo>
                    <a:pt x="52461" y="6338"/>
                  </a:lnTo>
                  <a:lnTo>
                    <a:pt x="52461" y="6314"/>
                  </a:lnTo>
                  <a:lnTo>
                    <a:pt x="52412" y="6314"/>
                  </a:lnTo>
                  <a:lnTo>
                    <a:pt x="52412" y="6266"/>
                  </a:lnTo>
                  <a:lnTo>
                    <a:pt x="52364" y="6266"/>
                  </a:lnTo>
                  <a:lnTo>
                    <a:pt x="52364" y="6194"/>
                  </a:lnTo>
                  <a:lnTo>
                    <a:pt x="52340" y="6194"/>
                  </a:lnTo>
                  <a:lnTo>
                    <a:pt x="52340" y="6146"/>
                  </a:lnTo>
                  <a:lnTo>
                    <a:pt x="52292" y="6146"/>
                  </a:lnTo>
                  <a:lnTo>
                    <a:pt x="52292" y="6097"/>
                  </a:lnTo>
                  <a:lnTo>
                    <a:pt x="52244" y="6097"/>
                  </a:lnTo>
                  <a:lnTo>
                    <a:pt x="52244" y="6073"/>
                  </a:lnTo>
                  <a:lnTo>
                    <a:pt x="52220" y="6073"/>
                  </a:lnTo>
                  <a:lnTo>
                    <a:pt x="52220" y="6025"/>
                  </a:lnTo>
                  <a:lnTo>
                    <a:pt x="52171" y="6025"/>
                  </a:lnTo>
                  <a:lnTo>
                    <a:pt x="52171" y="5977"/>
                  </a:lnTo>
                  <a:lnTo>
                    <a:pt x="52123" y="5977"/>
                  </a:lnTo>
                  <a:lnTo>
                    <a:pt x="52123" y="5905"/>
                  </a:lnTo>
                  <a:lnTo>
                    <a:pt x="52099" y="5905"/>
                  </a:lnTo>
                  <a:lnTo>
                    <a:pt x="52099" y="5857"/>
                  </a:lnTo>
                  <a:lnTo>
                    <a:pt x="52051" y="5857"/>
                  </a:lnTo>
                  <a:lnTo>
                    <a:pt x="52051" y="5832"/>
                  </a:lnTo>
                  <a:lnTo>
                    <a:pt x="52003" y="5832"/>
                  </a:lnTo>
                  <a:lnTo>
                    <a:pt x="52003" y="5784"/>
                  </a:lnTo>
                  <a:lnTo>
                    <a:pt x="51979" y="5784"/>
                  </a:lnTo>
                  <a:lnTo>
                    <a:pt x="51979" y="5736"/>
                  </a:lnTo>
                  <a:lnTo>
                    <a:pt x="51930" y="5736"/>
                  </a:lnTo>
                  <a:lnTo>
                    <a:pt x="51930" y="5664"/>
                  </a:lnTo>
                  <a:lnTo>
                    <a:pt x="51882" y="5664"/>
                  </a:lnTo>
                  <a:lnTo>
                    <a:pt x="51882" y="5616"/>
                  </a:lnTo>
                  <a:lnTo>
                    <a:pt x="51858" y="5616"/>
                  </a:lnTo>
                  <a:lnTo>
                    <a:pt x="51858" y="5591"/>
                  </a:lnTo>
                  <a:lnTo>
                    <a:pt x="51810" y="5591"/>
                  </a:lnTo>
                  <a:lnTo>
                    <a:pt x="51810" y="5543"/>
                  </a:lnTo>
                  <a:lnTo>
                    <a:pt x="51762" y="5543"/>
                  </a:lnTo>
                  <a:lnTo>
                    <a:pt x="51762" y="5495"/>
                  </a:lnTo>
                  <a:lnTo>
                    <a:pt x="51738" y="5495"/>
                  </a:lnTo>
                  <a:lnTo>
                    <a:pt x="51738" y="5471"/>
                  </a:lnTo>
                  <a:lnTo>
                    <a:pt x="51689" y="5471"/>
                  </a:lnTo>
                  <a:lnTo>
                    <a:pt x="51689" y="5423"/>
                  </a:lnTo>
                  <a:lnTo>
                    <a:pt x="51641" y="5423"/>
                  </a:lnTo>
                  <a:lnTo>
                    <a:pt x="51641" y="5375"/>
                  </a:lnTo>
                  <a:lnTo>
                    <a:pt x="51617" y="5375"/>
                  </a:lnTo>
                  <a:lnTo>
                    <a:pt x="51617" y="5302"/>
                  </a:lnTo>
                  <a:lnTo>
                    <a:pt x="51569" y="5302"/>
                  </a:lnTo>
                  <a:lnTo>
                    <a:pt x="51569" y="5254"/>
                  </a:lnTo>
                  <a:lnTo>
                    <a:pt x="51521" y="5254"/>
                  </a:lnTo>
                  <a:lnTo>
                    <a:pt x="51521" y="5230"/>
                  </a:lnTo>
                  <a:lnTo>
                    <a:pt x="51497" y="5230"/>
                  </a:lnTo>
                  <a:lnTo>
                    <a:pt x="51497" y="5182"/>
                  </a:lnTo>
                  <a:lnTo>
                    <a:pt x="51448" y="5182"/>
                  </a:lnTo>
                  <a:lnTo>
                    <a:pt x="51448" y="5134"/>
                  </a:lnTo>
                  <a:lnTo>
                    <a:pt x="51400" y="5134"/>
                  </a:lnTo>
                  <a:lnTo>
                    <a:pt x="51400" y="5109"/>
                  </a:lnTo>
                  <a:lnTo>
                    <a:pt x="51376" y="5109"/>
                  </a:lnTo>
                  <a:lnTo>
                    <a:pt x="51376" y="5061"/>
                  </a:lnTo>
                  <a:lnTo>
                    <a:pt x="51328" y="5061"/>
                  </a:lnTo>
                  <a:lnTo>
                    <a:pt x="51328" y="5013"/>
                  </a:lnTo>
                  <a:lnTo>
                    <a:pt x="51280" y="5013"/>
                  </a:lnTo>
                  <a:lnTo>
                    <a:pt x="51280" y="4989"/>
                  </a:lnTo>
                  <a:lnTo>
                    <a:pt x="51256" y="4989"/>
                  </a:lnTo>
                  <a:lnTo>
                    <a:pt x="51256" y="4893"/>
                  </a:lnTo>
                  <a:lnTo>
                    <a:pt x="51208" y="4893"/>
                  </a:lnTo>
                  <a:lnTo>
                    <a:pt x="51208" y="4869"/>
                  </a:lnTo>
                  <a:lnTo>
                    <a:pt x="51159" y="4869"/>
                  </a:lnTo>
                  <a:lnTo>
                    <a:pt x="51159" y="4820"/>
                  </a:lnTo>
                  <a:lnTo>
                    <a:pt x="51135" y="4820"/>
                  </a:lnTo>
                  <a:lnTo>
                    <a:pt x="51135" y="4772"/>
                  </a:lnTo>
                  <a:lnTo>
                    <a:pt x="51087" y="4772"/>
                  </a:lnTo>
                  <a:lnTo>
                    <a:pt x="51087" y="4748"/>
                  </a:lnTo>
                  <a:lnTo>
                    <a:pt x="51039" y="4748"/>
                  </a:lnTo>
                  <a:lnTo>
                    <a:pt x="51039" y="4700"/>
                  </a:lnTo>
                  <a:lnTo>
                    <a:pt x="51015" y="4700"/>
                  </a:lnTo>
                  <a:lnTo>
                    <a:pt x="51015" y="4652"/>
                  </a:lnTo>
                  <a:lnTo>
                    <a:pt x="50967" y="4652"/>
                  </a:lnTo>
                  <a:lnTo>
                    <a:pt x="50967" y="4628"/>
                  </a:lnTo>
                  <a:lnTo>
                    <a:pt x="50918" y="4628"/>
                  </a:lnTo>
                  <a:lnTo>
                    <a:pt x="50918" y="4579"/>
                  </a:lnTo>
                  <a:lnTo>
                    <a:pt x="50894" y="4579"/>
                  </a:lnTo>
                  <a:lnTo>
                    <a:pt x="50894" y="4531"/>
                  </a:lnTo>
                  <a:lnTo>
                    <a:pt x="50846" y="4531"/>
                  </a:lnTo>
                  <a:lnTo>
                    <a:pt x="50846" y="4507"/>
                  </a:lnTo>
                  <a:lnTo>
                    <a:pt x="50798" y="4507"/>
                  </a:lnTo>
                  <a:lnTo>
                    <a:pt x="50798" y="4459"/>
                  </a:lnTo>
                  <a:lnTo>
                    <a:pt x="50774" y="4459"/>
                  </a:lnTo>
                  <a:lnTo>
                    <a:pt x="50774" y="4411"/>
                  </a:lnTo>
                  <a:lnTo>
                    <a:pt x="50726" y="4411"/>
                  </a:lnTo>
                  <a:lnTo>
                    <a:pt x="50726" y="4387"/>
                  </a:lnTo>
                  <a:lnTo>
                    <a:pt x="50677" y="4387"/>
                  </a:lnTo>
                  <a:lnTo>
                    <a:pt x="50677" y="4338"/>
                  </a:lnTo>
                  <a:lnTo>
                    <a:pt x="50653" y="4338"/>
                  </a:lnTo>
                  <a:lnTo>
                    <a:pt x="50653" y="4290"/>
                  </a:lnTo>
                  <a:lnTo>
                    <a:pt x="50605" y="4290"/>
                  </a:lnTo>
                  <a:lnTo>
                    <a:pt x="50605" y="4266"/>
                  </a:lnTo>
                  <a:lnTo>
                    <a:pt x="50557" y="4266"/>
                  </a:lnTo>
                  <a:lnTo>
                    <a:pt x="50557" y="4218"/>
                  </a:lnTo>
                  <a:lnTo>
                    <a:pt x="50533" y="4218"/>
                  </a:lnTo>
                  <a:lnTo>
                    <a:pt x="50533" y="4170"/>
                  </a:lnTo>
                  <a:lnTo>
                    <a:pt x="50485" y="4170"/>
                  </a:lnTo>
                  <a:lnTo>
                    <a:pt x="50485" y="4146"/>
                  </a:lnTo>
                  <a:lnTo>
                    <a:pt x="50436" y="4146"/>
                  </a:lnTo>
                  <a:lnTo>
                    <a:pt x="50436" y="4097"/>
                  </a:lnTo>
                  <a:lnTo>
                    <a:pt x="50412" y="4097"/>
                  </a:lnTo>
                  <a:lnTo>
                    <a:pt x="50412" y="4049"/>
                  </a:lnTo>
                  <a:lnTo>
                    <a:pt x="50364" y="4049"/>
                  </a:lnTo>
                  <a:lnTo>
                    <a:pt x="50364" y="4025"/>
                  </a:lnTo>
                  <a:lnTo>
                    <a:pt x="50316" y="4025"/>
                  </a:lnTo>
                  <a:lnTo>
                    <a:pt x="50316" y="3977"/>
                  </a:lnTo>
                  <a:lnTo>
                    <a:pt x="50292" y="3977"/>
                  </a:lnTo>
                  <a:lnTo>
                    <a:pt x="50292" y="3929"/>
                  </a:lnTo>
                  <a:lnTo>
                    <a:pt x="50244" y="3929"/>
                  </a:lnTo>
                  <a:lnTo>
                    <a:pt x="50244" y="3905"/>
                  </a:lnTo>
                  <a:lnTo>
                    <a:pt x="50195" y="3905"/>
                  </a:lnTo>
                  <a:lnTo>
                    <a:pt x="50195" y="3856"/>
                  </a:lnTo>
                  <a:lnTo>
                    <a:pt x="50171" y="3856"/>
                  </a:lnTo>
                  <a:lnTo>
                    <a:pt x="50171" y="3808"/>
                  </a:lnTo>
                  <a:lnTo>
                    <a:pt x="50123" y="3808"/>
                  </a:lnTo>
                  <a:lnTo>
                    <a:pt x="50123" y="3784"/>
                  </a:lnTo>
                  <a:lnTo>
                    <a:pt x="50075" y="3784"/>
                  </a:lnTo>
                  <a:lnTo>
                    <a:pt x="50075" y="3736"/>
                  </a:lnTo>
                  <a:lnTo>
                    <a:pt x="50051" y="3736"/>
                  </a:lnTo>
                  <a:lnTo>
                    <a:pt x="50051" y="3688"/>
                  </a:lnTo>
                  <a:lnTo>
                    <a:pt x="50003" y="3688"/>
                  </a:lnTo>
                  <a:lnTo>
                    <a:pt x="50003" y="3664"/>
                  </a:lnTo>
                  <a:lnTo>
                    <a:pt x="49954" y="3664"/>
                  </a:lnTo>
                  <a:lnTo>
                    <a:pt x="49954" y="3615"/>
                  </a:lnTo>
                  <a:lnTo>
                    <a:pt x="49930" y="3615"/>
                  </a:lnTo>
                  <a:lnTo>
                    <a:pt x="49930" y="3567"/>
                  </a:lnTo>
                  <a:lnTo>
                    <a:pt x="49882" y="3567"/>
                  </a:lnTo>
                  <a:lnTo>
                    <a:pt x="49882" y="3543"/>
                  </a:lnTo>
                  <a:lnTo>
                    <a:pt x="49834" y="3543"/>
                  </a:lnTo>
                  <a:lnTo>
                    <a:pt x="49834" y="3495"/>
                  </a:lnTo>
                  <a:lnTo>
                    <a:pt x="49810" y="3495"/>
                  </a:lnTo>
                  <a:lnTo>
                    <a:pt x="49810" y="3447"/>
                  </a:lnTo>
                  <a:lnTo>
                    <a:pt x="49762" y="3447"/>
                  </a:lnTo>
                  <a:lnTo>
                    <a:pt x="49762" y="3423"/>
                  </a:lnTo>
                  <a:lnTo>
                    <a:pt x="49713" y="3423"/>
                  </a:lnTo>
                  <a:lnTo>
                    <a:pt x="49713" y="3374"/>
                  </a:lnTo>
                  <a:lnTo>
                    <a:pt x="49689" y="3374"/>
                  </a:lnTo>
                  <a:lnTo>
                    <a:pt x="49689" y="3326"/>
                  </a:lnTo>
                  <a:lnTo>
                    <a:pt x="49641" y="3326"/>
                  </a:lnTo>
                  <a:lnTo>
                    <a:pt x="49641" y="3302"/>
                  </a:lnTo>
                  <a:lnTo>
                    <a:pt x="49593" y="3302"/>
                  </a:lnTo>
                  <a:lnTo>
                    <a:pt x="49593" y="3254"/>
                  </a:lnTo>
                  <a:lnTo>
                    <a:pt x="49521" y="3254"/>
                  </a:lnTo>
                  <a:lnTo>
                    <a:pt x="49521" y="3206"/>
                  </a:lnTo>
                  <a:lnTo>
                    <a:pt x="49472" y="3206"/>
                  </a:lnTo>
                  <a:lnTo>
                    <a:pt x="49472" y="3182"/>
                  </a:lnTo>
                  <a:lnTo>
                    <a:pt x="49448" y="3182"/>
                  </a:lnTo>
                  <a:lnTo>
                    <a:pt x="49448" y="3133"/>
                  </a:lnTo>
                  <a:lnTo>
                    <a:pt x="49400" y="3133"/>
                  </a:lnTo>
                  <a:lnTo>
                    <a:pt x="49400" y="3085"/>
                  </a:lnTo>
                  <a:lnTo>
                    <a:pt x="49352" y="3085"/>
                  </a:lnTo>
                  <a:lnTo>
                    <a:pt x="49352" y="3061"/>
                  </a:lnTo>
                  <a:lnTo>
                    <a:pt x="49328" y="3061"/>
                  </a:lnTo>
                  <a:lnTo>
                    <a:pt x="49328" y="3013"/>
                  </a:lnTo>
                  <a:lnTo>
                    <a:pt x="49280" y="3013"/>
                  </a:lnTo>
                  <a:lnTo>
                    <a:pt x="49280" y="2965"/>
                  </a:lnTo>
                  <a:lnTo>
                    <a:pt x="49232" y="2965"/>
                  </a:lnTo>
                  <a:lnTo>
                    <a:pt x="49232" y="2941"/>
                  </a:lnTo>
                  <a:lnTo>
                    <a:pt x="49159" y="2941"/>
                  </a:lnTo>
                  <a:lnTo>
                    <a:pt x="49159" y="2893"/>
                  </a:lnTo>
                  <a:lnTo>
                    <a:pt x="49111" y="2893"/>
                  </a:lnTo>
                  <a:lnTo>
                    <a:pt x="49111" y="2844"/>
                  </a:lnTo>
                  <a:lnTo>
                    <a:pt x="49087" y="2844"/>
                  </a:lnTo>
                  <a:lnTo>
                    <a:pt x="49087" y="2820"/>
                  </a:lnTo>
                  <a:lnTo>
                    <a:pt x="49039" y="2820"/>
                  </a:lnTo>
                  <a:lnTo>
                    <a:pt x="49039" y="2772"/>
                  </a:lnTo>
                  <a:lnTo>
                    <a:pt x="48991" y="2772"/>
                  </a:lnTo>
                  <a:lnTo>
                    <a:pt x="48991" y="2724"/>
                  </a:lnTo>
                  <a:lnTo>
                    <a:pt x="48966" y="2724"/>
                  </a:lnTo>
                  <a:lnTo>
                    <a:pt x="48966" y="2700"/>
                  </a:lnTo>
                  <a:lnTo>
                    <a:pt x="48870" y="2700"/>
                  </a:lnTo>
                  <a:lnTo>
                    <a:pt x="48870" y="2652"/>
                  </a:lnTo>
                  <a:lnTo>
                    <a:pt x="48846" y="2652"/>
                  </a:lnTo>
                  <a:lnTo>
                    <a:pt x="48846" y="2603"/>
                  </a:lnTo>
                  <a:lnTo>
                    <a:pt x="48798" y="2603"/>
                  </a:lnTo>
                  <a:lnTo>
                    <a:pt x="48798" y="2579"/>
                  </a:lnTo>
                  <a:lnTo>
                    <a:pt x="48750" y="2579"/>
                  </a:lnTo>
                  <a:lnTo>
                    <a:pt x="48750" y="2531"/>
                  </a:lnTo>
                  <a:lnTo>
                    <a:pt x="48677" y="2531"/>
                  </a:lnTo>
                  <a:lnTo>
                    <a:pt x="48677" y="2483"/>
                  </a:lnTo>
                  <a:lnTo>
                    <a:pt x="48629" y="2483"/>
                  </a:lnTo>
                  <a:lnTo>
                    <a:pt x="48629" y="2459"/>
                  </a:lnTo>
                  <a:lnTo>
                    <a:pt x="48557" y="2459"/>
                  </a:lnTo>
                  <a:lnTo>
                    <a:pt x="48557" y="2411"/>
                  </a:lnTo>
                  <a:lnTo>
                    <a:pt x="48509" y="2411"/>
                  </a:lnTo>
                  <a:lnTo>
                    <a:pt x="48509" y="2362"/>
                  </a:lnTo>
                  <a:lnTo>
                    <a:pt x="48436" y="2362"/>
                  </a:lnTo>
                  <a:lnTo>
                    <a:pt x="48436" y="2338"/>
                  </a:lnTo>
                  <a:lnTo>
                    <a:pt x="48388" y="2338"/>
                  </a:lnTo>
                  <a:lnTo>
                    <a:pt x="48388" y="2290"/>
                  </a:lnTo>
                  <a:lnTo>
                    <a:pt x="48316" y="2290"/>
                  </a:lnTo>
                  <a:lnTo>
                    <a:pt x="48316" y="2242"/>
                  </a:lnTo>
                  <a:lnTo>
                    <a:pt x="48244" y="2242"/>
                  </a:lnTo>
                  <a:lnTo>
                    <a:pt x="48244" y="2218"/>
                  </a:lnTo>
                  <a:lnTo>
                    <a:pt x="48195" y="2218"/>
                  </a:lnTo>
                  <a:lnTo>
                    <a:pt x="48195" y="2170"/>
                  </a:lnTo>
                  <a:lnTo>
                    <a:pt x="48123" y="2170"/>
                  </a:lnTo>
                  <a:lnTo>
                    <a:pt x="48123" y="2121"/>
                  </a:lnTo>
                  <a:lnTo>
                    <a:pt x="48075" y="2121"/>
                  </a:lnTo>
                  <a:lnTo>
                    <a:pt x="48075" y="2097"/>
                  </a:lnTo>
                  <a:lnTo>
                    <a:pt x="48003" y="2097"/>
                  </a:lnTo>
                  <a:lnTo>
                    <a:pt x="48003" y="2049"/>
                  </a:lnTo>
                  <a:lnTo>
                    <a:pt x="47954" y="2049"/>
                  </a:lnTo>
                  <a:lnTo>
                    <a:pt x="47954" y="2001"/>
                  </a:lnTo>
                  <a:lnTo>
                    <a:pt x="47882" y="2001"/>
                  </a:lnTo>
                  <a:lnTo>
                    <a:pt x="47882" y="1977"/>
                  </a:lnTo>
                  <a:lnTo>
                    <a:pt x="47786" y="1977"/>
                  </a:lnTo>
                  <a:lnTo>
                    <a:pt x="47786" y="1929"/>
                  </a:lnTo>
                  <a:lnTo>
                    <a:pt x="47713" y="1929"/>
                  </a:lnTo>
                  <a:lnTo>
                    <a:pt x="47713" y="1880"/>
                  </a:lnTo>
                  <a:lnTo>
                    <a:pt x="47641" y="1880"/>
                  </a:lnTo>
                  <a:lnTo>
                    <a:pt x="47641" y="1856"/>
                  </a:lnTo>
                  <a:lnTo>
                    <a:pt x="47545" y="1856"/>
                  </a:lnTo>
                  <a:lnTo>
                    <a:pt x="47545" y="1808"/>
                  </a:lnTo>
                  <a:lnTo>
                    <a:pt x="47472" y="1808"/>
                  </a:lnTo>
                  <a:lnTo>
                    <a:pt x="47472" y="1760"/>
                  </a:lnTo>
                  <a:lnTo>
                    <a:pt x="47400" y="1760"/>
                  </a:lnTo>
                  <a:lnTo>
                    <a:pt x="47400" y="1736"/>
                  </a:lnTo>
                  <a:lnTo>
                    <a:pt x="47304" y="1736"/>
                  </a:lnTo>
                  <a:lnTo>
                    <a:pt x="47304" y="1688"/>
                  </a:lnTo>
                  <a:lnTo>
                    <a:pt x="47231" y="1688"/>
                  </a:lnTo>
                  <a:lnTo>
                    <a:pt x="47231" y="1639"/>
                  </a:lnTo>
                  <a:lnTo>
                    <a:pt x="47159" y="1639"/>
                  </a:lnTo>
                  <a:lnTo>
                    <a:pt x="47159" y="1615"/>
                  </a:lnTo>
                  <a:lnTo>
                    <a:pt x="47063" y="1615"/>
                  </a:lnTo>
                  <a:lnTo>
                    <a:pt x="47063" y="1567"/>
                  </a:lnTo>
                  <a:lnTo>
                    <a:pt x="46990" y="1567"/>
                  </a:lnTo>
                  <a:lnTo>
                    <a:pt x="46990" y="1519"/>
                  </a:lnTo>
                  <a:lnTo>
                    <a:pt x="46918" y="1519"/>
                  </a:lnTo>
                  <a:lnTo>
                    <a:pt x="46918" y="1495"/>
                  </a:lnTo>
                  <a:lnTo>
                    <a:pt x="46798" y="1495"/>
                  </a:lnTo>
                  <a:lnTo>
                    <a:pt x="46798" y="1447"/>
                  </a:lnTo>
                  <a:lnTo>
                    <a:pt x="46701" y="1447"/>
                  </a:lnTo>
                  <a:lnTo>
                    <a:pt x="46701" y="1398"/>
                  </a:lnTo>
                  <a:lnTo>
                    <a:pt x="46581" y="1398"/>
                  </a:lnTo>
                  <a:lnTo>
                    <a:pt x="46581" y="1374"/>
                  </a:lnTo>
                  <a:lnTo>
                    <a:pt x="46460" y="1374"/>
                  </a:lnTo>
                  <a:lnTo>
                    <a:pt x="46460" y="1326"/>
                  </a:lnTo>
                  <a:lnTo>
                    <a:pt x="46340" y="1326"/>
                  </a:lnTo>
                  <a:lnTo>
                    <a:pt x="46340" y="1278"/>
                  </a:lnTo>
                  <a:lnTo>
                    <a:pt x="46219" y="1278"/>
                  </a:lnTo>
                  <a:lnTo>
                    <a:pt x="46219" y="1254"/>
                  </a:lnTo>
                  <a:lnTo>
                    <a:pt x="46099" y="1254"/>
                  </a:lnTo>
                  <a:lnTo>
                    <a:pt x="46099" y="1206"/>
                  </a:lnTo>
                  <a:lnTo>
                    <a:pt x="45978" y="1206"/>
                  </a:lnTo>
                  <a:lnTo>
                    <a:pt x="45978" y="1157"/>
                  </a:lnTo>
                  <a:lnTo>
                    <a:pt x="45906" y="1157"/>
                  </a:lnTo>
                  <a:lnTo>
                    <a:pt x="45906" y="1133"/>
                  </a:lnTo>
                  <a:lnTo>
                    <a:pt x="45786" y="1133"/>
                  </a:lnTo>
                  <a:lnTo>
                    <a:pt x="45786" y="1085"/>
                  </a:lnTo>
                  <a:lnTo>
                    <a:pt x="45665" y="1085"/>
                  </a:lnTo>
                  <a:lnTo>
                    <a:pt x="45665" y="1037"/>
                  </a:lnTo>
                  <a:lnTo>
                    <a:pt x="45545" y="1037"/>
                  </a:lnTo>
                  <a:lnTo>
                    <a:pt x="45545" y="1013"/>
                  </a:lnTo>
                  <a:lnTo>
                    <a:pt x="45376" y="1013"/>
                  </a:lnTo>
                  <a:lnTo>
                    <a:pt x="45376" y="965"/>
                  </a:lnTo>
                  <a:lnTo>
                    <a:pt x="45231" y="965"/>
                  </a:lnTo>
                  <a:lnTo>
                    <a:pt x="45231" y="916"/>
                  </a:lnTo>
                  <a:lnTo>
                    <a:pt x="45111" y="916"/>
                  </a:lnTo>
                  <a:lnTo>
                    <a:pt x="45111" y="892"/>
                  </a:lnTo>
                  <a:lnTo>
                    <a:pt x="44942" y="892"/>
                  </a:lnTo>
                  <a:lnTo>
                    <a:pt x="44942" y="844"/>
                  </a:lnTo>
                  <a:lnTo>
                    <a:pt x="44773" y="844"/>
                  </a:lnTo>
                  <a:lnTo>
                    <a:pt x="44773" y="796"/>
                  </a:lnTo>
                  <a:lnTo>
                    <a:pt x="44629" y="796"/>
                  </a:lnTo>
                  <a:lnTo>
                    <a:pt x="44629" y="772"/>
                  </a:lnTo>
                  <a:lnTo>
                    <a:pt x="44460" y="772"/>
                  </a:lnTo>
                  <a:lnTo>
                    <a:pt x="44460" y="724"/>
                  </a:lnTo>
                  <a:lnTo>
                    <a:pt x="44291" y="724"/>
                  </a:lnTo>
                  <a:lnTo>
                    <a:pt x="44291" y="676"/>
                  </a:lnTo>
                  <a:lnTo>
                    <a:pt x="44147" y="676"/>
                  </a:lnTo>
                  <a:lnTo>
                    <a:pt x="44147" y="651"/>
                  </a:lnTo>
                  <a:lnTo>
                    <a:pt x="43930" y="651"/>
                  </a:lnTo>
                  <a:lnTo>
                    <a:pt x="43930" y="603"/>
                  </a:lnTo>
                  <a:lnTo>
                    <a:pt x="43737" y="603"/>
                  </a:lnTo>
                  <a:lnTo>
                    <a:pt x="43737" y="555"/>
                  </a:lnTo>
                  <a:lnTo>
                    <a:pt x="43544" y="555"/>
                  </a:lnTo>
                  <a:lnTo>
                    <a:pt x="43544" y="531"/>
                  </a:lnTo>
                  <a:lnTo>
                    <a:pt x="43303" y="531"/>
                  </a:lnTo>
                  <a:lnTo>
                    <a:pt x="43303" y="483"/>
                  </a:lnTo>
                  <a:lnTo>
                    <a:pt x="43014" y="483"/>
                  </a:lnTo>
                  <a:lnTo>
                    <a:pt x="43014" y="435"/>
                  </a:lnTo>
                  <a:lnTo>
                    <a:pt x="42773" y="435"/>
                  </a:lnTo>
                  <a:lnTo>
                    <a:pt x="42773" y="410"/>
                  </a:lnTo>
                  <a:lnTo>
                    <a:pt x="42532" y="410"/>
                  </a:lnTo>
                  <a:lnTo>
                    <a:pt x="42532" y="362"/>
                  </a:lnTo>
                  <a:lnTo>
                    <a:pt x="42243" y="362"/>
                  </a:lnTo>
                  <a:lnTo>
                    <a:pt x="42243" y="314"/>
                  </a:lnTo>
                  <a:lnTo>
                    <a:pt x="41882" y="314"/>
                  </a:lnTo>
                  <a:lnTo>
                    <a:pt x="41882" y="290"/>
                  </a:lnTo>
                  <a:lnTo>
                    <a:pt x="41520" y="290"/>
                  </a:lnTo>
                  <a:lnTo>
                    <a:pt x="41520" y="242"/>
                  </a:lnTo>
                  <a:lnTo>
                    <a:pt x="41159" y="242"/>
                  </a:lnTo>
                  <a:lnTo>
                    <a:pt x="41159" y="194"/>
                  </a:lnTo>
                  <a:lnTo>
                    <a:pt x="40846" y="194"/>
                  </a:lnTo>
                  <a:lnTo>
                    <a:pt x="40846" y="169"/>
                  </a:lnTo>
                  <a:lnTo>
                    <a:pt x="40364" y="169"/>
                  </a:lnTo>
                  <a:lnTo>
                    <a:pt x="40364" y="121"/>
                  </a:lnTo>
                  <a:lnTo>
                    <a:pt x="39713" y="121"/>
                  </a:lnTo>
                  <a:lnTo>
                    <a:pt x="39713" y="73"/>
                  </a:lnTo>
                  <a:lnTo>
                    <a:pt x="39110" y="73"/>
                  </a:lnTo>
                  <a:lnTo>
                    <a:pt x="39110" y="49"/>
                  </a:lnTo>
                  <a:lnTo>
                    <a:pt x="38122" y="49"/>
                  </a:lnTo>
                  <a:lnTo>
                    <a:pt x="38122" y="1"/>
                  </a:lnTo>
                  <a:close/>
                  <a:moveTo>
                    <a:pt x="1856" y="40413"/>
                  </a:moveTo>
                  <a:lnTo>
                    <a:pt x="1856" y="40485"/>
                  </a:lnTo>
                  <a:lnTo>
                    <a:pt x="1807" y="40485"/>
                  </a:lnTo>
                  <a:lnTo>
                    <a:pt x="1807" y="40533"/>
                  </a:lnTo>
                  <a:lnTo>
                    <a:pt x="1759" y="40533"/>
                  </a:lnTo>
                  <a:lnTo>
                    <a:pt x="1759" y="40557"/>
                  </a:lnTo>
                  <a:lnTo>
                    <a:pt x="1735" y="40557"/>
                  </a:lnTo>
                  <a:lnTo>
                    <a:pt x="1735" y="40605"/>
                  </a:lnTo>
                  <a:lnTo>
                    <a:pt x="1687" y="40605"/>
                  </a:lnTo>
                  <a:lnTo>
                    <a:pt x="1687" y="40654"/>
                  </a:lnTo>
                  <a:lnTo>
                    <a:pt x="1639" y="40654"/>
                  </a:lnTo>
                  <a:lnTo>
                    <a:pt x="1639" y="40678"/>
                  </a:lnTo>
                  <a:lnTo>
                    <a:pt x="1615" y="40678"/>
                  </a:lnTo>
                  <a:lnTo>
                    <a:pt x="1615" y="40726"/>
                  </a:lnTo>
                  <a:lnTo>
                    <a:pt x="1566" y="40726"/>
                  </a:lnTo>
                  <a:lnTo>
                    <a:pt x="1566" y="40774"/>
                  </a:lnTo>
                  <a:lnTo>
                    <a:pt x="1518" y="40774"/>
                  </a:lnTo>
                  <a:lnTo>
                    <a:pt x="1518" y="40798"/>
                  </a:lnTo>
                  <a:lnTo>
                    <a:pt x="1494" y="40798"/>
                  </a:lnTo>
                  <a:lnTo>
                    <a:pt x="1494" y="40846"/>
                  </a:lnTo>
                  <a:lnTo>
                    <a:pt x="1446" y="40846"/>
                  </a:lnTo>
                  <a:lnTo>
                    <a:pt x="1446" y="40894"/>
                  </a:lnTo>
                  <a:lnTo>
                    <a:pt x="1398" y="40894"/>
                  </a:lnTo>
                  <a:lnTo>
                    <a:pt x="1398" y="40919"/>
                  </a:lnTo>
                  <a:lnTo>
                    <a:pt x="1374" y="40919"/>
                  </a:lnTo>
                  <a:lnTo>
                    <a:pt x="1374" y="40967"/>
                  </a:lnTo>
                  <a:lnTo>
                    <a:pt x="1325" y="40967"/>
                  </a:lnTo>
                  <a:lnTo>
                    <a:pt x="1325" y="41015"/>
                  </a:lnTo>
                  <a:lnTo>
                    <a:pt x="1277" y="41015"/>
                  </a:lnTo>
                  <a:lnTo>
                    <a:pt x="1277" y="41039"/>
                  </a:lnTo>
                  <a:lnTo>
                    <a:pt x="1253" y="41039"/>
                  </a:lnTo>
                  <a:lnTo>
                    <a:pt x="1253" y="41087"/>
                  </a:lnTo>
                  <a:lnTo>
                    <a:pt x="1205" y="41087"/>
                  </a:lnTo>
                  <a:lnTo>
                    <a:pt x="1205" y="41135"/>
                  </a:lnTo>
                  <a:lnTo>
                    <a:pt x="1157" y="41135"/>
                  </a:lnTo>
                  <a:lnTo>
                    <a:pt x="1157" y="41160"/>
                  </a:lnTo>
                  <a:lnTo>
                    <a:pt x="1133" y="41160"/>
                  </a:lnTo>
                  <a:lnTo>
                    <a:pt x="1133" y="41256"/>
                  </a:lnTo>
                  <a:lnTo>
                    <a:pt x="1084" y="41256"/>
                  </a:lnTo>
                  <a:lnTo>
                    <a:pt x="1084" y="41280"/>
                  </a:lnTo>
                  <a:lnTo>
                    <a:pt x="1036" y="41280"/>
                  </a:lnTo>
                  <a:lnTo>
                    <a:pt x="1036" y="41328"/>
                  </a:lnTo>
                  <a:lnTo>
                    <a:pt x="1012" y="41328"/>
                  </a:lnTo>
                  <a:lnTo>
                    <a:pt x="1012" y="41376"/>
                  </a:lnTo>
                  <a:lnTo>
                    <a:pt x="964" y="41376"/>
                  </a:lnTo>
                  <a:lnTo>
                    <a:pt x="964" y="41401"/>
                  </a:lnTo>
                  <a:lnTo>
                    <a:pt x="916" y="41401"/>
                  </a:lnTo>
                  <a:lnTo>
                    <a:pt x="916" y="41449"/>
                  </a:lnTo>
                  <a:lnTo>
                    <a:pt x="892" y="41449"/>
                  </a:lnTo>
                  <a:lnTo>
                    <a:pt x="892" y="41497"/>
                  </a:lnTo>
                  <a:lnTo>
                    <a:pt x="843" y="41497"/>
                  </a:lnTo>
                  <a:lnTo>
                    <a:pt x="843" y="41521"/>
                  </a:lnTo>
                  <a:lnTo>
                    <a:pt x="795" y="41521"/>
                  </a:lnTo>
                  <a:lnTo>
                    <a:pt x="795" y="41569"/>
                  </a:lnTo>
                  <a:lnTo>
                    <a:pt x="771" y="41569"/>
                  </a:lnTo>
                  <a:lnTo>
                    <a:pt x="771" y="41617"/>
                  </a:lnTo>
                  <a:lnTo>
                    <a:pt x="723" y="41617"/>
                  </a:lnTo>
                  <a:lnTo>
                    <a:pt x="723" y="41642"/>
                  </a:lnTo>
                  <a:lnTo>
                    <a:pt x="675" y="41642"/>
                  </a:lnTo>
                  <a:lnTo>
                    <a:pt x="675" y="41690"/>
                  </a:lnTo>
                  <a:lnTo>
                    <a:pt x="651" y="41690"/>
                  </a:lnTo>
                  <a:lnTo>
                    <a:pt x="651" y="41738"/>
                  </a:lnTo>
                  <a:lnTo>
                    <a:pt x="602" y="41738"/>
                  </a:lnTo>
                  <a:lnTo>
                    <a:pt x="602" y="41762"/>
                  </a:lnTo>
                  <a:lnTo>
                    <a:pt x="554" y="41762"/>
                  </a:lnTo>
                  <a:lnTo>
                    <a:pt x="554" y="41810"/>
                  </a:lnTo>
                  <a:lnTo>
                    <a:pt x="530" y="41810"/>
                  </a:lnTo>
                  <a:lnTo>
                    <a:pt x="530" y="41858"/>
                  </a:lnTo>
                  <a:lnTo>
                    <a:pt x="482" y="41858"/>
                  </a:lnTo>
                  <a:lnTo>
                    <a:pt x="482" y="41882"/>
                  </a:lnTo>
                  <a:lnTo>
                    <a:pt x="434" y="41882"/>
                  </a:lnTo>
                  <a:lnTo>
                    <a:pt x="434" y="41931"/>
                  </a:lnTo>
                  <a:lnTo>
                    <a:pt x="410" y="41931"/>
                  </a:lnTo>
                  <a:lnTo>
                    <a:pt x="410" y="42003"/>
                  </a:lnTo>
                  <a:lnTo>
                    <a:pt x="361" y="42003"/>
                  </a:lnTo>
                  <a:lnTo>
                    <a:pt x="361" y="42051"/>
                  </a:lnTo>
                  <a:lnTo>
                    <a:pt x="313" y="42051"/>
                  </a:lnTo>
                  <a:lnTo>
                    <a:pt x="313" y="42099"/>
                  </a:lnTo>
                  <a:lnTo>
                    <a:pt x="289" y="42099"/>
                  </a:lnTo>
                  <a:lnTo>
                    <a:pt x="289" y="42123"/>
                  </a:lnTo>
                  <a:lnTo>
                    <a:pt x="241" y="42123"/>
                  </a:lnTo>
                  <a:lnTo>
                    <a:pt x="241" y="42172"/>
                  </a:lnTo>
                  <a:lnTo>
                    <a:pt x="193" y="42172"/>
                  </a:lnTo>
                  <a:lnTo>
                    <a:pt x="193" y="42220"/>
                  </a:lnTo>
                  <a:lnTo>
                    <a:pt x="169" y="42220"/>
                  </a:lnTo>
                  <a:lnTo>
                    <a:pt x="169" y="42244"/>
                  </a:lnTo>
                  <a:lnTo>
                    <a:pt x="120" y="42244"/>
                  </a:lnTo>
                  <a:lnTo>
                    <a:pt x="120" y="42292"/>
                  </a:lnTo>
                  <a:lnTo>
                    <a:pt x="72" y="42292"/>
                  </a:lnTo>
                  <a:lnTo>
                    <a:pt x="72" y="42340"/>
                  </a:lnTo>
                  <a:lnTo>
                    <a:pt x="48" y="42340"/>
                  </a:lnTo>
                  <a:lnTo>
                    <a:pt x="48" y="42364"/>
                  </a:lnTo>
                  <a:lnTo>
                    <a:pt x="0" y="42364"/>
                  </a:lnTo>
                  <a:lnTo>
                    <a:pt x="0" y="56076"/>
                  </a:lnTo>
                  <a:lnTo>
                    <a:pt x="21640" y="56076"/>
                  </a:lnTo>
                  <a:lnTo>
                    <a:pt x="21640" y="56028"/>
                  </a:lnTo>
                  <a:lnTo>
                    <a:pt x="21567" y="56028"/>
                  </a:lnTo>
                  <a:lnTo>
                    <a:pt x="21567" y="55980"/>
                  </a:lnTo>
                  <a:lnTo>
                    <a:pt x="21519" y="55980"/>
                  </a:lnTo>
                  <a:lnTo>
                    <a:pt x="21519" y="55956"/>
                  </a:lnTo>
                  <a:lnTo>
                    <a:pt x="21495" y="55956"/>
                  </a:lnTo>
                  <a:lnTo>
                    <a:pt x="21495" y="55907"/>
                  </a:lnTo>
                  <a:lnTo>
                    <a:pt x="21447" y="55907"/>
                  </a:lnTo>
                  <a:lnTo>
                    <a:pt x="21447" y="55859"/>
                  </a:lnTo>
                  <a:lnTo>
                    <a:pt x="21375" y="55859"/>
                  </a:lnTo>
                  <a:lnTo>
                    <a:pt x="21375" y="55835"/>
                  </a:lnTo>
                  <a:lnTo>
                    <a:pt x="21326" y="55835"/>
                  </a:lnTo>
                  <a:lnTo>
                    <a:pt x="21326" y="55787"/>
                  </a:lnTo>
                  <a:lnTo>
                    <a:pt x="21278" y="55787"/>
                  </a:lnTo>
                  <a:lnTo>
                    <a:pt x="21278" y="55739"/>
                  </a:lnTo>
                  <a:lnTo>
                    <a:pt x="21206" y="55739"/>
                  </a:lnTo>
                  <a:lnTo>
                    <a:pt x="21206" y="55715"/>
                  </a:lnTo>
                  <a:lnTo>
                    <a:pt x="21158" y="55715"/>
                  </a:lnTo>
                  <a:lnTo>
                    <a:pt x="21158" y="55666"/>
                  </a:lnTo>
                  <a:lnTo>
                    <a:pt x="21134" y="55666"/>
                  </a:lnTo>
                  <a:lnTo>
                    <a:pt x="21134" y="55618"/>
                  </a:lnTo>
                  <a:lnTo>
                    <a:pt x="21085" y="55618"/>
                  </a:lnTo>
                  <a:lnTo>
                    <a:pt x="21085" y="55594"/>
                  </a:lnTo>
                  <a:lnTo>
                    <a:pt x="21013" y="55594"/>
                  </a:lnTo>
                  <a:lnTo>
                    <a:pt x="21013" y="55546"/>
                  </a:lnTo>
                  <a:lnTo>
                    <a:pt x="20965" y="55546"/>
                  </a:lnTo>
                  <a:lnTo>
                    <a:pt x="20965" y="55498"/>
                  </a:lnTo>
                  <a:lnTo>
                    <a:pt x="20917" y="55498"/>
                  </a:lnTo>
                  <a:lnTo>
                    <a:pt x="20917" y="55474"/>
                  </a:lnTo>
                  <a:lnTo>
                    <a:pt x="20844" y="55474"/>
                  </a:lnTo>
                  <a:lnTo>
                    <a:pt x="20844" y="55425"/>
                  </a:lnTo>
                  <a:lnTo>
                    <a:pt x="20796" y="55425"/>
                  </a:lnTo>
                  <a:lnTo>
                    <a:pt x="20796" y="55377"/>
                  </a:lnTo>
                  <a:lnTo>
                    <a:pt x="20772" y="55377"/>
                  </a:lnTo>
                  <a:lnTo>
                    <a:pt x="20772" y="55353"/>
                  </a:lnTo>
                  <a:lnTo>
                    <a:pt x="20724" y="55353"/>
                  </a:lnTo>
                  <a:lnTo>
                    <a:pt x="20724" y="55305"/>
                  </a:lnTo>
                  <a:lnTo>
                    <a:pt x="20652" y="55305"/>
                  </a:lnTo>
                  <a:lnTo>
                    <a:pt x="20652" y="55257"/>
                  </a:lnTo>
                  <a:lnTo>
                    <a:pt x="20603" y="55257"/>
                  </a:lnTo>
                  <a:lnTo>
                    <a:pt x="20603" y="55233"/>
                  </a:lnTo>
                  <a:lnTo>
                    <a:pt x="20555" y="55233"/>
                  </a:lnTo>
                  <a:lnTo>
                    <a:pt x="20555" y="55184"/>
                  </a:lnTo>
                  <a:lnTo>
                    <a:pt x="20483" y="55184"/>
                  </a:lnTo>
                  <a:lnTo>
                    <a:pt x="20483" y="55136"/>
                  </a:lnTo>
                  <a:lnTo>
                    <a:pt x="20435" y="55136"/>
                  </a:lnTo>
                  <a:lnTo>
                    <a:pt x="20435" y="55112"/>
                  </a:lnTo>
                  <a:lnTo>
                    <a:pt x="20411" y="55112"/>
                  </a:lnTo>
                  <a:lnTo>
                    <a:pt x="20411" y="55064"/>
                  </a:lnTo>
                  <a:lnTo>
                    <a:pt x="20363" y="55064"/>
                  </a:lnTo>
                  <a:lnTo>
                    <a:pt x="20363" y="55016"/>
                  </a:lnTo>
                  <a:lnTo>
                    <a:pt x="20290" y="55016"/>
                  </a:lnTo>
                  <a:lnTo>
                    <a:pt x="20290" y="54992"/>
                  </a:lnTo>
                  <a:lnTo>
                    <a:pt x="20242" y="54992"/>
                  </a:lnTo>
                  <a:lnTo>
                    <a:pt x="20242" y="54943"/>
                  </a:lnTo>
                  <a:lnTo>
                    <a:pt x="20194" y="54943"/>
                  </a:lnTo>
                  <a:lnTo>
                    <a:pt x="20194" y="54895"/>
                  </a:lnTo>
                  <a:lnTo>
                    <a:pt x="20122" y="54895"/>
                  </a:lnTo>
                  <a:lnTo>
                    <a:pt x="20122" y="54871"/>
                  </a:lnTo>
                  <a:lnTo>
                    <a:pt x="20073" y="54871"/>
                  </a:lnTo>
                  <a:lnTo>
                    <a:pt x="20073" y="54823"/>
                  </a:lnTo>
                  <a:lnTo>
                    <a:pt x="20049" y="54823"/>
                  </a:lnTo>
                  <a:lnTo>
                    <a:pt x="20049" y="54775"/>
                  </a:lnTo>
                  <a:lnTo>
                    <a:pt x="20001" y="54775"/>
                  </a:lnTo>
                  <a:lnTo>
                    <a:pt x="20001" y="54751"/>
                  </a:lnTo>
                  <a:lnTo>
                    <a:pt x="19929" y="54751"/>
                  </a:lnTo>
                  <a:lnTo>
                    <a:pt x="19929" y="54702"/>
                  </a:lnTo>
                  <a:lnTo>
                    <a:pt x="19881" y="54702"/>
                  </a:lnTo>
                  <a:lnTo>
                    <a:pt x="19881" y="54654"/>
                  </a:lnTo>
                  <a:lnTo>
                    <a:pt x="19832" y="54654"/>
                  </a:lnTo>
                  <a:lnTo>
                    <a:pt x="19832" y="54630"/>
                  </a:lnTo>
                  <a:lnTo>
                    <a:pt x="19808" y="54630"/>
                  </a:lnTo>
                  <a:lnTo>
                    <a:pt x="19808" y="54582"/>
                  </a:lnTo>
                  <a:lnTo>
                    <a:pt x="19712" y="54582"/>
                  </a:lnTo>
                  <a:lnTo>
                    <a:pt x="19712" y="54534"/>
                  </a:lnTo>
                  <a:lnTo>
                    <a:pt x="19688" y="54534"/>
                  </a:lnTo>
                  <a:lnTo>
                    <a:pt x="19688" y="54510"/>
                  </a:lnTo>
                  <a:lnTo>
                    <a:pt x="19640" y="54510"/>
                  </a:lnTo>
                  <a:lnTo>
                    <a:pt x="19640" y="54461"/>
                  </a:lnTo>
                  <a:lnTo>
                    <a:pt x="19567" y="54461"/>
                  </a:lnTo>
                  <a:lnTo>
                    <a:pt x="19567" y="54413"/>
                  </a:lnTo>
                  <a:lnTo>
                    <a:pt x="19519" y="54413"/>
                  </a:lnTo>
                  <a:lnTo>
                    <a:pt x="19519" y="54389"/>
                  </a:lnTo>
                  <a:lnTo>
                    <a:pt x="19471" y="54389"/>
                  </a:lnTo>
                  <a:lnTo>
                    <a:pt x="19471" y="54341"/>
                  </a:lnTo>
                  <a:lnTo>
                    <a:pt x="19447" y="54341"/>
                  </a:lnTo>
                  <a:lnTo>
                    <a:pt x="19447" y="54293"/>
                  </a:lnTo>
                  <a:lnTo>
                    <a:pt x="19350" y="54293"/>
                  </a:lnTo>
                  <a:lnTo>
                    <a:pt x="19350" y="54269"/>
                  </a:lnTo>
                  <a:lnTo>
                    <a:pt x="19326" y="54269"/>
                  </a:lnTo>
                  <a:lnTo>
                    <a:pt x="19326" y="54220"/>
                  </a:lnTo>
                  <a:lnTo>
                    <a:pt x="19278" y="54220"/>
                  </a:lnTo>
                  <a:lnTo>
                    <a:pt x="19278" y="54172"/>
                  </a:lnTo>
                  <a:lnTo>
                    <a:pt x="19206" y="54172"/>
                  </a:lnTo>
                  <a:lnTo>
                    <a:pt x="19206" y="54148"/>
                  </a:lnTo>
                  <a:lnTo>
                    <a:pt x="19158" y="54148"/>
                  </a:lnTo>
                  <a:lnTo>
                    <a:pt x="19158" y="54100"/>
                  </a:lnTo>
                  <a:lnTo>
                    <a:pt x="19109" y="54100"/>
                  </a:lnTo>
                  <a:lnTo>
                    <a:pt x="19109" y="54052"/>
                  </a:lnTo>
                  <a:lnTo>
                    <a:pt x="19085" y="54052"/>
                  </a:lnTo>
                  <a:lnTo>
                    <a:pt x="19085" y="54028"/>
                  </a:lnTo>
                  <a:lnTo>
                    <a:pt x="18989" y="54028"/>
                  </a:lnTo>
                  <a:lnTo>
                    <a:pt x="18989" y="53980"/>
                  </a:lnTo>
                  <a:lnTo>
                    <a:pt x="18965" y="53980"/>
                  </a:lnTo>
                  <a:lnTo>
                    <a:pt x="18965" y="53931"/>
                  </a:lnTo>
                  <a:lnTo>
                    <a:pt x="18917" y="53931"/>
                  </a:lnTo>
                  <a:lnTo>
                    <a:pt x="18917" y="53907"/>
                  </a:lnTo>
                  <a:lnTo>
                    <a:pt x="18844" y="53907"/>
                  </a:lnTo>
                  <a:lnTo>
                    <a:pt x="18844" y="53859"/>
                  </a:lnTo>
                  <a:lnTo>
                    <a:pt x="18796" y="53859"/>
                  </a:lnTo>
                  <a:lnTo>
                    <a:pt x="18796" y="53811"/>
                  </a:lnTo>
                  <a:lnTo>
                    <a:pt x="18748" y="53811"/>
                  </a:lnTo>
                  <a:lnTo>
                    <a:pt x="18748" y="53787"/>
                  </a:lnTo>
                  <a:lnTo>
                    <a:pt x="18724" y="53787"/>
                  </a:lnTo>
                  <a:lnTo>
                    <a:pt x="18724" y="53739"/>
                  </a:lnTo>
                  <a:lnTo>
                    <a:pt x="18627" y="53739"/>
                  </a:lnTo>
                  <a:lnTo>
                    <a:pt x="18627" y="53690"/>
                  </a:lnTo>
                  <a:lnTo>
                    <a:pt x="18603" y="53690"/>
                  </a:lnTo>
                  <a:lnTo>
                    <a:pt x="18603" y="53666"/>
                  </a:lnTo>
                  <a:lnTo>
                    <a:pt x="18555" y="53666"/>
                  </a:lnTo>
                  <a:lnTo>
                    <a:pt x="18555" y="53618"/>
                  </a:lnTo>
                  <a:lnTo>
                    <a:pt x="18483" y="53618"/>
                  </a:lnTo>
                  <a:lnTo>
                    <a:pt x="18483" y="53570"/>
                  </a:lnTo>
                  <a:lnTo>
                    <a:pt x="18435" y="53570"/>
                  </a:lnTo>
                  <a:lnTo>
                    <a:pt x="18435" y="53546"/>
                  </a:lnTo>
                  <a:lnTo>
                    <a:pt x="18387" y="53546"/>
                  </a:lnTo>
                  <a:lnTo>
                    <a:pt x="18387" y="53498"/>
                  </a:lnTo>
                  <a:lnTo>
                    <a:pt x="18362" y="53498"/>
                  </a:lnTo>
                  <a:lnTo>
                    <a:pt x="18362" y="53449"/>
                  </a:lnTo>
                  <a:lnTo>
                    <a:pt x="18266" y="53449"/>
                  </a:lnTo>
                  <a:lnTo>
                    <a:pt x="18266" y="53425"/>
                  </a:lnTo>
                  <a:lnTo>
                    <a:pt x="18242" y="53425"/>
                  </a:lnTo>
                  <a:lnTo>
                    <a:pt x="18242" y="53377"/>
                  </a:lnTo>
                  <a:lnTo>
                    <a:pt x="18194" y="53377"/>
                  </a:lnTo>
                  <a:lnTo>
                    <a:pt x="18194" y="53329"/>
                  </a:lnTo>
                  <a:lnTo>
                    <a:pt x="18146" y="53329"/>
                  </a:lnTo>
                  <a:lnTo>
                    <a:pt x="18146" y="53305"/>
                  </a:lnTo>
                  <a:lnTo>
                    <a:pt x="18073" y="53305"/>
                  </a:lnTo>
                  <a:lnTo>
                    <a:pt x="18073" y="53257"/>
                  </a:lnTo>
                  <a:lnTo>
                    <a:pt x="18025" y="53257"/>
                  </a:lnTo>
                  <a:lnTo>
                    <a:pt x="18025" y="53208"/>
                  </a:lnTo>
                  <a:lnTo>
                    <a:pt x="18001" y="53208"/>
                  </a:lnTo>
                  <a:lnTo>
                    <a:pt x="18001" y="53184"/>
                  </a:lnTo>
                  <a:lnTo>
                    <a:pt x="17905" y="53184"/>
                  </a:lnTo>
                  <a:lnTo>
                    <a:pt x="17905" y="53136"/>
                  </a:lnTo>
                  <a:lnTo>
                    <a:pt x="17880" y="53136"/>
                  </a:lnTo>
                  <a:lnTo>
                    <a:pt x="17880" y="53088"/>
                  </a:lnTo>
                  <a:lnTo>
                    <a:pt x="17832" y="53088"/>
                  </a:lnTo>
                  <a:lnTo>
                    <a:pt x="17832" y="53064"/>
                  </a:lnTo>
                  <a:lnTo>
                    <a:pt x="17784" y="53064"/>
                  </a:lnTo>
                  <a:lnTo>
                    <a:pt x="17784" y="53016"/>
                  </a:lnTo>
                  <a:lnTo>
                    <a:pt x="17712" y="53016"/>
                  </a:lnTo>
                  <a:lnTo>
                    <a:pt x="17712" y="52967"/>
                  </a:lnTo>
                  <a:lnTo>
                    <a:pt x="17664" y="52967"/>
                  </a:lnTo>
                  <a:lnTo>
                    <a:pt x="17664" y="52943"/>
                  </a:lnTo>
                  <a:lnTo>
                    <a:pt x="17639" y="52943"/>
                  </a:lnTo>
                  <a:lnTo>
                    <a:pt x="17639" y="52895"/>
                  </a:lnTo>
                  <a:lnTo>
                    <a:pt x="17543" y="52895"/>
                  </a:lnTo>
                  <a:lnTo>
                    <a:pt x="17543" y="52847"/>
                  </a:lnTo>
                  <a:lnTo>
                    <a:pt x="17519" y="52847"/>
                  </a:lnTo>
                  <a:lnTo>
                    <a:pt x="17519" y="52823"/>
                  </a:lnTo>
                  <a:lnTo>
                    <a:pt x="17471" y="52823"/>
                  </a:lnTo>
                  <a:lnTo>
                    <a:pt x="17471" y="52775"/>
                  </a:lnTo>
                  <a:lnTo>
                    <a:pt x="17423" y="52775"/>
                  </a:lnTo>
                  <a:lnTo>
                    <a:pt x="17423" y="52726"/>
                  </a:lnTo>
                  <a:lnTo>
                    <a:pt x="17350" y="52726"/>
                  </a:lnTo>
                  <a:lnTo>
                    <a:pt x="17350" y="52702"/>
                  </a:lnTo>
                  <a:lnTo>
                    <a:pt x="17302" y="52702"/>
                  </a:lnTo>
                  <a:lnTo>
                    <a:pt x="17302" y="52654"/>
                  </a:lnTo>
                  <a:lnTo>
                    <a:pt x="17278" y="52654"/>
                  </a:lnTo>
                  <a:lnTo>
                    <a:pt x="17278" y="52606"/>
                  </a:lnTo>
                  <a:lnTo>
                    <a:pt x="17182" y="52606"/>
                  </a:lnTo>
                  <a:lnTo>
                    <a:pt x="17182" y="52582"/>
                  </a:lnTo>
                  <a:lnTo>
                    <a:pt x="17158" y="52582"/>
                  </a:lnTo>
                  <a:lnTo>
                    <a:pt x="17158" y="52534"/>
                  </a:lnTo>
                  <a:lnTo>
                    <a:pt x="17109" y="52534"/>
                  </a:lnTo>
                  <a:lnTo>
                    <a:pt x="17109" y="52485"/>
                  </a:lnTo>
                  <a:lnTo>
                    <a:pt x="17061" y="52485"/>
                  </a:lnTo>
                  <a:lnTo>
                    <a:pt x="17061" y="52461"/>
                  </a:lnTo>
                  <a:lnTo>
                    <a:pt x="16989" y="52461"/>
                  </a:lnTo>
                  <a:lnTo>
                    <a:pt x="16989" y="52485"/>
                  </a:lnTo>
                  <a:lnTo>
                    <a:pt x="16941" y="52485"/>
                  </a:lnTo>
                  <a:lnTo>
                    <a:pt x="16941" y="52582"/>
                  </a:lnTo>
                  <a:lnTo>
                    <a:pt x="16917" y="52582"/>
                  </a:lnTo>
                  <a:lnTo>
                    <a:pt x="16917" y="52606"/>
                  </a:lnTo>
                  <a:lnTo>
                    <a:pt x="16868" y="52606"/>
                  </a:lnTo>
                  <a:lnTo>
                    <a:pt x="16868" y="52654"/>
                  </a:lnTo>
                  <a:lnTo>
                    <a:pt x="16820" y="52654"/>
                  </a:lnTo>
                  <a:lnTo>
                    <a:pt x="16820" y="52702"/>
                  </a:lnTo>
                  <a:lnTo>
                    <a:pt x="16796" y="52702"/>
                  </a:lnTo>
                  <a:lnTo>
                    <a:pt x="16796" y="52775"/>
                  </a:lnTo>
                  <a:lnTo>
                    <a:pt x="16748" y="52775"/>
                  </a:lnTo>
                  <a:lnTo>
                    <a:pt x="16748" y="52823"/>
                  </a:lnTo>
                  <a:lnTo>
                    <a:pt x="16676" y="52823"/>
                  </a:lnTo>
                  <a:lnTo>
                    <a:pt x="16676" y="52847"/>
                  </a:lnTo>
                  <a:lnTo>
                    <a:pt x="16627" y="52847"/>
                  </a:lnTo>
                  <a:lnTo>
                    <a:pt x="16627" y="52895"/>
                  </a:lnTo>
                  <a:lnTo>
                    <a:pt x="16579" y="52895"/>
                  </a:lnTo>
                  <a:lnTo>
                    <a:pt x="16579" y="52943"/>
                  </a:lnTo>
                  <a:lnTo>
                    <a:pt x="16507" y="52943"/>
                  </a:lnTo>
                  <a:lnTo>
                    <a:pt x="16507" y="52967"/>
                  </a:lnTo>
                  <a:lnTo>
                    <a:pt x="16459" y="52967"/>
                  </a:lnTo>
                  <a:lnTo>
                    <a:pt x="16459" y="53016"/>
                  </a:lnTo>
                  <a:lnTo>
                    <a:pt x="16338" y="53016"/>
                  </a:lnTo>
                  <a:lnTo>
                    <a:pt x="16338" y="53064"/>
                  </a:lnTo>
                  <a:lnTo>
                    <a:pt x="16194" y="53064"/>
                  </a:lnTo>
                  <a:lnTo>
                    <a:pt x="16194" y="53088"/>
                  </a:lnTo>
                  <a:lnTo>
                    <a:pt x="15953" y="53088"/>
                  </a:lnTo>
                  <a:lnTo>
                    <a:pt x="15953" y="53064"/>
                  </a:lnTo>
                  <a:lnTo>
                    <a:pt x="15784" y="53064"/>
                  </a:lnTo>
                  <a:lnTo>
                    <a:pt x="15784" y="53016"/>
                  </a:lnTo>
                  <a:lnTo>
                    <a:pt x="15712" y="53016"/>
                  </a:lnTo>
                  <a:lnTo>
                    <a:pt x="15712" y="52967"/>
                  </a:lnTo>
                  <a:lnTo>
                    <a:pt x="15615" y="52967"/>
                  </a:lnTo>
                  <a:lnTo>
                    <a:pt x="15615" y="52943"/>
                  </a:lnTo>
                  <a:lnTo>
                    <a:pt x="15543" y="52943"/>
                  </a:lnTo>
                  <a:lnTo>
                    <a:pt x="15543" y="52895"/>
                  </a:lnTo>
                  <a:lnTo>
                    <a:pt x="15495" y="52895"/>
                  </a:lnTo>
                  <a:lnTo>
                    <a:pt x="15495" y="52847"/>
                  </a:lnTo>
                  <a:lnTo>
                    <a:pt x="15423" y="52847"/>
                  </a:lnTo>
                  <a:lnTo>
                    <a:pt x="15423" y="52823"/>
                  </a:lnTo>
                  <a:lnTo>
                    <a:pt x="15374" y="52823"/>
                  </a:lnTo>
                  <a:lnTo>
                    <a:pt x="15374" y="52775"/>
                  </a:lnTo>
                  <a:lnTo>
                    <a:pt x="15350" y="52775"/>
                  </a:lnTo>
                  <a:lnTo>
                    <a:pt x="15350" y="52726"/>
                  </a:lnTo>
                  <a:lnTo>
                    <a:pt x="15302" y="52726"/>
                  </a:lnTo>
                  <a:lnTo>
                    <a:pt x="15302" y="52702"/>
                  </a:lnTo>
                  <a:lnTo>
                    <a:pt x="15230" y="52702"/>
                  </a:lnTo>
                  <a:lnTo>
                    <a:pt x="15230" y="52654"/>
                  </a:lnTo>
                  <a:lnTo>
                    <a:pt x="15182" y="52654"/>
                  </a:lnTo>
                  <a:lnTo>
                    <a:pt x="15182" y="52606"/>
                  </a:lnTo>
                  <a:lnTo>
                    <a:pt x="15133" y="52606"/>
                  </a:lnTo>
                  <a:lnTo>
                    <a:pt x="15133" y="52582"/>
                  </a:lnTo>
                  <a:lnTo>
                    <a:pt x="15109" y="52582"/>
                  </a:lnTo>
                  <a:lnTo>
                    <a:pt x="15109" y="52534"/>
                  </a:lnTo>
                  <a:lnTo>
                    <a:pt x="15013" y="52534"/>
                  </a:lnTo>
                  <a:lnTo>
                    <a:pt x="15013" y="52485"/>
                  </a:lnTo>
                  <a:lnTo>
                    <a:pt x="14989" y="52485"/>
                  </a:lnTo>
                  <a:lnTo>
                    <a:pt x="14989" y="52461"/>
                  </a:lnTo>
                  <a:lnTo>
                    <a:pt x="14941" y="52461"/>
                  </a:lnTo>
                  <a:lnTo>
                    <a:pt x="14941" y="52413"/>
                  </a:lnTo>
                  <a:lnTo>
                    <a:pt x="14892" y="52413"/>
                  </a:lnTo>
                  <a:lnTo>
                    <a:pt x="14892" y="52365"/>
                  </a:lnTo>
                  <a:lnTo>
                    <a:pt x="14820" y="52365"/>
                  </a:lnTo>
                  <a:lnTo>
                    <a:pt x="14820" y="52341"/>
                  </a:lnTo>
                  <a:lnTo>
                    <a:pt x="14772" y="52341"/>
                  </a:lnTo>
                  <a:lnTo>
                    <a:pt x="14772" y="52293"/>
                  </a:lnTo>
                  <a:lnTo>
                    <a:pt x="14748" y="52293"/>
                  </a:lnTo>
                  <a:lnTo>
                    <a:pt x="14748" y="52244"/>
                  </a:lnTo>
                  <a:lnTo>
                    <a:pt x="14700" y="52244"/>
                  </a:lnTo>
                  <a:lnTo>
                    <a:pt x="14700" y="52220"/>
                  </a:lnTo>
                  <a:lnTo>
                    <a:pt x="14627" y="52220"/>
                  </a:lnTo>
                  <a:lnTo>
                    <a:pt x="14627" y="52172"/>
                  </a:lnTo>
                  <a:lnTo>
                    <a:pt x="14579" y="52172"/>
                  </a:lnTo>
                  <a:lnTo>
                    <a:pt x="14579" y="52124"/>
                  </a:lnTo>
                  <a:lnTo>
                    <a:pt x="14531" y="52124"/>
                  </a:lnTo>
                  <a:lnTo>
                    <a:pt x="14531" y="52100"/>
                  </a:lnTo>
                  <a:lnTo>
                    <a:pt x="14507" y="52100"/>
                  </a:lnTo>
                  <a:lnTo>
                    <a:pt x="14507" y="52052"/>
                  </a:lnTo>
                  <a:lnTo>
                    <a:pt x="14410" y="52052"/>
                  </a:lnTo>
                  <a:lnTo>
                    <a:pt x="14410" y="52004"/>
                  </a:lnTo>
                  <a:lnTo>
                    <a:pt x="14386" y="52004"/>
                  </a:lnTo>
                  <a:lnTo>
                    <a:pt x="14386" y="51979"/>
                  </a:lnTo>
                  <a:lnTo>
                    <a:pt x="14338" y="51979"/>
                  </a:lnTo>
                  <a:lnTo>
                    <a:pt x="14338" y="51931"/>
                  </a:lnTo>
                  <a:lnTo>
                    <a:pt x="14266" y="51931"/>
                  </a:lnTo>
                  <a:lnTo>
                    <a:pt x="14266" y="51883"/>
                  </a:lnTo>
                  <a:lnTo>
                    <a:pt x="14218" y="51883"/>
                  </a:lnTo>
                  <a:lnTo>
                    <a:pt x="14218" y="51859"/>
                  </a:lnTo>
                  <a:lnTo>
                    <a:pt x="14169" y="51859"/>
                  </a:lnTo>
                  <a:lnTo>
                    <a:pt x="14169" y="51811"/>
                  </a:lnTo>
                  <a:lnTo>
                    <a:pt x="14145" y="51811"/>
                  </a:lnTo>
                  <a:lnTo>
                    <a:pt x="14145" y="51763"/>
                  </a:lnTo>
                  <a:lnTo>
                    <a:pt x="14049" y="51763"/>
                  </a:lnTo>
                  <a:lnTo>
                    <a:pt x="14049" y="51738"/>
                  </a:lnTo>
                  <a:lnTo>
                    <a:pt x="14025" y="51738"/>
                  </a:lnTo>
                  <a:lnTo>
                    <a:pt x="14025" y="51690"/>
                  </a:lnTo>
                  <a:lnTo>
                    <a:pt x="13977" y="51690"/>
                  </a:lnTo>
                  <a:lnTo>
                    <a:pt x="13977" y="51642"/>
                  </a:lnTo>
                  <a:lnTo>
                    <a:pt x="13928" y="51642"/>
                  </a:lnTo>
                  <a:lnTo>
                    <a:pt x="13928" y="51618"/>
                  </a:lnTo>
                  <a:lnTo>
                    <a:pt x="13856" y="51618"/>
                  </a:lnTo>
                  <a:lnTo>
                    <a:pt x="13856" y="51570"/>
                  </a:lnTo>
                  <a:lnTo>
                    <a:pt x="13808" y="51570"/>
                  </a:lnTo>
                  <a:lnTo>
                    <a:pt x="13808" y="51522"/>
                  </a:lnTo>
                  <a:lnTo>
                    <a:pt x="13784" y="51522"/>
                  </a:lnTo>
                  <a:lnTo>
                    <a:pt x="13784" y="51497"/>
                  </a:lnTo>
                  <a:lnTo>
                    <a:pt x="13736" y="51497"/>
                  </a:lnTo>
                  <a:lnTo>
                    <a:pt x="13736" y="51449"/>
                  </a:lnTo>
                  <a:lnTo>
                    <a:pt x="13663" y="51449"/>
                  </a:lnTo>
                  <a:lnTo>
                    <a:pt x="13663" y="51401"/>
                  </a:lnTo>
                  <a:lnTo>
                    <a:pt x="13615" y="51401"/>
                  </a:lnTo>
                  <a:lnTo>
                    <a:pt x="13615" y="51377"/>
                  </a:lnTo>
                  <a:lnTo>
                    <a:pt x="13567" y="51377"/>
                  </a:lnTo>
                  <a:lnTo>
                    <a:pt x="13567" y="51329"/>
                  </a:lnTo>
                  <a:lnTo>
                    <a:pt x="13543" y="51329"/>
                  </a:lnTo>
                  <a:lnTo>
                    <a:pt x="13543" y="51281"/>
                  </a:lnTo>
                  <a:lnTo>
                    <a:pt x="13446" y="51281"/>
                  </a:lnTo>
                  <a:lnTo>
                    <a:pt x="13446" y="51256"/>
                  </a:lnTo>
                  <a:lnTo>
                    <a:pt x="13422" y="51256"/>
                  </a:lnTo>
                  <a:lnTo>
                    <a:pt x="13422" y="51208"/>
                  </a:lnTo>
                  <a:lnTo>
                    <a:pt x="13374" y="51208"/>
                  </a:lnTo>
                  <a:lnTo>
                    <a:pt x="13374" y="51160"/>
                  </a:lnTo>
                  <a:lnTo>
                    <a:pt x="13326" y="51160"/>
                  </a:lnTo>
                  <a:lnTo>
                    <a:pt x="13326" y="51136"/>
                  </a:lnTo>
                  <a:lnTo>
                    <a:pt x="13254" y="51136"/>
                  </a:lnTo>
                  <a:lnTo>
                    <a:pt x="13254" y="51088"/>
                  </a:lnTo>
                  <a:lnTo>
                    <a:pt x="13206" y="51088"/>
                  </a:lnTo>
                  <a:lnTo>
                    <a:pt x="13206" y="51040"/>
                  </a:lnTo>
                  <a:lnTo>
                    <a:pt x="13181" y="51040"/>
                  </a:lnTo>
                  <a:lnTo>
                    <a:pt x="13181" y="51015"/>
                  </a:lnTo>
                  <a:lnTo>
                    <a:pt x="13085" y="51015"/>
                  </a:lnTo>
                  <a:lnTo>
                    <a:pt x="13085" y="50967"/>
                  </a:lnTo>
                  <a:lnTo>
                    <a:pt x="13061" y="50967"/>
                  </a:lnTo>
                  <a:lnTo>
                    <a:pt x="13061" y="50919"/>
                  </a:lnTo>
                  <a:lnTo>
                    <a:pt x="13013" y="50919"/>
                  </a:lnTo>
                  <a:lnTo>
                    <a:pt x="13013" y="50895"/>
                  </a:lnTo>
                  <a:lnTo>
                    <a:pt x="12965" y="50895"/>
                  </a:lnTo>
                  <a:lnTo>
                    <a:pt x="12965" y="50847"/>
                  </a:lnTo>
                  <a:lnTo>
                    <a:pt x="12892" y="50847"/>
                  </a:lnTo>
                  <a:lnTo>
                    <a:pt x="12892" y="50799"/>
                  </a:lnTo>
                  <a:lnTo>
                    <a:pt x="12844" y="50799"/>
                  </a:lnTo>
                  <a:lnTo>
                    <a:pt x="12844" y="50775"/>
                  </a:lnTo>
                  <a:lnTo>
                    <a:pt x="12820" y="50775"/>
                  </a:lnTo>
                  <a:lnTo>
                    <a:pt x="12820" y="50726"/>
                  </a:lnTo>
                  <a:lnTo>
                    <a:pt x="12772" y="50726"/>
                  </a:lnTo>
                  <a:lnTo>
                    <a:pt x="12772" y="50678"/>
                  </a:lnTo>
                  <a:lnTo>
                    <a:pt x="12699" y="50678"/>
                  </a:lnTo>
                  <a:lnTo>
                    <a:pt x="12699" y="50654"/>
                  </a:lnTo>
                  <a:lnTo>
                    <a:pt x="12651" y="50654"/>
                  </a:lnTo>
                  <a:lnTo>
                    <a:pt x="12651" y="50606"/>
                  </a:lnTo>
                  <a:lnTo>
                    <a:pt x="12603" y="50606"/>
                  </a:lnTo>
                  <a:lnTo>
                    <a:pt x="12603" y="50558"/>
                  </a:lnTo>
                  <a:lnTo>
                    <a:pt x="12579" y="50558"/>
                  </a:lnTo>
                  <a:lnTo>
                    <a:pt x="12579" y="50534"/>
                  </a:lnTo>
                  <a:lnTo>
                    <a:pt x="12483" y="50534"/>
                  </a:lnTo>
                  <a:lnTo>
                    <a:pt x="12483" y="50485"/>
                  </a:lnTo>
                  <a:lnTo>
                    <a:pt x="12458" y="50485"/>
                  </a:lnTo>
                  <a:lnTo>
                    <a:pt x="12458" y="50437"/>
                  </a:lnTo>
                  <a:lnTo>
                    <a:pt x="12410" y="50437"/>
                  </a:lnTo>
                  <a:lnTo>
                    <a:pt x="12410" y="50413"/>
                  </a:lnTo>
                  <a:lnTo>
                    <a:pt x="12362" y="50413"/>
                  </a:lnTo>
                  <a:lnTo>
                    <a:pt x="12362" y="50365"/>
                  </a:lnTo>
                  <a:lnTo>
                    <a:pt x="12290" y="50365"/>
                  </a:lnTo>
                  <a:lnTo>
                    <a:pt x="12290" y="50317"/>
                  </a:lnTo>
                  <a:lnTo>
                    <a:pt x="12242" y="50317"/>
                  </a:lnTo>
                  <a:lnTo>
                    <a:pt x="12242" y="50293"/>
                  </a:lnTo>
                  <a:lnTo>
                    <a:pt x="12218" y="50293"/>
                  </a:lnTo>
                  <a:lnTo>
                    <a:pt x="12218" y="50244"/>
                  </a:lnTo>
                  <a:lnTo>
                    <a:pt x="12169" y="50244"/>
                  </a:lnTo>
                  <a:lnTo>
                    <a:pt x="12169" y="50196"/>
                  </a:lnTo>
                  <a:lnTo>
                    <a:pt x="12097" y="50196"/>
                  </a:lnTo>
                  <a:lnTo>
                    <a:pt x="12097" y="50172"/>
                  </a:lnTo>
                  <a:lnTo>
                    <a:pt x="12049" y="50172"/>
                  </a:lnTo>
                  <a:lnTo>
                    <a:pt x="12049" y="50124"/>
                  </a:lnTo>
                  <a:lnTo>
                    <a:pt x="12001" y="50124"/>
                  </a:lnTo>
                  <a:lnTo>
                    <a:pt x="12001" y="50076"/>
                  </a:lnTo>
                  <a:lnTo>
                    <a:pt x="11977" y="50076"/>
                  </a:lnTo>
                  <a:lnTo>
                    <a:pt x="11977" y="50052"/>
                  </a:lnTo>
                  <a:lnTo>
                    <a:pt x="11880" y="50052"/>
                  </a:lnTo>
                  <a:lnTo>
                    <a:pt x="11880" y="50003"/>
                  </a:lnTo>
                  <a:lnTo>
                    <a:pt x="11856" y="50003"/>
                  </a:lnTo>
                  <a:lnTo>
                    <a:pt x="11856" y="49955"/>
                  </a:lnTo>
                  <a:lnTo>
                    <a:pt x="11808" y="49955"/>
                  </a:lnTo>
                  <a:lnTo>
                    <a:pt x="11808" y="49931"/>
                  </a:lnTo>
                  <a:lnTo>
                    <a:pt x="11736" y="49931"/>
                  </a:lnTo>
                  <a:lnTo>
                    <a:pt x="11736" y="49883"/>
                  </a:lnTo>
                  <a:lnTo>
                    <a:pt x="11687" y="49883"/>
                  </a:lnTo>
                  <a:lnTo>
                    <a:pt x="11687" y="49835"/>
                  </a:lnTo>
                  <a:lnTo>
                    <a:pt x="11639" y="49835"/>
                  </a:lnTo>
                  <a:lnTo>
                    <a:pt x="11639" y="49811"/>
                  </a:lnTo>
                  <a:lnTo>
                    <a:pt x="11615" y="49811"/>
                  </a:lnTo>
                  <a:lnTo>
                    <a:pt x="11615" y="49762"/>
                  </a:lnTo>
                  <a:lnTo>
                    <a:pt x="11519" y="49762"/>
                  </a:lnTo>
                  <a:lnTo>
                    <a:pt x="11519" y="49714"/>
                  </a:lnTo>
                  <a:lnTo>
                    <a:pt x="11495" y="49714"/>
                  </a:lnTo>
                  <a:lnTo>
                    <a:pt x="11495" y="49690"/>
                  </a:lnTo>
                  <a:lnTo>
                    <a:pt x="11446" y="49690"/>
                  </a:lnTo>
                  <a:lnTo>
                    <a:pt x="11446" y="49642"/>
                  </a:lnTo>
                  <a:lnTo>
                    <a:pt x="11398" y="49642"/>
                  </a:lnTo>
                  <a:lnTo>
                    <a:pt x="11398" y="49594"/>
                  </a:lnTo>
                  <a:lnTo>
                    <a:pt x="11326" y="49594"/>
                  </a:lnTo>
                  <a:lnTo>
                    <a:pt x="11326" y="49570"/>
                  </a:lnTo>
                  <a:lnTo>
                    <a:pt x="11278" y="49570"/>
                  </a:lnTo>
                  <a:lnTo>
                    <a:pt x="11278" y="49521"/>
                  </a:lnTo>
                  <a:lnTo>
                    <a:pt x="11254" y="49521"/>
                  </a:lnTo>
                  <a:lnTo>
                    <a:pt x="11254" y="49473"/>
                  </a:lnTo>
                  <a:lnTo>
                    <a:pt x="11205" y="49473"/>
                  </a:lnTo>
                  <a:lnTo>
                    <a:pt x="11205" y="49449"/>
                  </a:lnTo>
                  <a:lnTo>
                    <a:pt x="11133" y="49449"/>
                  </a:lnTo>
                  <a:lnTo>
                    <a:pt x="11133" y="49401"/>
                  </a:lnTo>
                  <a:lnTo>
                    <a:pt x="11085" y="49401"/>
                  </a:lnTo>
                  <a:lnTo>
                    <a:pt x="11085" y="49353"/>
                  </a:lnTo>
                  <a:lnTo>
                    <a:pt x="11037" y="49353"/>
                  </a:lnTo>
                  <a:lnTo>
                    <a:pt x="11037" y="49329"/>
                  </a:lnTo>
                  <a:lnTo>
                    <a:pt x="11013" y="49329"/>
                  </a:lnTo>
                  <a:lnTo>
                    <a:pt x="11013" y="49280"/>
                  </a:lnTo>
                  <a:lnTo>
                    <a:pt x="10916" y="49280"/>
                  </a:lnTo>
                  <a:lnTo>
                    <a:pt x="10916" y="49232"/>
                  </a:lnTo>
                  <a:lnTo>
                    <a:pt x="10892" y="49232"/>
                  </a:lnTo>
                  <a:lnTo>
                    <a:pt x="10892" y="49208"/>
                  </a:lnTo>
                  <a:lnTo>
                    <a:pt x="10844" y="49208"/>
                  </a:lnTo>
                  <a:lnTo>
                    <a:pt x="10844" y="49160"/>
                  </a:lnTo>
                  <a:lnTo>
                    <a:pt x="10796" y="49160"/>
                  </a:lnTo>
                  <a:lnTo>
                    <a:pt x="10796" y="49112"/>
                  </a:lnTo>
                  <a:lnTo>
                    <a:pt x="10723" y="49112"/>
                  </a:lnTo>
                  <a:lnTo>
                    <a:pt x="10723" y="49088"/>
                  </a:lnTo>
                  <a:lnTo>
                    <a:pt x="10675" y="49088"/>
                  </a:lnTo>
                  <a:lnTo>
                    <a:pt x="10675" y="49039"/>
                  </a:lnTo>
                  <a:lnTo>
                    <a:pt x="10651" y="49039"/>
                  </a:lnTo>
                  <a:lnTo>
                    <a:pt x="10651" y="48991"/>
                  </a:lnTo>
                  <a:lnTo>
                    <a:pt x="10555" y="48991"/>
                  </a:lnTo>
                  <a:lnTo>
                    <a:pt x="10555" y="48967"/>
                  </a:lnTo>
                  <a:lnTo>
                    <a:pt x="10531" y="48967"/>
                  </a:lnTo>
                  <a:lnTo>
                    <a:pt x="10531" y="48919"/>
                  </a:lnTo>
                  <a:lnTo>
                    <a:pt x="10482" y="48919"/>
                  </a:lnTo>
                  <a:lnTo>
                    <a:pt x="10482" y="48871"/>
                  </a:lnTo>
                  <a:lnTo>
                    <a:pt x="10434" y="48871"/>
                  </a:lnTo>
                  <a:lnTo>
                    <a:pt x="10434" y="48847"/>
                  </a:lnTo>
                  <a:lnTo>
                    <a:pt x="10362" y="48847"/>
                  </a:lnTo>
                  <a:lnTo>
                    <a:pt x="10362" y="48799"/>
                  </a:lnTo>
                  <a:lnTo>
                    <a:pt x="10314" y="48799"/>
                  </a:lnTo>
                  <a:lnTo>
                    <a:pt x="10314" y="48750"/>
                  </a:lnTo>
                  <a:lnTo>
                    <a:pt x="10290" y="48750"/>
                  </a:lnTo>
                  <a:lnTo>
                    <a:pt x="10290" y="48726"/>
                  </a:lnTo>
                  <a:lnTo>
                    <a:pt x="10242" y="48726"/>
                  </a:lnTo>
                  <a:lnTo>
                    <a:pt x="10242" y="48678"/>
                  </a:lnTo>
                  <a:lnTo>
                    <a:pt x="10169" y="48678"/>
                  </a:lnTo>
                  <a:lnTo>
                    <a:pt x="10169" y="48630"/>
                  </a:lnTo>
                  <a:lnTo>
                    <a:pt x="10121" y="48630"/>
                  </a:lnTo>
                  <a:lnTo>
                    <a:pt x="10121" y="48606"/>
                  </a:lnTo>
                  <a:lnTo>
                    <a:pt x="10073" y="48606"/>
                  </a:lnTo>
                  <a:lnTo>
                    <a:pt x="10073" y="48558"/>
                  </a:lnTo>
                  <a:lnTo>
                    <a:pt x="10049" y="48558"/>
                  </a:lnTo>
                  <a:lnTo>
                    <a:pt x="10049" y="48509"/>
                  </a:lnTo>
                  <a:lnTo>
                    <a:pt x="9952" y="48509"/>
                  </a:lnTo>
                  <a:lnTo>
                    <a:pt x="9952" y="48485"/>
                  </a:lnTo>
                  <a:lnTo>
                    <a:pt x="9928" y="48485"/>
                  </a:lnTo>
                  <a:lnTo>
                    <a:pt x="9928" y="48437"/>
                  </a:lnTo>
                  <a:lnTo>
                    <a:pt x="9880" y="48437"/>
                  </a:lnTo>
                  <a:lnTo>
                    <a:pt x="9880" y="48389"/>
                  </a:lnTo>
                  <a:lnTo>
                    <a:pt x="9832" y="48389"/>
                  </a:lnTo>
                  <a:lnTo>
                    <a:pt x="9832" y="48365"/>
                  </a:lnTo>
                  <a:lnTo>
                    <a:pt x="9760" y="48365"/>
                  </a:lnTo>
                  <a:lnTo>
                    <a:pt x="9760" y="48317"/>
                  </a:lnTo>
                  <a:lnTo>
                    <a:pt x="9711" y="48317"/>
                  </a:lnTo>
                  <a:lnTo>
                    <a:pt x="9711" y="48268"/>
                  </a:lnTo>
                  <a:lnTo>
                    <a:pt x="9687" y="48268"/>
                  </a:lnTo>
                  <a:lnTo>
                    <a:pt x="9687" y="48244"/>
                  </a:lnTo>
                  <a:lnTo>
                    <a:pt x="9639" y="48244"/>
                  </a:lnTo>
                  <a:lnTo>
                    <a:pt x="9639" y="48196"/>
                  </a:lnTo>
                  <a:lnTo>
                    <a:pt x="9567" y="48196"/>
                  </a:lnTo>
                  <a:lnTo>
                    <a:pt x="9567" y="48148"/>
                  </a:lnTo>
                  <a:lnTo>
                    <a:pt x="9519" y="48148"/>
                  </a:lnTo>
                  <a:lnTo>
                    <a:pt x="9519" y="48124"/>
                  </a:lnTo>
                  <a:lnTo>
                    <a:pt x="9470" y="48124"/>
                  </a:lnTo>
                  <a:lnTo>
                    <a:pt x="9470" y="48076"/>
                  </a:lnTo>
                  <a:lnTo>
                    <a:pt x="9398" y="48076"/>
                  </a:lnTo>
                  <a:lnTo>
                    <a:pt x="9398" y="48027"/>
                  </a:lnTo>
                  <a:lnTo>
                    <a:pt x="9350" y="48027"/>
                  </a:lnTo>
                  <a:lnTo>
                    <a:pt x="9350" y="48003"/>
                  </a:lnTo>
                  <a:lnTo>
                    <a:pt x="9326" y="48003"/>
                  </a:lnTo>
                  <a:lnTo>
                    <a:pt x="9326" y="47955"/>
                  </a:lnTo>
                  <a:lnTo>
                    <a:pt x="9278" y="47955"/>
                  </a:lnTo>
                  <a:lnTo>
                    <a:pt x="9278" y="47907"/>
                  </a:lnTo>
                  <a:lnTo>
                    <a:pt x="9205" y="47907"/>
                  </a:lnTo>
                  <a:lnTo>
                    <a:pt x="9205" y="47883"/>
                  </a:lnTo>
                  <a:lnTo>
                    <a:pt x="9157" y="47883"/>
                  </a:lnTo>
                  <a:lnTo>
                    <a:pt x="9157" y="47835"/>
                  </a:lnTo>
                  <a:lnTo>
                    <a:pt x="9109" y="47835"/>
                  </a:lnTo>
                  <a:lnTo>
                    <a:pt x="9109" y="47786"/>
                  </a:lnTo>
                  <a:lnTo>
                    <a:pt x="9085" y="47786"/>
                  </a:lnTo>
                  <a:lnTo>
                    <a:pt x="9085" y="47762"/>
                  </a:lnTo>
                  <a:lnTo>
                    <a:pt x="8988" y="47762"/>
                  </a:lnTo>
                  <a:lnTo>
                    <a:pt x="8988" y="47714"/>
                  </a:lnTo>
                  <a:lnTo>
                    <a:pt x="8964" y="47714"/>
                  </a:lnTo>
                  <a:lnTo>
                    <a:pt x="8964" y="47666"/>
                  </a:lnTo>
                  <a:lnTo>
                    <a:pt x="8916" y="47666"/>
                  </a:lnTo>
                  <a:lnTo>
                    <a:pt x="8916" y="47642"/>
                  </a:lnTo>
                  <a:lnTo>
                    <a:pt x="8868" y="47642"/>
                  </a:lnTo>
                  <a:lnTo>
                    <a:pt x="8868" y="47594"/>
                  </a:lnTo>
                  <a:lnTo>
                    <a:pt x="8796" y="47594"/>
                  </a:lnTo>
                  <a:lnTo>
                    <a:pt x="8796" y="47545"/>
                  </a:lnTo>
                  <a:lnTo>
                    <a:pt x="8747" y="47545"/>
                  </a:lnTo>
                  <a:lnTo>
                    <a:pt x="8747" y="47521"/>
                  </a:lnTo>
                  <a:lnTo>
                    <a:pt x="8723" y="47521"/>
                  </a:lnTo>
                  <a:lnTo>
                    <a:pt x="8723" y="47473"/>
                  </a:lnTo>
                  <a:lnTo>
                    <a:pt x="8675" y="47473"/>
                  </a:lnTo>
                  <a:lnTo>
                    <a:pt x="8675" y="47425"/>
                  </a:lnTo>
                  <a:lnTo>
                    <a:pt x="8603" y="47425"/>
                  </a:lnTo>
                  <a:lnTo>
                    <a:pt x="8603" y="47401"/>
                  </a:lnTo>
                  <a:lnTo>
                    <a:pt x="8555" y="47401"/>
                  </a:lnTo>
                  <a:lnTo>
                    <a:pt x="8555" y="47353"/>
                  </a:lnTo>
                  <a:lnTo>
                    <a:pt x="8506" y="47353"/>
                  </a:lnTo>
                  <a:lnTo>
                    <a:pt x="8506" y="47304"/>
                  </a:lnTo>
                  <a:lnTo>
                    <a:pt x="8482" y="47304"/>
                  </a:lnTo>
                  <a:lnTo>
                    <a:pt x="8482" y="47280"/>
                  </a:lnTo>
                  <a:lnTo>
                    <a:pt x="8386" y="47280"/>
                  </a:lnTo>
                  <a:lnTo>
                    <a:pt x="8386" y="47232"/>
                  </a:lnTo>
                  <a:lnTo>
                    <a:pt x="8362" y="47232"/>
                  </a:lnTo>
                  <a:lnTo>
                    <a:pt x="8362" y="47184"/>
                  </a:lnTo>
                  <a:lnTo>
                    <a:pt x="8314" y="47184"/>
                  </a:lnTo>
                  <a:lnTo>
                    <a:pt x="8314" y="47160"/>
                  </a:lnTo>
                  <a:lnTo>
                    <a:pt x="8241" y="47160"/>
                  </a:lnTo>
                  <a:lnTo>
                    <a:pt x="8241" y="47112"/>
                  </a:lnTo>
                  <a:lnTo>
                    <a:pt x="8193" y="47112"/>
                  </a:lnTo>
                  <a:lnTo>
                    <a:pt x="8193" y="47063"/>
                  </a:lnTo>
                  <a:lnTo>
                    <a:pt x="8145" y="47063"/>
                  </a:lnTo>
                  <a:lnTo>
                    <a:pt x="8145" y="47039"/>
                  </a:lnTo>
                  <a:lnTo>
                    <a:pt x="8121" y="47039"/>
                  </a:lnTo>
                  <a:lnTo>
                    <a:pt x="8121" y="46991"/>
                  </a:lnTo>
                  <a:lnTo>
                    <a:pt x="8025" y="46991"/>
                  </a:lnTo>
                  <a:lnTo>
                    <a:pt x="8025" y="46943"/>
                  </a:lnTo>
                  <a:lnTo>
                    <a:pt x="8000" y="46943"/>
                  </a:lnTo>
                  <a:lnTo>
                    <a:pt x="8000" y="46919"/>
                  </a:lnTo>
                  <a:lnTo>
                    <a:pt x="7952" y="46919"/>
                  </a:lnTo>
                  <a:lnTo>
                    <a:pt x="7952" y="46871"/>
                  </a:lnTo>
                  <a:lnTo>
                    <a:pt x="7904" y="46871"/>
                  </a:lnTo>
                  <a:lnTo>
                    <a:pt x="7904" y="46823"/>
                  </a:lnTo>
                  <a:lnTo>
                    <a:pt x="7832" y="46823"/>
                  </a:lnTo>
                  <a:lnTo>
                    <a:pt x="7832" y="46798"/>
                  </a:lnTo>
                  <a:lnTo>
                    <a:pt x="7784" y="46798"/>
                  </a:lnTo>
                  <a:lnTo>
                    <a:pt x="7784" y="46750"/>
                  </a:lnTo>
                  <a:lnTo>
                    <a:pt x="7759" y="46750"/>
                  </a:lnTo>
                  <a:lnTo>
                    <a:pt x="7759" y="46702"/>
                  </a:lnTo>
                  <a:lnTo>
                    <a:pt x="7711" y="46702"/>
                  </a:lnTo>
                  <a:lnTo>
                    <a:pt x="7711" y="46678"/>
                  </a:lnTo>
                  <a:lnTo>
                    <a:pt x="7639" y="46678"/>
                  </a:lnTo>
                  <a:lnTo>
                    <a:pt x="7639" y="46630"/>
                  </a:lnTo>
                  <a:lnTo>
                    <a:pt x="7591" y="46630"/>
                  </a:lnTo>
                  <a:lnTo>
                    <a:pt x="7591" y="46582"/>
                  </a:lnTo>
                  <a:lnTo>
                    <a:pt x="7543" y="46582"/>
                  </a:lnTo>
                  <a:lnTo>
                    <a:pt x="7543" y="46557"/>
                  </a:lnTo>
                  <a:lnTo>
                    <a:pt x="7518" y="46557"/>
                  </a:lnTo>
                  <a:lnTo>
                    <a:pt x="7518" y="46509"/>
                  </a:lnTo>
                  <a:lnTo>
                    <a:pt x="7422" y="46509"/>
                  </a:lnTo>
                  <a:lnTo>
                    <a:pt x="7422" y="46461"/>
                  </a:lnTo>
                  <a:lnTo>
                    <a:pt x="7398" y="46461"/>
                  </a:lnTo>
                  <a:lnTo>
                    <a:pt x="7398" y="46437"/>
                  </a:lnTo>
                  <a:lnTo>
                    <a:pt x="7350" y="46437"/>
                  </a:lnTo>
                  <a:lnTo>
                    <a:pt x="7350" y="46389"/>
                  </a:lnTo>
                  <a:lnTo>
                    <a:pt x="7302" y="46389"/>
                  </a:lnTo>
                  <a:lnTo>
                    <a:pt x="7302" y="46341"/>
                  </a:lnTo>
                  <a:lnTo>
                    <a:pt x="7229" y="46341"/>
                  </a:lnTo>
                  <a:lnTo>
                    <a:pt x="7229" y="46316"/>
                  </a:lnTo>
                  <a:lnTo>
                    <a:pt x="7181" y="46316"/>
                  </a:lnTo>
                  <a:lnTo>
                    <a:pt x="7181" y="46268"/>
                  </a:lnTo>
                  <a:lnTo>
                    <a:pt x="7157" y="46268"/>
                  </a:lnTo>
                  <a:lnTo>
                    <a:pt x="7157" y="46220"/>
                  </a:lnTo>
                  <a:lnTo>
                    <a:pt x="7061" y="46220"/>
                  </a:lnTo>
                  <a:lnTo>
                    <a:pt x="7061" y="46196"/>
                  </a:lnTo>
                  <a:lnTo>
                    <a:pt x="7037" y="46196"/>
                  </a:lnTo>
                  <a:lnTo>
                    <a:pt x="7037" y="46148"/>
                  </a:lnTo>
                  <a:lnTo>
                    <a:pt x="6988" y="46148"/>
                  </a:lnTo>
                  <a:lnTo>
                    <a:pt x="6988" y="46100"/>
                  </a:lnTo>
                  <a:lnTo>
                    <a:pt x="6940" y="46100"/>
                  </a:lnTo>
                  <a:lnTo>
                    <a:pt x="6940" y="46075"/>
                  </a:lnTo>
                  <a:lnTo>
                    <a:pt x="6868" y="46075"/>
                  </a:lnTo>
                  <a:lnTo>
                    <a:pt x="6868" y="46027"/>
                  </a:lnTo>
                  <a:lnTo>
                    <a:pt x="6820" y="46027"/>
                  </a:lnTo>
                  <a:lnTo>
                    <a:pt x="6820" y="45979"/>
                  </a:lnTo>
                  <a:lnTo>
                    <a:pt x="6796" y="45979"/>
                  </a:lnTo>
                  <a:lnTo>
                    <a:pt x="6796" y="45955"/>
                  </a:lnTo>
                  <a:lnTo>
                    <a:pt x="6747" y="45955"/>
                  </a:lnTo>
                  <a:lnTo>
                    <a:pt x="6747" y="45907"/>
                  </a:lnTo>
                  <a:lnTo>
                    <a:pt x="6675" y="45907"/>
                  </a:lnTo>
                  <a:lnTo>
                    <a:pt x="6675" y="45859"/>
                  </a:lnTo>
                  <a:lnTo>
                    <a:pt x="6627" y="45859"/>
                  </a:lnTo>
                  <a:lnTo>
                    <a:pt x="6627" y="45835"/>
                  </a:lnTo>
                  <a:lnTo>
                    <a:pt x="6579" y="45835"/>
                  </a:lnTo>
                  <a:lnTo>
                    <a:pt x="6579" y="45786"/>
                  </a:lnTo>
                  <a:lnTo>
                    <a:pt x="6555" y="45786"/>
                  </a:lnTo>
                  <a:lnTo>
                    <a:pt x="6555" y="45738"/>
                  </a:lnTo>
                  <a:lnTo>
                    <a:pt x="6458" y="45738"/>
                  </a:lnTo>
                  <a:lnTo>
                    <a:pt x="6458" y="45714"/>
                  </a:lnTo>
                  <a:lnTo>
                    <a:pt x="6434" y="45714"/>
                  </a:lnTo>
                  <a:lnTo>
                    <a:pt x="6434" y="45666"/>
                  </a:lnTo>
                  <a:lnTo>
                    <a:pt x="6386" y="45666"/>
                  </a:lnTo>
                  <a:lnTo>
                    <a:pt x="6386" y="45618"/>
                  </a:lnTo>
                  <a:lnTo>
                    <a:pt x="6338" y="45618"/>
                  </a:lnTo>
                  <a:lnTo>
                    <a:pt x="6338" y="45594"/>
                  </a:lnTo>
                  <a:lnTo>
                    <a:pt x="6265" y="45594"/>
                  </a:lnTo>
                  <a:lnTo>
                    <a:pt x="6265" y="45545"/>
                  </a:lnTo>
                  <a:lnTo>
                    <a:pt x="6217" y="45545"/>
                  </a:lnTo>
                  <a:lnTo>
                    <a:pt x="6217" y="45497"/>
                  </a:lnTo>
                  <a:lnTo>
                    <a:pt x="6193" y="45497"/>
                  </a:lnTo>
                  <a:lnTo>
                    <a:pt x="6193" y="45473"/>
                  </a:lnTo>
                  <a:lnTo>
                    <a:pt x="6145" y="45473"/>
                  </a:lnTo>
                  <a:lnTo>
                    <a:pt x="6145" y="45425"/>
                  </a:lnTo>
                  <a:lnTo>
                    <a:pt x="6073" y="45425"/>
                  </a:lnTo>
                  <a:lnTo>
                    <a:pt x="6073" y="45377"/>
                  </a:lnTo>
                  <a:lnTo>
                    <a:pt x="6024" y="45377"/>
                  </a:lnTo>
                  <a:lnTo>
                    <a:pt x="6024" y="45353"/>
                  </a:lnTo>
                  <a:lnTo>
                    <a:pt x="5976" y="45353"/>
                  </a:lnTo>
                  <a:lnTo>
                    <a:pt x="5976" y="45304"/>
                  </a:lnTo>
                  <a:lnTo>
                    <a:pt x="5952" y="45304"/>
                  </a:lnTo>
                  <a:lnTo>
                    <a:pt x="5952" y="45256"/>
                  </a:lnTo>
                  <a:lnTo>
                    <a:pt x="5856" y="45256"/>
                  </a:lnTo>
                  <a:lnTo>
                    <a:pt x="5856" y="45232"/>
                  </a:lnTo>
                  <a:lnTo>
                    <a:pt x="5832" y="45232"/>
                  </a:lnTo>
                  <a:lnTo>
                    <a:pt x="5832" y="45184"/>
                  </a:lnTo>
                  <a:lnTo>
                    <a:pt x="5783" y="45184"/>
                  </a:lnTo>
                  <a:lnTo>
                    <a:pt x="5783" y="45136"/>
                  </a:lnTo>
                  <a:lnTo>
                    <a:pt x="5711" y="45136"/>
                  </a:lnTo>
                  <a:lnTo>
                    <a:pt x="5711" y="45112"/>
                  </a:lnTo>
                  <a:lnTo>
                    <a:pt x="5663" y="45112"/>
                  </a:lnTo>
                  <a:lnTo>
                    <a:pt x="5663" y="45063"/>
                  </a:lnTo>
                  <a:lnTo>
                    <a:pt x="5615" y="45063"/>
                  </a:lnTo>
                  <a:lnTo>
                    <a:pt x="5615" y="45015"/>
                  </a:lnTo>
                  <a:lnTo>
                    <a:pt x="5591" y="45015"/>
                  </a:lnTo>
                  <a:lnTo>
                    <a:pt x="5591" y="44991"/>
                  </a:lnTo>
                  <a:lnTo>
                    <a:pt x="5494" y="44991"/>
                  </a:lnTo>
                  <a:lnTo>
                    <a:pt x="5494" y="44943"/>
                  </a:lnTo>
                  <a:lnTo>
                    <a:pt x="5470" y="44943"/>
                  </a:lnTo>
                  <a:lnTo>
                    <a:pt x="5470" y="44895"/>
                  </a:lnTo>
                  <a:lnTo>
                    <a:pt x="5422" y="44895"/>
                  </a:lnTo>
                  <a:lnTo>
                    <a:pt x="5422" y="44871"/>
                  </a:lnTo>
                  <a:lnTo>
                    <a:pt x="5374" y="44871"/>
                  </a:lnTo>
                  <a:lnTo>
                    <a:pt x="5374" y="44822"/>
                  </a:lnTo>
                  <a:lnTo>
                    <a:pt x="5301" y="44822"/>
                  </a:lnTo>
                  <a:lnTo>
                    <a:pt x="5301" y="44774"/>
                  </a:lnTo>
                  <a:lnTo>
                    <a:pt x="5253" y="44774"/>
                  </a:lnTo>
                  <a:lnTo>
                    <a:pt x="5253" y="44750"/>
                  </a:lnTo>
                  <a:lnTo>
                    <a:pt x="5229" y="44750"/>
                  </a:lnTo>
                  <a:lnTo>
                    <a:pt x="5229" y="44702"/>
                  </a:lnTo>
                  <a:lnTo>
                    <a:pt x="5181" y="44702"/>
                  </a:lnTo>
                  <a:lnTo>
                    <a:pt x="5181" y="44654"/>
                  </a:lnTo>
                  <a:lnTo>
                    <a:pt x="5133" y="44654"/>
                  </a:lnTo>
                  <a:lnTo>
                    <a:pt x="5133" y="44630"/>
                  </a:lnTo>
                  <a:lnTo>
                    <a:pt x="5109" y="44630"/>
                  </a:lnTo>
                  <a:lnTo>
                    <a:pt x="5109" y="44533"/>
                  </a:lnTo>
                  <a:lnTo>
                    <a:pt x="5061" y="44533"/>
                  </a:lnTo>
                  <a:lnTo>
                    <a:pt x="5061" y="44509"/>
                  </a:lnTo>
                  <a:lnTo>
                    <a:pt x="5012" y="44509"/>
                  </a:lnTo>
                  <a:lnTo>
                    <a:pt x="5012" y="44389"/>
                  </a:lnTo>
                  <a:lnTo>
                    <a:pt x="4988" y="44389"/>
                  </a:lnTo>
                  <a:lnTo>
                    <a:pt x="4988" y="44268"/>
                  </a:lnTo>
                  <a:lnTo>
                    <a:pt x="4940" y="44268"/>
                  </a:lnTo>
                  <a:lnTo>
                    <a:pt x="4940" y="43786"/>
                  </a:lnTo>
                  <a:lnTo>
                    <a:pt x="4988" y="43786"/>
                  </a:lnTo>
                  <a:lnTo>
                    <a:pt x="4988" y="43690"/>
                  </a:lnTo>
                  <a:lnTo>
                    <a:pt x="5012" y="43690"/>
                  </a:lnTo>
                  <a:lnTo>
                    <a:pt x="5012" y="43569"/>
                  </a:lnTo>
                  <a:lnTo>
                    <a:pt x="5061" y="43569"/>
                  </a:lnTo>
                  <a:lnTo>
                    <a:pt x="5061" y="43545"/>
                  </a:lnTo>
                  <a:lnTo>
                    <a:pt x="5109" y="43545"/>
                  </a:lnTo>
                  <a:lnTo>
                    <a:pt x="5109" y="43449"/>
                  </a:lnTo>
                  <a:lnTo>
                    <a:pt x="5133" y="43449"/>
                  </a:lnTo>
                  <a:lnTo>
                    <a:pt x="5133" y="43425"/>
                  </a:lnTo>
                  <a:lnTo>
                    <a:pt x="5181" y="43425"/>
                  </a:lnTo>
                  <a:lnTo>
                    <a:pt x="5181" y="43377"/>
                  </a:lnTo>
                  <a:lnTo>
                    <a:pt x="5229" y="43377"/>
                  </a:lnTo>
                  <a:lnTo>
                    <a:pt x="5229" y="43304"/>
                  </a:lnTo>
                  <a:lnTo>
                    <a:pt x="5253" y="43304"/>
                  </a:lnTo>
                  <a:lnTo>
                    <a:pt x="5253" y="43256"/>
                  </a:lnTo>
                  <a:lnTo>
                    <a:pt x="5301" y="43256"/>
                  </a:lnTo>
                  <a:lnTo>
                    <a:pt x="5301" y="43208"/>
                  </a:lnTo>
                  <a:lnTo>
                    <a:pt x="5350" y="43208"/>
                  </a:lnTo>
                  <a:lnTo>
                    <a:pt x="5350" y="43184"/>
                  </a:lnTo>
                  <a:lnTo>
                    <a:pt x="5301" y="43184"/>
                  </a:lnTo>
                  <a:lnTo>
                    <a:pt x="5301" y="43136"/>
                  </a:lnTo>
                  <a:lnTo>
                    <a:pt x="5253" y="43136"/>
                  </a:lnTo>
                  <a:lnTo>
                    <a:pt x="5253" y="43087"/>
                  </a:lnTo>
                  <a:lnTo>
                    <a:pt x="5229" y="43087"/>
                  </a:lnTo>
                  <a:lnTo>
                    <a:pt x="5229" y="43063"/>
                  </a:lnTo>
                  <a:lnTo>
                    <a:pt x="5133" y="43063"/>
                  </a:lnTo>
                  <a:lnTo>
                    <a:pt x="5133" y="43015"/>
                  </a:lnTo>
                  <a:lnTo>
                    <a:pt x="5109" y="43015"/>
                  </a:lnTo>
                  <a:lnTo>
                    <a:pt x="5109" y="42967"/>
                  </a:lnTo>
                  <a:lnTo>
                    <a:pt x="5061" y="42967"/>
                  </a:lnTo>
                  <a:lnTo>
                    <a:pt x="5061" y="42943"/>
                  </a:lnTo>
                  <a:lnTo>
                    <a:pt x="5012" y="42943"/>
                  </a:lnTo>
                  <a:lnTo>
                    <a:pt x="5012" y="42895"/>
                  </a:lnTo>
                  <a:lnTo>
                    <a:pt x="4940" y="42895"/>
                  </a:lnTo>
                  <a:lnTo>
                    <a:pt x="4940" y="42846"/>
                  </a:lnTo>
                  <a:lnTo>
                    <a:pt x="4892" y="42846"/>
                  </a:lnTo>
                  <a:lnTo>
                    <a:pt x="4892" y="42822"/>
                  </a:lnTo>
                  <a:lnTo>
                    <a:pt x="4868" y="42822"/>
                  </a:lnTo>
                  <a:lnTo>
                    <a:pt x="4868" y="42774"/>
                  </a:lnTo>
                  <a:lnTo>
                    <a:pt x="4820" y="42774"/>
                  </a:lnTo>
                  <a:lnTo>
                    <a:pt x="4820" y="42726"/>
                  </a:lnTo>
                  <a:lnTo>
                    <a:pt x="4747" y="42726"/>
                  </a:lnTo>
                  <a:lnTo>
                    <a:pt x="4747" y="42702"/>
                  </a:lnTo>
                  <a:lnTo>
                    <a:pt x="4699" y="42702"/>
                  </a:lnTo>
                  <a:lnTo>
                    <a:pt x="4699" y="42654"/>
                  </a:lnTo>
                  <a:lnTo>
                    <a:pt x="4651" y="42654"/>
                  </a:lnTo>
                  <a:lnTo>
                    <a:pt x="4651" y="42605"/>
                  </a:lnTo>
                  <a:lnTo>
                    <a:pt x="4627" y="42605"/>
                  </a:lnTo>
                  <a:lnTo>
                    <a:pt x="4627" y="42581"/>
                  </a:lnTo>
                  <a:lnTo>
                    <a:pt x="4530" y="42581"/>
                  </a:lnTo>
                  <a:lnTo>
                    <a:pt x="4530" y="42533"/>
                  </a:lnTo>
                  <a:lnTo>
                    <a:pt x="4506" y="42533"/>
                  </a:lnTo>
                  <a:lnTo>
                    <a:pt x="4506" y="42485"/>
                  </a:lnTo>
                  <a:lnTo>
                    <a:pt x="4458" y="42485"/>
                  </a:lnTo>
                  <a:lnTo>
                    <a:pt x="4458" y="42461"/>
                  </a:lnTo>
                  <a:lnTo>
                    <a:pt x="4386" y="42461"/>
                  </a:lnTo>
                  <a:lnTo>
                    <a:pt x="4386" y="42413"/>
                  </a:lnTo>
                  <a:lnTo>
                    <a:pt x="4338" y="42413"/>
                  </a:lnTo>
                  <a:lnTo>
                    <a:pt x="4338" y="42364"/>
                  </a:lnTo>
                  <a:lnTo>
                    <a:pt x="4289" y="42364"/>
                  </a:lnTo>
                  <a:lnTo>
                    <a:pt x="4289" y="42340"/>
                  </a:lnTo>
                  <a:lnTo>
                    <a:pt x="4265" y="42340"/>
                  </a:lnTo>
                  <a:lnTo>
                    <a:pt x="4265" y="42292"/>
                  </a:lnTo>
                  <a:lnTo>
                    <a:pt x="4169" y="42292"/>
                  </a:lnTo>
                  <a:lnTo>
                    <a:pt x="4169" y="42244"/>
                  </a:lnTo>
                  <a:lnTo>
                    <a:pt x="4145" y="42244"/>
                  </a:lnTo>
                  <a:lnTo>
                    <a:pt x="4145" y="42220"/>
                  </a:lnTo>
                  <a:lnTo>
                    <a:pt x="4097" y="42220"/>
                  </a:lnTo>
                  <a:lnTo>
                    <a:pt x="4097" y="42172"/>
                  </a:lnTo>
                  <a:lnTo>
                    <a:pt x="4048" y="42172"/>
                  </a:lnTo>
                  <a:lnTo>
                    <a:pt x="4048" y="42123"/>
                  </a:lnTo>
                  <a:lnTo>
                    <a:pt x="3976" y="42123"/>
                  </a:lnTo>
                  <a:lnTo>
                    <a:pt x="3976" y="42099"/>
                  </a:lnTo>
                  <a:lnTo>
                    <a:pt x="3928" y="42099"/>
                  </a:lnTo>
                  <a:lnTo>
                    <a:pt x="3928" y="42051"/>
                  </a:lnTo>
                  <a:lnTo>
                    <a:pt x="3904" y="42051"/>
                  </a:lnTo>
                  <a:lnTo>
                    <a:pt x="3904" y="42003"/>
                  </a:lnTo>
                  <a:lnTo>
                    <a:pt x="3856" y="42003"/>
                  </a:lnTo>
                  <a:lnTo>
                    <a:pt x="3856" y="41979"/>
                  </a:lnTo>
                  <a:lnTo>
                    <a:pt x="3783" y="41979"/>
                  </a:lnTo>
                  <a:lnTo>
                    <a:pt x="3783" y="41931"/>
                  </a:lnTo>
                  <a:lnTo>
                    <a:pt x="3735" y="41931"/>
                  </a:lnTo>
                  <a:lnTo>
                    <a:pt x="3735" y="41882"/>
                  </a:lnTo>
                  <a:lnTo>
                    <a:pt x="3687" y="41882"/>
                  </a:lnTo>
                  <a:lnTo>
                    <a:pt x="3687" y="41858"/>
                  </a:lnTo>
                  <a:lnTo>
                    <a:pt x="3663" y="41858"/>
                  </a:lnTo>
                  <a:lnTo>
                    <a:pt x="3663" y="41810"/>
                  </a:lnTo>
                  <a:lnTo>
                    <a:pt x="3566" y="41810"/>
                  </a:lnTo>
                  <a:lnTo>
                    <a:pt x="3566" y="41762"/>
                  </a:lnTo>
                  <a:lnTo>
                    <a:pt x="3542" y="41762"/>
                  </a:lnTo>
                  <a:lnTo>
                    <a:pt x="3542" y="41738"/>
                  </a:lnTo>
                  <a:lnTo>
                    <a:pt x="3494" y="41738"/>
                  </a:lnTo>
                  <a:lnTo>
                    <a:pt x="3494" y="41690"/>
                  </a:lnTo>
                  <a:lnTo>
                    <a:pt x="3422" y="41690"/>
                  </a:lnTo>
                  <a:lnTo>
                    <a:pt x="3422" y="41642"/>
                  </a:lnTo>
                  <a:lnTo>
                    <a:pt x="3374" y="41642"/>
                  </a:lnTo>
                  <a:lnTo>
                    <a:pt x="3374" y="41617"/>
                  </a:lnTo>
                  <a:lnTo>
                    <a:pt x="3325" y="41617"/>
                  </a:lnTo>
                  <a:lnTo>
                    <a:pt x="3325" y="41569"/>
                  </a:lnTo>
                  <a:lnTo>
                    <a:pt x="3301" y="41569"/>
                  </a:lnTo>
                  <a:lnTo>
                    <a:pt x="3301" y="41521"/>
                  </a:lnTo>
                  <a:lnTo>
                    <a:pt x="3205" y="41521"/>
                  </a:lnTo>
                  <a:lnTo>
                    <a:pt x="3205" y="41497"/>
                  </a:lnTo>
                  <a:lnTo>
                    <a:pt x="3181" y="41497"/>
                  </a:lnTo>
                  <a:lnTo>
                    <a:pt x="3181" y="41449"/>
                  </a:lnTo>
                  <a:lnTo>
                    <a:pt x="3133" y="41449"/>
                  </a:lnTo>
                  <a:lnTo>
                    <a:pt x="3133" y="41401"/>
                  </a:lnTo>
                  <a:lnTo>
                    <a:pt x="3085" y="41401"/>
                  </a:lnTo>
                  <a:lnTo>
                    <a:pt x="3085" y="41376"/>
                  </a:lnTo>
                  <a:lnTo>
                    <a:pt x="3012" y="41376"/>
                  </a:lnTo>
                  <a:lnTo>
                    <a:pt x="3012" y="41328"/>
                  </a:lnTo>
                  <a:lnTo>
                    <a:pt x="2964" y="41328"/>
                  </a:lnTo>
                  <a:lnTo>
                    <a:pt x="2964" y="41280"/>
                  </a:lnTo>
                  <a:lnTo>
                    <a:pt x="2940" y="41280"/>
                  </a:lnTo>
                  <a:lnTo>
                    <a:pt x="2940" y="41256"/>
                  </a:lnTo>
                  <a:lnTo>
                    <a:pt x="2892" y="41256"/>
                  </a:lnTo>
                  <a:lnTo>
                    <a:pt x="2892" y="41208"/>
                  </a:lnTo>
                  <a:lnTo>
                    <a:pt x="2819" y="41208"/>
                  </a:lnTo>
                  <a:lnTo>
                    <a:pt x="2819" y="41160"/>
                  </a:lnTo>
                  <a:lnTo>
                    <a:pt x="2771" y="41160"/>
                  </a:lnTo>
                  <a:lnTo>
                    <a:pt x="2771" y="41135"/>
                  </a:lnTo>
                  <a:lnTo>
                    <a:pt x="2723" y="41135"/>
                  </a:lnTo>
                  <a:lnTo>
                    <a:pt x="2723" y="41087"/>
                  </a:lnTo>
                  <a:lnTo>
                    <a:pt x="2699" y="41087"/>
                  </a:lnTo>
                  <a:lnTo>
                    <a:pt x="2699" y="41039"/>
                  </a:lnTo>
                  <a:lnTo>
                    <a:pt x="2603" y="41039"/>
                  </a:lnTo>
                  <a:lnTo>
                    <a:pt x="2603" y="41015"/>
                  </a:lnTo>
                  <a:lnTo>
                    <a:pt x="2578" y="41015"/>
                  </a:lnTo>
                  <a:lnTo>
                    <a:pt x="2578" y="40967"/>
                  </a:lnTo>
                  <a:lnTo>
                    <a:pt x="2530" y="40967"/>
                  </a:lnTo>
                  <a:lnTo>
                    <a:pt x="2530" y="40919"/>
                  </a:lnTo>
                  <a:lnTo>
                    <a:pt x="2458" y="40919"/>
                  </a:lnTo>
                  <a:lnTo>
                    <a:pt x="2458" y="40894"/>
                  </a:lnTo>
                  <a:lnTo>
                    <a:pt x="2410" y="40894"/>
                  </a:lnTo>
                  <a:lnTo>
                    <a:pt x="2410" y="40846"/>
                  </a:lnTo>
                  <a:lnTo>
                    <a:pt x="2362" y="40846"/>
                  </a:lnTo>
                  <a:lnTo>
                    <a:pt x="2362" y="40798"/>
                  </a:lnTo>
                  <a:lnTo>
                    <a:pt x="2337" y="40798"/>
                  </a:lnTo>
                  <a:lnTo>
                    <a:pt x="2337" y="40774"/>
                  </a:lnTo>
                  <a:lnTo>
                    <a:pt x="2241" y="40774"/>
                  </a:lnTo>
                  <a:lnTo>
                    <a:pt x="2241" y="40726"/>
                  </a:lnTo>
                  <a:lnTo>
                    <a:pt x="2217" y="40726"/>
                  </a:lnTo>
                  <a:lnTo>
                    <a:pt x="2217" y="40678"/>
                  </a:lnTo>
                  <a:lnTo>
                    <a:pt x="2169" y="40678"/>
                  </a:lnTo>
                  <a:lnTo>
                    <a:pt x="2169" y="40654"/>
                  </a:lnTo>
                  <a:lnTo>
                    <a:pt x="2121" y="40654"/>
                  </a:lnTo>
                  <a:lnTo>
                    <a:pt x="2121" y="40605"/>
                  </a:lnTo>
                  <a:lnTo>
                    <a:pt x="2048" y="40605"/>
                  </a:lnTo>
                  <a:lnTo>
                    <a:pt x="2048" y="40533"/>
                  </a:lnTo>
                  <a:lnTo>
                    <a:pt x="2000" y="40533"/>
                  </a:lnTo>
                  <a:lnTo>
                    <a:pt x="2000" y="40485"/>
                  </a:lnTo>
                  <a:lnTo>
                    <a:pt x="1976" y="40485"/>
                  </a:lnTo>
                  <a:lnTo>
                    <a:pt x="1976" y="40437"/>
                  </a:lnTo>
                  <a:lnTo>
                    <a:pt x="1928" y="40437"/>
                  </a:lnTo>
                  <a:lnTo>
                    <a:pt x="1928" y="404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5"/>
            <p:cNvSpPr/>
            <p:nvPr/>
          </p:nvSpPr>
          <p:spPr>
            <a:xfrm flipH="1">
              <a:off x="7212938" y="3632786"/>
              <a:ext cx="669062" cy="642334"/>
            </a:xfrm>
            <a:custGeom>
              <a:avLst/>
              <a:gdLst/>
              <a:ahLst/>
              <a:cxnLst/>
              <a:rect l="l" t="t" r="r" b="b"/>
              <a:pathLst>
                <a:path w="45834" h="44003" extrusionOk="0">
                  <a:moveTo>
                    <a:pt x="19905" y="0"/>
                  </a:moveTo>
                  <a:cubicBezTo>
                    <a:pt x="10169" y="5808"/>
                    <a:pt x="0" y="21471"/>
                    <a:pt x="0" y="21471"/>
                  </a:cubicBezTo>
                  <a:lnTo>
                    <a:pt x="29471" y="44003"/>
                  </a:lnTo>
                  <a:cubicBezTo>
                    <a:pt x="29471" y="44003"/>
                    <a:pt x="40653" y="29424"/>
                    <a:pt x="45834" y="20773"/>
                  </a:cubicBezTo>
                  <a:cubicBezTo>
                    <a:pt x="45255" y="19905"/>
                    <a:pt x="44653" y="19062"/>
                    <a:pt x="43978" y="18242"/>
                  </a:cubicBezTo>
                  <a:cubicBezTo>
                    <a:pt x="36653" y="9109"/>
                    <a:pt x="24025" y="2145"/>
                    <a:pt x="20700" y="410"/>
                  </a:cubicBezTo>
                  <a:cubicBezTo>
                    <a:pt x="20194" y="145"/>
                    <a:pt x="19905" y="0"/>
                    <a:pt x="19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5"/>
            <p:cNvSpPr/>
            <p:nvPr/>
          </p:nvSpPr>
          <p:spPr>
            <a:xfrm flipH="1">
              <a:off x="7213988" y="3594788"/>
              <a:ext cx="365857" cy="304299"/>
            </a:xfrm>
            <a:custGeom>
              <a:avLst/>
              <a:gdLst/>
              <a:ahLst/>
              <a:cxnLst/>
              <a:rect l="l" t="t" r="r" b="b"/>
              <a:pathLst>
                <a:path w="25063" h="20846" extrusionOk="0">
                  <a:moveTo>
                    <a:pt x="3519" y="1"/>
                  </a:moveTo>
                  <a:lnTo>
                    <a:pt x="1" y="3013"/>
                  </a:lnTo>
                  <a:cubicBezTo>
                    <a:pt x="3326" y="4748"/>
                    <a:pt x="15954" y="11712"/>
                    <a:pt x="23279" y="20845"/>
                  </a:cubicBezTo>
                  <a:cubicBezTo>
                    <a:pt x="23809" y="20074"/>
                    <a:pt x="24388" y="19183"/>
                    <a:pt x="25062" y="18195"/>
                  </a:cubicBezTo>
                  <a:cubicBezTo>
                    <a:pt x="21858" y="8387"/>
                    <a:pt x="3519" y="1"/>
                    <a:pt x="3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 flipH="1">
              <a:off x="7094391" y="3457133"/>
              <a:ext cx="380265" cy="335290"/>
            </a:xfrm>
            <a:custGeom>
              <a:avLst/>
              <a:gdLst/>
              <a:ahLst/>
              <a:cxnLst/>
              <a:rect l="l" t="t" r="r" b="b"/>
              <a:pathLst>
                <a:path w="26050" h="22969" extrusionOk="0">
                  <a:moveTo>
                    <a:pt x="6354" y="1"/>
                  </a:moveTo>
                  <a:cubicBezTo>
                    <a:pt x="6190" y="1"/>
                    <a:pt x="6025" y="68"/>
                    <a:pt x="5904" y="201"/>
                  </a:cubicBezTo>
                  <a:cubicBezTo>
                    <a:pt x="5615" y="539"/>
                    <a:pt x="5326" y="852"/>
                    <a:pt x="5012" y="1189"/>
                  </a:cubicBezTo>
                  <a:lnTo>
                    <a:pt x="241" y="6226"/>
                  </a:lnTo>
                  <a:cubicBezTo>
                    <a:pt x="0" y="6491"/>
                    <a:pt x="24" y="6876"/>
                    <a:pt x="289" y="7093"/>
                  </a:cubicBezTo>
                  <a:lnTo>
                    <a:pt x="3542" y="9672"/>
                  </a:lnTo>
                  <a:lnTo>
                    <a:pt x="15254" y="18973"/>
                  </a:lnTo>
                  <a:lnTo>
                    <a:pt x="20266" y="22877"/>
                  </a:lnTo>
                  <a:cubicBezTo>
                    <a:pt x="20346" y="22937"/>
                    <a:pt x="20443" y="22968"/>
                    <a:pt x="20540" y="22968"/>
                  </a:cubicBezTo>
                  <a:cubicBezTo>
                    <a:pt x="20675" y="22968"/>
                    <a:pt x="20808" y="22907"/>
                    <a:pt x="20893" y="22781"/>
                  </a:cubicBezTo>
                  <a:lnTo>
                    <a:pt x="25905" y="15817"/>
                  </a:lnTo>
                  <a:cubicBezTo>
                    <a:pt x="26050" y="15624"/>
                    <a:pt x="26002" y="15359"/>
                    <a:pt x="25809" y="15214"/>
                  </a:cubicBezTo>
                  <a:lnTo>
                    <a:pt x="21158" y="11575"/>
                  </a:lnTo>
                  <a:lnTo>
                    <a:pt x="9422" y="2274"/>
                  </a:lnTo>
                  <a:lnTo>
                    <a:pt x="6723" y="129"/>
                  </a:lnTo>
                  <a:cubicBezTo>
                    <a:pt x="6616" y="43"/>
                    <a:pt x="6485" y="1"/>
                    <a:pt x="6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 flipH="1">
              <a:off x="7158051" y="3481146"/>
              <a:ext cx="272638" cy="262054"/>
            </a:xfrm>
            <a:custGeom>
              <a:avLst/>
              <a:gdLst/>
              <a:ahLst/>
              <a:cxnLst/>
              <a:rect l="l" t="t" r="r" b="b"/>
              <a:pathLst>
                <a:path w="18677" h="17952" extrusionOk="0">
                  <a:moveTo>
                    <a:pt x="7374" y="1"/>
                  </a:moveTo>
                  <a:cubicBezTo>
                    <a:pt x="7091" y="1"/>
                    <a:pt x="6810" y="125"/>
                    <a:pt x="6627" y="364"/>
                  </a:cubicBezTo>
                  <a:lnTo>
                    <a:pt x="314" y="8292"/>
                  </a:lnTo>
                  <a:cubicBezTo>
                    <a:pt x="0" y="8701"/>
                    <a:pt x="73" y="9304"/>
                    <a:pt x="482" y="9617"/>
                  </a:cubicBezTo>
                  <a:lnTo>
                    <a:pt x="10724" y="17738"/>
                  </a:lnTo>
                  <a:cubicBezTo>
                    <a:pt x="10899" y="17882"/>
                    <a:pt x="11105" y="17952"/>
                    <a:pt x="11310" y="17952"/>
                  </a:cubicBezTo>
                  <a:cubicBezTo>
                    <a:pt x="11584" y="17952"/>
                    <a:pt x="11856" y="17828"/>
                    <a:pt x="12049" y="17594"/>
                  </a:cubicBezTo>
                  <a:lnTo>
                    <a:pt x="18339" y="9641"/>
                  </a:lnTo>
                  <a:cubicBezTo>
                    <a:pt x="18676" y="9256"/>
                    <a:pt x="18604" y="8653"/>
                    <a:pt x="18194" y="8316"/>
                  </a:cubicBezTo>
                  <a:lnTo>
                    <a:pt x="7953" y="195"/>
                  </a:lnTo>
                  <a:cubicBezTo>
                    <a:pt x="7782" y="64"/>
                    <a:pt x="7577" y="1"/>
                    <a:pt x="7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 flipH="1">
              <a:off x="6851312" y="2969354"/>
              <a:ext cx="7051" cy="8102"/>
            </a:xfrm>
            <a:custGeom>
              <a:avLst/>
              <a:gdLst/>
              <a:ahLst/>
              <a:cxnLst/>
              <a:rect l="l" t="t" r="r" b="b"/>
              <a:pathLst>
                <a:path w="483" h="555" extrusionOk="0">
                  <a:moveTo>
                    <a:pt x="0" y="554"/>
                  </a:moveTo>
                  <a:lnTo>
                    <a:pt x="0" y="554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0" y="554"/>
                  </a:lnTo>
                  <a:close/>
                </a:path>
              </a:pathLst>
            </a:custGeom>
            <a:solidFill>
              <a:srgbClr val="FFB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 flipH="1">
              <a:off x="6695498" y="2899006"/>
              <a:ext cx="169198" cy="150186"/>
            </a:xfrm>
            <a:custGeom>
              <a:avLst/>
              <a:gdLst/>
              <a:ahLst/>
              <a:cxnLst/>
              <a:rect l="l" t="t" r="r" b="b"/>
              <a:pathLst>
                <a:path w="10724" h="9519" extrusionOk="0">
                  <a:moveTo>
                    <a:pt x="9760" y="0"/>
                  </a:moveTo>
                  <a:lnTo>
                    <a:pt x="7615" y="5013"/>
                  </a:lnTo>
                  <a:cubicBezTo>
                    <a:pt x="7326" y="5711"/>
                    <a:pt x="6651" y="6097"/>
                    <a:pt x="5952" y="6097"/>
                  </a:cubicBezTo>
                  <a:cubicBezTo>
                    <a:pt x="5543" y="6097"/>
                    <a:pt x="5157" y="5976"/>
                    <a:pt x="4820" y="5711"/>
                  </a:cubicBezTo>
                  <a:lnTo>
                    <a:pt x="4796" y="5687"/>
                  </a:lnTo>
                  <a:cubicBezTo>
                    <a:pt x="3952" y="5037"/>
                    <a:pt x="2868" y="4531"/>
                    <a:pt x="1591" y="4145"/>
                  </a:cubicBezTo>
                  <a:cubicBezTo>
                    <a:pt x="1374" y="4073"/>
                    <a:pt x="1109" y="4000"/>
                    <a:pt x="868" y="3928"/>
                  </a:cubicBezTo>
                  <a:lnTo>
                    <a:pt x="482" y="4434"/>
                  </a:lnTo>
                  <a:lnTo>
                    <a:pt x="0" y="4988"/>
                  </a:lnTo>
                  <a:cubicBezTo>
                    <a:pt x="988" y="5205"/>
                    <a:pt x="1928" y="5470"/>
                    <a:pt x="2747" y="5808"/>
                  </a:cubicBezTo>
                  <a:lnTo>
                    <a:pt x="2771" y="5808"/>
                  </a:lnTo>
                  <a:cubicBezTo>
                    <a:pt x="3567" y="6145"/>
                    <a:pt x="4241" y="6507"/>
                    <a:pt x="4820" y="6964"/>
                  </a:cubicBezTo>
                  <a:cubicBezTo>
                    <a:pt x="5494" y="7495"/>
                    <a:pt x="6434" y="8410"/>
                    <a:pt x="7446" y="9519"/>
                  </a:cubicBezTo>
                  <a:lnTo>
                    <a:pt x="7736" y="8844"/>
                  </a:lnTo>
                  <a:lnTo>
                    <a:pt x="7808" y="8651"/>
                  </a:lnTo>
                  <a:lnTo>
                    <a:pt x="10700" y="1350"/>
                  </a:lnTo>
                  <a:cubicBezTo>
                    <a:pt x="10724" y="1301"/>
                    <a:pt x="10724" y="1277"/>
                    <a:pt x="10724" y="1229"/>
                  </a:cubicBezTo>
                  <a:cubicBezTo>
                    <a:pt x="10724" y="699"/>
                    <a:pt x="10386" y="193"/>
                    <a:pt x="9832" y="24"/>
                  </a:cubicBezTo>
                  <a:lnTo>
                    <a:pt x="9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 flipH="1">
              <a:off x="6749655" y="2977441"/>
              <a:ext cx="108708" cy="66141"/>
            </a:xfrm>
            <a:custGeom>
              <a:avLst/>
              <a:gdLst/>
              <a:ahLst/>
              <a:cxnLst/>
              <a:rect l="l" t="t" r="r" b="b"/>
              <a:pathLst>
                <a:path w="7447" h="4531" extrusionOk="0">
                  <a:moveTo>
                    <a:pt x="7446" y="4531"/>
                  </a:moveTo>
                  <a:cubicBezTo>
                    <a:pt x="6434" y="3422"/>
                    <a:pt x="5494" y="2507"/>
                    <a:pt x="4820" y="1976"/>
                  </a:cubicBezTo>
                  <a:lnTo>
                    <a:pt x="4820" y="1976"/>
                  </a:lnTo>
                  <a:lnTo>
                    <a:pt x="4820" y="1976"/>
                  </a:lnTo>
                  <a:cubicBezTo>
                    <a:pt x="5494" y="2507"/>
                    <a:pt x="6434" y="3422"/>
                    <a:pt x="7446" y="4531"/>
                  </a:cubicBezTo>
                  <a:lnTo>
                    <a:pt x="7446" y="4531"/>
                  </a:lnTo>
                  <a:lnTo>
                    <a:pt x="7446" y="4531"/>
                  </a:lnTo>
                  <a:close/>
                  <a:moveTo>
                    <a:pt x="2771" y="820"/>
                  </a:moveTo>
                  <a:cubicBezTo>
                    <a:pt x="2771" y="820"/>
                    <a:pt x="2771" y="820"/>
                    <a:pt x="2771" y="820"/>
                  </a:cubicBezTo>
                  <a:cubicBezTo>
                    <a:pt x="2771" y="820"/>
                    <a:pt x="2771" y="820"/>
                    <a:pt x="2771" y="820"/>
                  </a:cubicBezTo>
                  <a:close/>
                  <a:moveTo>
                    <a:pt x="2771" y="820"/>
                  </a:moveTo>
                  <a:cubicBezTo>
                    <a:pt x="2771" y="820"/>
                    <a:pt x="2747" y="820"/>
                    <a:pt x="2747" y="820"/>
                  </a:cubicBezTo>
                  <a:cubicBezTo>
                    <a:pt x="2747" y="820"/>
                    <a:pt x="2771" y="820"/>
                    <a:pt x="2771" y="820"/>
                  </a:cubicBezTo>
                  <a:close/>
                  <a:moveTo>
                    <a:pt x="2747" y="820"/>
                  </a:moveTo>
                  <a:cubicBezTo>
                    <a:pt x="1928" y="482"/>
                    <a:pt x="988" y="217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988" y="217"/>
                    <a:pt x="1928" y="482"/>
                    <a:pt x="2747" y="820"/>
                  </a:cubicBezTo>
                  <a:close/>
                </a:path>
              </a:pathLst>
            </a:custGeom>
            <a:solidFill>
              <a:srgbClr val="FFB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 flipH="1">
              <a:off x="6778840" y="2891210"/>
              <a:ext cx="197016" cy="95336"/>
            </a:xfrm>
            <a:custGeom>
              <a:avLst/>
              <a:gdLst/>
              <a:ahLst/>
              <a:cxnLst/>
              <a:rect l="l" t="t" r="r" b="b"/>
              <a:pathLst>
                <a:path w="11326" h="5423" extrusionOk="0">
                  <a:moveTo>
                    <a:pt x="10627" y="0"/>
                  </a:moveTo>
                  <a:lnTo>
                    <a:pt x="7808" y="2458"/>
                  </a:lnTo>
                  <a:cubicBezTo>
                    <a:pt x="6868" y="3278"/>
                    <a:pt x="5663" y="3736"/>
                    <a:pt x="4434" y="3736"/>
                  </a:cubicBezTo>
                  <a:cubicBezTo>
                    <a:pt x="4265" y="3736"/>
                    <a:pt x="4097" y="3736"/>
                    <a:pt x="3928" y="3711"/>
                  </a:cubicBezTo>
                  <a:cubicBezTo>
                    <a:pt x="3205" y="3639"/>
                    <a:pt x="2482" y="3591"/>
                    <a:pt x="1735" y="3567"/>
                  </a:cubicBezTo>
                  <a:cubicBezTo>
                    <a:pt x="1518" y="3543"/>
                    <a:pt x="1325" y="3543"/>
                    <a:pt x="1133" y="3543"/>
                  </a:cubicBezTo>
                  <a:lnTo>
                    <a:pt x="675" y="4049"/>
                  </a:lnTo>
                  <a:lnTo>
                    <a:pt x="0" y="4796"/>
                  </a:lnTo>
                  <a:cubicBezTo>
                    <a:pt x="2434" y="4820"/>
                    <a:pt x="4844" y="4989"/>
                    <a:pt x="6964" y="5422"/>
                  </a:cubicBezTo>
                  <a:lnTo>
                    <a:pt x="7832" y="4362"/>
                  </a:lnTo>
                  <a:lnTo>
                    <a:pt x="11181" y="241"/>
                  </a:lnTo>
                  <a:cubicBezTo>
                    <a:pt x="11205" y="193"/>
                    <a:pt x="11254" y="145"/>
                    <a:pt x="11278" y="97"/>
                  </a:cubicBezTo>
                  <a:lnTo>
                    <a:pt x="11326" y="73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 flipH="1">
              <a:off x="6845692" y="2961967"/>
              <a:ext cx="12671" cy="15488"/>
            </a:xfrm>
            <a:custGeom>
              <a:avLst/>
              <a:gdLst/>
              <a:ahLst/>
              <a:cxnLst/>
              <a:rect l="l" t="t" r="r" b="b"/>
              <a:pathLst>
                <a:path w="868" h="1061" extrusionOk="0">
                  <a:moveTo>
                    <a:pt x="868" y="0"/>
                  </a:moveTo>
                  <a:lnTo>
                    <a:pt x="0" y="1060"/>
                  </a:lnTo>
                  <a:lnTo>
                    <a:pt x="482" y="50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FA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 flipH="1">
              <a:off x="6899694" y="2906980"/>
              <a:ext cx="169190" cy="70222"/>
            </a:xfrm>
            <a:custGeom>
              <a:avLst/>
              <a:gdLst/>
              <a:ahLst/>
              <a:cxnLst/>
              <a:rect l="l" t="t" r="r" b="b"/>
              <a:pathLst>
                <a:path w="9929" h="4121" extrusionOk="0">
                  <a:moveTo>
                    <a:pt x="9904" y="0"/>
                  </a:moveTo>
                  <a:lnTo>
                    <a:pt x="8675" y="844"/>
                  </a:lnTo>
                  <a:cubicBezTo>
                    <a:pt x="7061" y="1928"/>
                    <a:pt x="5181" y="2555"/>
                    <a:pt x="3229" y="2651"/>
                  </a:cubicBezTo>
                  <a:cubicBezTo>
                    <a:pt x="2820" y="2651"/>
                    <a:pt x="2410" y="2675"/>
                    <a:pt x="2024" y="2699"/>
                  </a:cubicBezTo>
                  <a:cubicBezTo>
                    <a:pt x="1711" y="2723"/>
                    <a:pt x="1422" y="2747"/>
                    <a:pt x="1109" y="2771"/>
                  </a:cubicBezTo>
                  <a:lnTo>
                    <a:pt x="0" y="4121"/>
                  </a:lnTo>
                  <a:cubicBezTo>
                    <a:pt x="1277" y="4000"/>
                    <a:pt x="2651" y="3928"/>
                    <a:pt x="4097" y="3880"/>
                  </a:cubicBezTo>
                  <a:cubicBezTo>
                    <a:pt x="4771" y="3856"/>
                    <a:pt x="5446" y="3856"/>
                    <a:pt x="6145" y="3856"/>
                  </a:cubicBezTo>
                  <a:lnTo>
                    <a:pt x="6627" y="3856"/>
                  </a:lnTo>
                  <a:lnTo>
                    <a:pt x="7760" y="2603"/>
                  </a:lnTo>
                  <a:lnTo>
                    <a:pt x="9928" y="145"/>
                  </a:lnTo>
                  <a:cubicBezTo>
                    <a:pt x="9928" y="97"/>
                    <a:pt x="9928" y="48"/>
                    <a:pt x="9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 flipH="1">
              <a:off x="6943481" y="2949997"/>
              <a:ext cx="16539" cy="18305"/>
            </a:xfrm>
            <a:custGeom>
              <a:avLst/>
              <a:gdLst/>
              <a:ahLst/>
              <a:cxnLst/>
              <a:rect l="l" t="t" r="r" b="b"/>
              <a:pathLst>
                <a:path w="1133" h="1254" extrusionOk="0">
                  <a:moveTo>
                    <a:pt x="1133" y="1"/>
                  </a:moveTo>
                  <a:lnTo>
                    <a:pt x="675" y="507"/>
                  </a:lnTo>
                  <a:lnTo>
                    <a:pt x="0" y="1254"/>
                  </a:lnTo>
                  <a:lnTo>
                    <a:pt x="0" y="1254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FFA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 flipH="1">
              <a:off x="7008875" y="2918078"/>
              <a:ext cx="149024" cy="70216"/>
            </a:xfrm>
            <a:custGeom>
              <a:avLst/>
              <a:gdLst/>
              <a:ahLst/>
              <a:cxnLst/>
              <a:rect l="l" t="t" r="r" b="b"/>
              <a:pathLst>
                <a:path w="9158" h="4315" extrusionOk="0">
                  <a:moveTo>
                    <a:pt x="8965" y="1"/>
                  </a:moveTo>
                  <a:cubicBezTo>
                    <a:pt x="8941" y="97"/>
                    <a:pt x="8893" y="194"/>
                    <a:pt x="8845" y="266"/>
                  </a:cubicBezTo>
                  <a:cubicBezTo>
                    <a:pt x="8218" y="1447"/>
                    <a:pt x="7013" y="2194"/>
                    <a:pt x="5688" y="2314"/>
                  </a:cubicBezTo>
                  <a:cubicBezTo>
                    <a:pt x="3664" y="2507"/>
                    <a:pt x="2001" y="2724"/>
                    <a:pt x="1013" y="2868"/>
                  </a:cubicBezTo>
                  <a:lnTo>
                    <a:pt x="1" y="4314"/>
                  </a:lnTo>
                  <a:lnTo>
                    <a:pt x="25" y="4314"/>
                  </a:lnTo>
                  <a:cubicBezTo>
                    <a:pt x="193" y="4266"/>
                    <a:pt x="2603" y="3881"/>
                    <a:pt x="5929" y="3567"/>
                  </a:cubicBezTo>
                  <a:cubicBezTo>
                    <a:pt x="6194" y="3543"/>
                    <a:pt x="6483" y="3519"/>
                    <a:pt x="6772" y="3495"/>
                  </a:cubicBezTo>
                  <a:lnTo>
                    <a:pt x="7881" y="2145"/>
                  </a:lnTo>
                  <a:lnTo>
                    <a:pt x="9158" y="603"/>
                  </a:lnTo>
                  <a:cubicBezTo>
                    <a:pt x="9134" y="386"/>
                    <a:pt x="9086" y="194"/>
                    <a:pt x="8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 flipH="1">
              <a:off x="6612625" y="3240589"/>
              <a:ext cx="457735" cy="373198"/>
            </a:xfrm>
            <a:custGeom>
              <a:avLst/>
              <a:gdLst/>
              <a:ahLst/>
              <a:cxnLst/>
              <a:rect l="l" t="t" r="r" b="b"/>
              <a:pathLst>
                <a:path w="28966" h="24460" extrusionOk="0">
                  <a:moveTo>
                    <a:pt x="28966" y="0"/>
                  </a:moveTo>
                  <a:cubicBezTo>
                    <a:pt x="28146" y="266"/>
                    <a:pt x="27327" y="362"/>
                    <a:pt x="26508" y="362"/>
                  </a:cubicBezTo>
                  <a:lnTo>
                    <a:pt x="25953" y="362"/>
                  </a:lnTo>
                  <a:cubicBezTo>
                    <a:pt x="25761" y="338"/>
                    <a:pt x="25592" y="338"/>
                    <a:pt x="25399" y="314"/>
                  </a:cubicBezTo>
                  <a:cubicBezTo>
                    <a:pt x="22170" y="12314"/>
                    <a:pt x="458" y="24219"/>
                    <a:pt x="0" y="24460"/>
                  </a:cubicBezTo>
                  <a:cubicBezTo>
                    <a:pt x="506" y="24243"/>
                    <a:pt x="27472" y="12170"/>
                    <a:pt x="2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 flipH="1">
              <a:off x="7250919" y="3716854"/>
              <a:ext cx="11985" cy="14787"/>
            </a:xfrm>
            <a:custGeom>
              <a:avLst/>
              <a:gdLst/>
              <a:ahLst/>
              <a:cxnLst/>
              <a:rect l="l" t="t" r="r" b="b"/>
              <a:pathLst>
                <a:path w="821" h="1013" extrusionOk="0">
                  <a:moveTo>
                    <a:pt x="820" y="1"/>
                  </a:moveTo>
                  <a:lnTo>
                    <a:pt x="1" y="1013"/>
                  </a:lnTo>
                  <a:lnTo>
                    <a:pt x="218" y="748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2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 flipH="1">
              <a:off x="7250920" y="3613795"/>
              <a:ext cx="166397" cy="118546"/>
            </a:xfrm>
            <a:custGeom>
              <a:avLst/>
              <a:gdLst/>
              <a:ahLst/>
              <a:cxnLst/>
              <a:rect l="l" t="t" r="r" b="b"/>
              <a:pathLst>
                <a:path w="11399" h="8121" extrusionOk="0">
                  <a:moveTo>
                    <a:pt x="10531" y="8121"/>
                  </a:moveTo>
                  <a:cubicBezTo>
                    <a:pt x="10555" y="8097"/>
                    <a:pt x="10579" y="8097"/>
                    <a:pt x="10579" y="8073"/>
                  </a:cubicBezTo>
                  <a:lnTo>
                    <a:pt x="11398" y="7061"/>
                  </a:lnTo>
                  <a:lnTo>
                    <a:pt x="11398" y="7061"/>
                  </a:lnTo>
                  <a:lnTo>
                    <a:pt x="10579" y="8073"/>
                  </a:lnTo>
                  <a:cubicBezTo>
                    <a:pt x="10579" y="8097"/>
                    <a:pt x="10555" y="8097"/>
                    <a:pt x="10531" y="8121"/>
                  </a:cubicBezTo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1F6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 flipH="1">
              <a:off x="7417302" y="3611678"/>
              <a:ext cx="1431" cy="2131"/>
            </a:xfrm>
            <a:custGeom>
              <a:avLst/>
              <a:gdLst/>
              <a:ahLst/>
              <a:cxnLst/>
              <a:rect l="l" t="t" r="r" b="b"/>
              <a:pathLst>
                <a:path w="98" h="146" extrusionOk="0">
                  <a:moveTo>
                    <a:pt x="97" y="145"/>
                  </a:moveTo>
                  <a:cubicBezTo>
                    <a:pt x="49" y="97"/>
                    <a:pt x="25" y="49"/>
                    <a:pt x="1" y="0"/>
                  </a:cubicBezTo>
                  <a:cubicBezTo>
                    <a:pt x="25" y="49"/>
                    <a:pt x="49" y="97"/>
                    <a:pt x="97" y="145"/>
                  </a:cubicBezTo>
                  <a:lnTo>
                    <a:pt x="97" y="145"/>
                  </a:lnTo>
                  <a:lnTo>
                    <a:pt x="97" y="145"/>
                  </a:lnTo>
                  <a:close/>
                </a:path>
              </a:pathLst>
            </a:custGeom>
            <a:solidFill>
              <a:srgbClr val="2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 flipH="1">
              <a:off x="7417302" y="3610977"/>
              <a:ext cx="1431" cy="2832"/>
            </a:xfrm>
            <a:custGeom>
              <a:avLst/>
              <a:gdLst/>
              <a:ahLst/>
              <a:cxnLst/>
              <a:rect l="l" t="t" r="r" b="b"/>
              <a:pathLst>
                <a:path w="98" h="194" extrusionOk="0">
                  <a:moveTo>
                    <a:pt x="1" y="0"/>
                  </a:moveTo>
                  <a:cubicBezTo>
                    <a:pt x="1" y="16"/>
                    <a:pt x="1" y="32"/>
                    <a:pt x="1" y="48"/>
                  </a:cubicBezTo>
                  <a:cubicBezTo>
                    <a:pt x="9" y="66"/>
                    <a:pt x="18" y="83"/>
                    <a:pt x="27" y="100"/>
                  </a:cubicBezTo>
                  <a:lnTo>
                    <a:pt x="27" y="100"/>
                  </a:lnTo>
                  <a:cubicBezTo>
                    <a:pt x="26" y="91"/>
                    <a:pt x="25" y="82"/>
                    <a:pt x="25" y="73"/>
                  </a:cubicBezTo>
                  <a:cubicBezTo>
                    <a:pt x="1" y="48"/>
                    <a:pt x="1" y="24"/>
                    <a:pt x="1" y="0"/>
                  </a:cubicBezTo>
                  <a:close/>
                  <a:moveTo>
                    <a:pt x="27" y="100"/>
                  </a:moveTo>
                  <a:cubicBezTo>
                    <a:pt x="35" y="138"/>
                    <a:pt x="58" y="174"/>
                    <a:pt x="97" y="193"/>
                  </a:cubicBezTo>
                  <a:cubicBezTo>
                    <a:pt x="66" y="162"/>
                    <a:pt x="45" y="131"/>
                    <a:pt x="27" y="100"/>
                  </a:cubicBez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 flipH="1">
              <a:off x="7417302" y="3613795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 flipH="1">
              <a:off x="7417302" y="3612028"/>
              <a:ext cx="1080" cy="1781"/>
            </a:xfrm>
            <a:custGeom>
              <a:avLst/>
              <a:gdLst/>
              <a:ahLst/>
              <a:cxnLst/>
              <a:rect l="l" t="t" r="r" b="b"/>
              <a:pathLst>
                <a:path w="74" h="122" extrusionOk="0">
                  <a:moveTo>
                    <a:pt x="1" y="1"/>
                  </a:moveTo>
                  <a:cubicBezTo>
                    <a:pt x="1" y="49"/>
                    <a:pt x="25" y="97"/>
                    <a:pt x="73" y="121"/>
                  </a:cubicBezTo>
                  <a:cubicBezTo>
                    <a:pt x="73" y="121"/>
                    <a:pt x="49" y="73"/>
                    <a:pt x="1" y="1"/>
                  </a:cubicBezTo>
                  <a:close/>
                </a:path>
              </a:pathLst>
            </a:custGeom>
            <a:solidFill>
              <a:srgbClr val="86C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 flipH="1">
              <a:off x="7418718" y="3610627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 flipH="1">
              <a:off x="7418718" y="3609912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 flipH="1">
              <a:off x="7418017" y="3608510"/>
              <a:ext cx="715" cy="1416"/>
            </a:xfrm>
            <a:custGeom>
              <a:avLst/>
              <a:gdLst/>
              <a:ahLst/>
              <a:cxnLst/>
              <a:rect l="l" t="t" r="r" b="b"/>
              <a:pathLst>
                <a:path w="49" h="97" extrusionOk="0">
                  <a:moveTo>
                    <a:pt x="1" y="97"/>
                  </a:moveTo>
                  <a:cubicBezTo>
                    <a:pt x="25" y="73"/>
                    <a:pt x="25" y="25"/>
                    <a:pt x="49" y="1"/>
                  </a:cubicBezTo>
                  <a:cubicBezTo>
                    <a:pt x="25" y="25"/>
                    <a:pt x="25" y="73"/>
                    <a:pt x="1" y="97"/>
                  </a:cubicBez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 flipH="1">
              <a:off x="7249168" y="3534646"/>
              <a:ext cx="17955" cy="14072"/>
            </a:xfrm>
            <a:custGeom>
              <a:avLst/>
              <a:gdLst/>
              <a:ahLst/>
              <a:cxnLst/>
              <a:rect l="l" t="t" r="r" b="b"/>
              <a:pathLst>
                <a:path w="1230" h="964" extrusionOk="0">
                  <a:moveTo>
                    <a:pt x="1" y="0"/>
                  </a:moveTo>
                  <a:lnTo>
                    <a:pt x="1230" y="964"/>
                  </a:lnTo>
                  <a:lnTo>
                    <a:pt x="555" y="4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6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 flipH="1">
              <a:off x="7259021" y="3492080"/>
              <a:ext cx="61923" cy="48902"/>
            </a:xfrm>
            <a:custGeom>
              <a:avLst/>
              <a:gdLst/>
              <a:ahLst/>
              <a:cxnLst/>
              <a:rect l="l" t="t" r="r" b="b"/>
              <a:pathLst>
                <a:path w="4242" h="3350" extrusionOk="0">
                  <a:moveTo>
                    <a:pt x="1" y="0"/>
                  </a:moveTo>
                  <a:lnTo>
                    <a:pt x="3688" y="2916"/>
                  </a:lnTo>
                  <a:lnTo>
                    <a:pt x="4242" y="3350"/>
                  </a:lnTo>
                  <a:lnTo>
                    <a:pt x="4242" y="3350"/>
                  </a:lnTo>
                  <a:lnTo>
                    <a:pt x="555" y="4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 flipH="1">
              <a:off x="7417302" y="3613795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8C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 요약</a:t>
            </a:r>
          </a:p>
        </p:txBody>
      </p:sp>
      <p:sp>
        <p:nvSpPr>
          <p:cNvPr id="17" name="Google Shape;312;p41"/>
          <p:cNvSpPr/>
          <p:nvPr/>
        </p:nvSpPr>
        <p:spPr>
          <a:xfrm>
            <a:off x="799595" y="3989441"/>
            <a:ext cx="2805077" cy="4397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밥세권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서비스 마비</a:t>
            </a:r>
            <a:endParaRPr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Google Shape;8901;p77"/>
          <p:cNvGrpSpPr/>
          <p:nvPr/>
        </p:nvGrpSpPr>
        <p:grpSpPr>
          <a:xfrm>
            <a:off x="1462247" y="1920194"/>
            <a:ext cx="2065487" cy="1884901"/>
            <a:chOff x="1958520" y="2302574"/>
            <a:chExt cx="359213" cy="327807"/>
          </a:xfrm>
          <a:solidFill>
            <a:srgbClr val="0BC4D9"/>
          </a:solidFill>
        </p:grpSpPr>
        <p:sp>
          <p:nvSpPr>
            <p:cNvPr id="21" name="Google Shape;8902;p77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03;p77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04;p77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440;p71"/>
          <p:cNvGrpSpPr/>
          <p:nvPr/>
        </p:nvGrpSpPr>
        <p:grpSpPr>
          <a:xfrm>
            <a:off x="4103821" y="2357643"/>
            <a:ext cx="936358" cy="518833"/>
            <a:chOff x="4791775" y="1877500"/>
            <a:chExt cx="66725" cy="36975"/>
          </a:xfrm>
        </p:grpSpPr>
        <p:sp>
          <p:nvSpPr>
            <p:cNvPr id="28" name="Google Shape;1441;p71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42;p71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 t="757" r="20446" b="24521"/>
          <a:stretch/>
        </p:blipFill>
        <p:spPr>
          <a:xfrm>
            <a:off x="1602077" y="2068140"/>
            <a:ext cx="1793768" cy="1200809"/>
          </a:xfrm>
          <a:prstGeom prst="rect">
            <a:avLst/>
          </a:prstGeom>
          <a:effectLst>
            <a:softEdge rad="0"/>
          </a:effectLst>
        </p:spPr>
      </p:pic>
      <p:sp>
        <p:nvSpPr>
          <p:cNvPr id="53" name="Google Shape;312;p41"/>
          <p:cNvSpPr/>
          <p:nvPr/>
        </p:nvSpPr>
        <p:spPr>
          <a:xfrm>
            <a:off x="5470293" y="3989441"/>
            <a:ext cx="2805077" cy="4397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푸드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파이터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에게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보안 요청</a:t>
            </a:r>
            <a:endParaRPr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688" y1="37500" x2="54688" y2="37500"/>
                        <a14:foregroundMark x1="51172" y1="50391" x2="50781" y2="73828"/>
                        <a14:foregroundMark x1="43750" y1="37109" x2="55469" y2="39844"/>
                        <a14:foregroundMark x1="42188" y1="31250" x2="42188" y2="35547"/>
                        <a14:foregroundMark x1="47656" y1="48438" x2="53125" y2="48438"/>
                        <a14:foregroundMark x1="37891" y1="69531" x2="45313" y2="74219"/>
                        <a14:foregroundMark x1="57422" y1="72656" x2="64063" y2="68750"/>
                        <a14:foregroundMark x1="22656" y1="31250" x2="39453" y2="19922"/>
                        <a14:foregroundMark x1="47656" y1="19531" x2="77344" y2="2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34" y="1550701"/>
            <a:ext cx="2438740" cy="2438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2" y="1550701"/>
            <a:ext cx="938961" cy="9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439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FB76CEB1-D447-562E-57AD-75082316EF7F}"/>
              </a:ext>
            </a:extLst>
          </p:cNvPr>
          <p:cNvSpPr/>
          <p:nvPr/>
        </p:nvSpPr>
        <p:spPr>
          <a:xfrm>
            <a:off x="3930334" y="2761274"/>
            <a:ext cx="1849224" cy="1158579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Google Shape;312;p41"/>
          <p:cNvSpPr/>
          <p:nvPr/>
        </p:nvSpPr>
        <p:spPr>
          <a:xfrm>
            <a:off x="261258" y="1459158"/>
            <a:ext cx="3240000" cy="2225185"/>
          </a:xfrm>
          <a:prstGeom prst="roundRect">
            <a:avLst>
              <a:gd name="adj" fmla="val 453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이중화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(Master-Slave)</a:t>
            </a:r>
          </a:p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백업 서버 구축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Google Shape;314;p41"/>
          <p:cNvSpPr txBox="1">
            <a:spLocks noGrp="1"/>
          </p:cNvSpPr>
          <p:nvPr>
            <p:ph type="title"/>
          </p:nvPr>
        </p:nvSpPr>
        <p:spPr>
          <a:xfrm>
            <a:off x="638285" y="-493817"/>
            <a:ext cx="3572400" cy="225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</a:rPr>
              <a:t>이남혁</a:t>
            </a: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8" name="Google Shape;339;p41"/>
          <p:cNvGrpSpPr/>
          <p:nvPr/>
        </p:nvGrpSpPr>
        <p:grpSpPr>
          <a:xfrm>
            <a:off x="261258" y="292364"/>
            <a:ext cx="783199" cy="640169"/>
            <a:chOff x="7884425" y="705450"/>
            <a:chExt cx="590425" cy="482600"/>
          </a:xfrm>
        </p:grpSpPr>
        <p:sp>
          <p:nvSpPr>
            <p:cNvPr id="49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" name="그림 140">
            <a:extLst>
              <a:ext uri="{FF2B5EF4-FFF2-40B4-BE49-F238E27FC236}">
                <a16:creationId xmlns:a16="http://schemas.microsoft.com/office/drawing/2014/main" id="{E8D948FB-58A4-2483-F14A-6868F2A3A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22" y="1558429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33C3549A-B5AA-6732-BDBA-C5E760B56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29" y="1558429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6B8F7634-DB0E-91AC-40BC-38DDEFF3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07" y="2236695"/>
            <a:ext cx="360000" cy="360000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634E5DEB-94F4-6662-9E7F-17004C08A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54" y="497628"/>
            <a:ext cx="360000" cy="360000"/>
          </a:xfrm>
          <a:prstGeom prst="rect">
            <a:avLst/>
          </a:prstGeom>
        </p:spPr>
      </p:pic>
      <p:cxnSp>
        <p:nvCxnSpPr>
          <p:cNvPr id="146" name="꺾인 연결선 5">
            <a:extLst>
              <a:ext uri="{FF2B5EF4-FFF2-40B4-BE49-F238E27FC236}">
                <a16:creationId xmlns:a16="http://schemas.microsoft.com/office/drawing/2014/main" id="{85C90214-86B8-3D6A-C532-27A73E24F28F}"/>
              </a:ext>
            </a:extLst>
          </p:cNvPr>
          <p:cNvCxnSpPr>
            <a:stCxn id="141" idx="0"/>
            <a:endCxn id="145" idx="2"/>
          </p:cNvCxnSpPr>
          <p:nvPr/>
        </p:nvCxnSpPr>
        <p:spPr>
          <a:xfrm rot="5400000" flipH="1" flipV="1">
            <a:off x="5488388" y="644263"/>
            <a:ext cx="700801" cy="112753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9">
            <a:extLst>
              <a:ext uri="{FF2B5EF4-FFF2-40B4-BE49-F238E27FC236}">
                <a16:creationId xmlns:a16="http://schemas.microsoft.com/office/drawing/2014/main" id="{C6A82EB0-BE3B-FC57-2DD5-308884BAA017}"/>
              </a:ext>
            </a:extLst>
          </p:cNvPr>
          <p:cNvCxnSpPr>
            <a:stCxn id="142" idx="0"/>
            <a:endCxn id="145" idx="2"/>
          </p:cNvCxnSpPr>
          <p:nvPr/>
        </p:nvCxnSpPr>
        <p:spPr>
          <a:xfrm rot="16200000" flipV="1">
            <a:off x="6602742" y="657441"/>
            <a:ext cx="700801" cy="110117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D5B72726-DB91-DE74-FA81-9221DC16A943}"/>
              </a:ext>
            </a:extLst>
          </p:cNvPr>
          <p:cNvCxnSpPr>
            <a:stCxn id="141" idx="3"/>
            <a:endCxn id="142" idx="1"/>
          </p:cNvCxnSpPr>
          <p:nvPr/>
        </p:nvCxnSpPr>
        <p:spPr>
          <a:xfrm>
            <a:off x="5455022" y="1738429"/>
            <a:ext cx="1868707" cy="0"/>
          </a:xfrm>
          <a:prstGeom prst="straightConnector1">
            <a:avLst/>
          </a:prstGeom>
          <a:ln w="19050">
            <a:solidFill>
              <a:srgbClr val="0BC4D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6">
            <a:extLst>
              <a:ext uri="{FF2B5EF4-FFF2-40B4-BE49-F238E27FC236}">
                <a16:creationId xmlns:a16="http://schemas.microsoft.com/office/drawing/2014/main" id="{3DB27563-1577-AFFD-9524-CC629DF38434}"/>
              </a:ext>
            </a:extLst>
          </p:cNvPr>
          <p:cNvCxnSpPr>
            <a:stCxn id="169" idx="0"/>
            <a:endCxn id="40" idx="2"/>
          </p:cNvCxnSpPr>
          <p:nvPr/>
        </p:nvCxnSpPr>
        <p:spPr>
          <a:xfrm rot="16200000" flipV="1">
            <a:off x="3989147" y="3346063"/>
            <a:ext cx="430742" cy="1631"/>
          </a:xfrm>
          <a:prstGeom prst="bentConnector3">
            <a:avLst>
              <a:gd name="adj1" fmla="val 50000"/>
            </a:avLst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Google Shape;312;p41">
            <a:extLst>
              <a:ext uri="{FF2B5EF4-FFF2-40B4-BE49-F238E27FC236}">
                <a16:creationId xmlns:a16="http://schemas.microsoft.com/office/drawing/2014/main" id="{6808F8DE-89AE-7EBF-2169-C21A1862F4B1}"/>
              </a:ext>
            </a:extLst>
          </p:cNvPr>
          <p:cNvSpPr/>
          <p:nvPr/>
        </p:nvSpPr>
        <p:spPr>
          <a:xfrm>
            <a:off x="5779558" y="176368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터널링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4" name="Google Shape;312;p41">
            <a:extLst>
              <a:ext uri="{FF2B5EF4-FFF2-40B4-BE49-F238E27FC236}">
                <a16:creationId xmlns:a16="http://schemas.microsoft.com/office/drawing/2014/main" id="{9A0AD956-2F35-2ECC-084F-7B00B2D4BEA0}"/>
              </a:ext>
            </a:extLst>
          </p:cNvPr>
          <p:cNvSpPr/>
          <p:nvPr/>
        </p:nvSpPr>
        <p:spPr>
          <a:xfrm>
            <a:off x="4255027" y="419568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5" name="Google Shape;312;p41">
            <a:extLst>
              <a:ext uri="{FF2B5EF4-FFF2-40B4-BE49-F238E27FC236}">
                <a16:creationId xmlns:a16="http://schemas.microsoft.com/office/drawing/2014/main" id="{4148E1A7-66C6-C8F5-80CB-6A1EF8CA20CF}"/>
              </a:ext>
            </a:extLst>
          </p:cNvPr>
          <p:cNvSpPr/>
          <p:nvPr/>
        </p:nvSpPr>
        <p:spPr>
          <a:xfrm>
            <a:off x="5362921" y="53059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6" name="Google Shape;312;p41">
            <a:extLst>
              <a:ext uri="{FF2B5EF4-FFF2-40B4-BE49-F238E27FC236}">
                <a16:creationId xmlns:a16="http://schemas.microsoft.com/office/drawing/2014/main" id="{BB488CD6-E074-2911-7D31-642D9F896D4E}"/>
              </a:ext>
            </a:extLst>
          </p:cNvPr>
          <p:cNvSpPr/>
          <p:nvPr/>
        </p:nvSpPr>
        <p:spPr>
          <a:xfrm>
            <a:off x="4204619" y="155292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id="{43060CAD-8728-14BD-9911-2863597B37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33" y="3562250"/>
            <a:ext cx="360000" cy="360000"/>
          </a:xfrm>
          <a:prstGeom prst="rect">
            <a:avLst/>
          </a:prstGeom>
          <a:ln w="19050">
            <a:noFill/>
          </a:ln>
        </p:spPr>
      </p:pic>
      <p:sp>
        <p:nvSpPr>
          <p:cNvPr id="170" name="Google Shape;312;p41">
            <a:extLst>
              <a:ext uri="{FF2B5EF4-FFF2-40B4-BE49-F238E27FC236}">
                <a16:creationId xmlns:a16="http://schemas.microsoft.com/office/drawing/2014/main" id="{BB488CD6-E074-2911-7D31-642D9F896D4E}"/>
              </a:ext>
            </a:extLst>
          </p:cNvPr>
          <p:cNvSpPr/>
          <p:nvPr/>
        </p:nvSpPr>
        <p:spPr>
          <a:xfrm>
            <a:off x="3825905" y="3883266"/>
            <a:ext cx="747638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(Master)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18AD331-B21F-B540-CF3B-8CC10D2C93B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02" y="2771508"/>
            <a:ext cx="360000" cy="360000"/>
          </a:xfrm>
          <a:prstGeom prst="rect">
            <a:avLst/>
          </a:prstGeom>
          <a:ln>
            <a:noFill/>
          </a:ln>
        </p:spPr>
      </p:pic>
      <p:cxnSp>
        <p:nvCxnSpPr>
          <p:cNvPr id="51" name="꺾인 연결선 16">
            <a:extLst>
              <a:ext uri="{FF2B5EF4-FFF2-40B4-BE49-F238E27FC236}">
                <a16:creationId xmlns:a16="http://schemas.microsoft.com/office/drawing/2014/main" id="{3DB27563-1577-AFFD-9524-CC629DF38434}"/>
              </a:ext>
            </a:extLst>
          </p:cNvPr>
          <p:cNvCxnSpPr>
            <a:stCxn id="52" idx="0"/>
            <a:endCxn id="53" idx="2"/>
          </p:cNvCxnSpPr>
          <p:nvPr/>
        </p:nvCxnSpPr>
        <p:spPr>
          <a:xfrm rot="5400000" flipH="1" flipV="1">
            <a:off x="5256269" y="3342168"/>
            <a:ext cx="437224" cy="2940"/>
          </a:xfrm>
          <a:prstGeom prst="bentConnector3">
            <a:avLst>
              <a:gd name="adj1" fmla="val 50000"/>
            </a:avLst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43060CAD-8728-14BD-9911-2863597B37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11" y="3562250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18AD331-B21F-B540-CF3B-8CC10D2C93B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351" y="2765026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54" name="Google Shape;312;p41">
            <a:extLst>
              <a:ext uri="{FF2B5EF4-FFF2-40B4-BE49-F238E27FC236}">
                <a16:creationId xmlns:a16="http://schemas.microsoft.com/office/drawing/2014/main" id="{BB488CD6-E074-2911-7D31-642D9F896D4E}"/>
              </a:ext>
            </a:extLst>
          </p:cNvPr>
          <p:cNvSpPr/>
          <p:nvPr/>
        </p:nvSpPr>
        <p:spPr>
          <a:xfrm>
            <a:off x="5139455" y="3885783"/>
            <a:ext cx="687252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백업</a:t>
            </a:r>
            <a:endParaRPr lang="en-US" altLang="ko-KR" sz="10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(Slave)</a:t>
            </a:r>
          </a:p>
        </p:txBody>
      </p:sp>
      <p:cxnSp>
        <p:nvCxnSpPr>
          <p:cNvPr id="16" name="꺾인 연결선 15"/>
          <p:cNvCxnSpPr>
            <a:stCxn id="40" idx="0"/>
            <a:endCxn id="143" idx="2"/>
          </p:cNvCxnSpPr>
          <p:nvPr/>
        </p:nvCxnSpPr>
        <p:spPr>
          <a:xfrm rot="5400000" flipH="1" flipV="1">
            <a:off x="4428948" y="2371450"/>
            <a:ext cx="174813" cy="62530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53" idx="0"/>
            <a:endCxn id="143" idx="2"/>
          </p:cNvCxnSpPr>
          <p:nvPr/>
        </p:nvCxnSpPr>
        <p:spPr>
          <a:xfrm rot="16200000" flipV="1">
            <a:off x="5068514" y="2357189"/>
            <a:ext cx="168331" cy="64734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1" idx="2"/>
            <a:endCxn id="143" idx="0"/>
          </p:cNvCxnSpPr>
          <p:nvPr/>
        </p:nvCxnSpPr>
        <p:spPr>
          <a:xfrm rot="5400000">
            <a:off x="4892882" y="1854555"/>
            <a:ext cx="318266" cy="446015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6B8F7634-DB0E-91AC-40BC-38DDEFF3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38" y="2278838"/>
            <a:ext cx="360000" cy="360000"/>
          </a:xfrm>
          <a:prstGeom prst="rect">
            <a:avLst/>
          </a:prstGeom>
        </p:spPr>
      </p:pic>
      <p:cxnSp>
        <p:nvCxnSpPr>
          <p:cNvPr id="80" name="꺾인 연결선 79"/>
          <p:cNvCxnSpPr>
            <a:stCxn id="98" idx="0"/>
            <a:endCxn id="73" idx="2"/>
          </p:cNvCxnSpPr>
          <p:nvPr/>
        </p:nvCxnSpPr>
        <p:spPr>
          <a:xfrm rot="5400000" flipH="1" flipV="1">
            <a:off x="7519230" y="2409646"/>
            <a:ext cx="149315" cy="60770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101" idx="0"/>
            <a:endCxn id="73" idx="2"/>
          </p:cNvCxnSpPr>
          <p:nvPr/>
        </p:nvCxnSpPr>
        <p:spPr>
          <a:xfrm rot="16200000" flipV="1">
            <a:off x="8111396" y="2425181"/>
            <a:ext cx="143151" cy="570466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142" idx="2"/>
            <a:endCxn id="73" idx="0"/>
          </p:cNvCxnSpPr>
          <p:nvPr/>
        </p:nvCxnSpPr>
        <p:spPr>
          <a:xfrm rot="16200000" flipH="1">
            <a:off x="7520529" y="1901628"/>
            <a:ext cx="360409" cy="394009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16">
            <a:extLst>
              <a:ext uri="{FF2B5EF4-FFF2-40B4-BE49-F238E27FC236}">
                <a16:creationId xmlns:a16="http://schemas.microsoft.com/office/drawing/2014/main" id="{3DB27563-1577-AFFD-9524-CC629DF38434}"/>
              </a:ext>
            </a:extLst>
          </p:cNvPr>
          <p:cNvCxnSpPr>
            <a:stCxn id="90" idx="0"/>
            <a:endCxn id="91" idx="2"/>
          </p:cNvCxnSpPr>
          <p:nvPr/>
        </p:nvCxnSpPr>
        <p:spPr>
          <a:xfrm rot="5400000" flipH="1" flipV="1">
            <a:off x="4602121" y="3357758"/>
            <a:ext cx="454741" cy="2243"/>
          </a:xfrm>
          <a:prstGeom prst="bentConnector3">
            <a:avLst>
              <a:gd name="adj1" fmla="val 50000"/>
            </a:avLst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43060CAD-8728-14BD-9911-2863597B37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70" y="3586249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18AD331-B21F-B540-CF3B-8CC10D2C93B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13" y="2771508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92" name="Google Shape;312;p41">
            <a:extLst>
              <a:ext uri="{FF2B5EF4-FFF2-40B4-BE49-F238E27FC236}">
                <a16:creationId xmlns:a16="http://schemas.microsoft.com/office/drawing/2014/main" id="{BB488CD6-E074-2911-7D31-642D9F896D4E}"/>
              </a:ext>
            </a:extLst>
          </p:cNvPr>
          <p:cNvSpPr/>
          <p:nvPr/>
        </p:nvSpPr>
        <p:spPr>
          <a:xfrm>
            <a:off x="4456900" y="3853344"/>
            <a:ext cx="715018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B76CEB1-D447-562E-57AD-75082316EF7F}"/>
              </a:ext>
            </a:extLst>
          </p:cNvPr>
          <p:cNvSpPr/>
          <p:nvPr/>
        </p:nvSpPr>
        <p:spPr>
          <a:xfrm>
            <a:off x="6922187" y="2778238"/>
            <a:ext cx="1853032" cy="114161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꺾인 연결선 16">
            <a:extLst>
              <a:ext uri="{FF2B5EF4-FFF2-40B4-BE49-F238E27FC236}">
                <a16:creationId xmlns:a16="http://schemas.microsoft.com/office/drawing/2014/main" id="{3DB27563-1577-AFFD-9524-CC629DF38434}"/>
              </a:ext>
            </a:extLst>
          </p:cNvPr>
          <p:cNvCxnSpPr>
            <a:stCxn id="95" idx="0"/>
            <a:endCxn id="98" idx="2"/>
          </p:cNvCxnSpPr>
          <p:nvPr/>
        </p:nvCxnSpPr>
        <p:spPr>
          <a:xfrm rot="5400000" flipH="1" flipV="1">
            <a:off x="7069955" y="3365295"/>
            <a:ext cx="437224" cy="2940"/>
          </a:xfrm>
          <a:prstGeom prst="bentConnector3">
            <a:avLst>
              <a:gd name="adj1" fmla="val 50000"/>
            </a:avLst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43060CAD-8728-14BD-9911-2863597B37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097" y="3585377"/>
            <a:ext cx="360000" cy="360000"/>
          </a:xfrm>
          <a:prstGeom prst="rect">
            <a:avLst/>
          </a:prstGeom>
          <a:ln w="19050">
            <a:noFill/>
          </a:ln>
        </p:spPr>
      </p:pic>
      <p:sp>
        <p:nvSpPr>
          <p:cNvPr id="96" name="Google Shape;312;p41">
            <a:extLst>
              <a:ext uri="{FF2B5EF4-FFF2-40B4-BE49-F238E27FC236}">
                <a16:creationId xmlns:a16="http://schemas.microsoft.com/office/drawing/2014/main" id="{BB488CD6-E074-2911-7D31-642D9F896D4E}"/>
              </a:ext>
            </a:extLst>
          </p:cNvPr>
          <p:cNvSpPr/>
          <p:nvPr/>
        </p:nvSpPr>
        <p:spPr>
          <a:xfrm>
            <a:off x="6922187" y="3892623"/>
            <a:ext cx="729790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(Master)</a:t>
            </a: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218AD331-B21F-B540-CF3B-8CC10D2C93B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037" y="2788153"/>
            <a:ext cx="360000" cy="360000"/>
          </a:xfrm>
          <a:prstGeom prst="rect">
            <a:avLst/>
          </a:prstGeom>
          <a:ln>
            <a:noFill/>
          </a:ln>
        </p:spPr>
      </p:pic>
      <p:cxnSp>
        <p:nvCxnSpPr>
          <p:cNvPr id="99" name="꺾인 연결선 16">
            <a:extLst>
              <a:ext uri="{FF2B5EF4-FFF2-40B4-BE49-F238E27FC236}">
                <a16:creationId xmlns:a16="http://schemas.microsoft.com/office/drawing/2014/main" id="{3DB27563-1577-AFFD-9524-CC629DF38434}"/>
              </a:ext>
            </a:extLst>
          </p:cNvPr>
          <p:cNvCxnSpPr>
            <a:stCxn id="100" idx="0"/>
            <a:endCxn id="101" idx="2"/>
          </p:cNvCxnSpPr>
          <p:nvPr/>
        </p:nvCxnSpPr>
        <p:spPr>
          <a:xfrm rot="5400000" flipH="1" flipV="1">
            <a:off x="8248122" y="3359131"/>
            <a:ext cx="437224" cy="2940"/>
          </a:xfrm>
          <a:prstGeom prst="bentConnector3">
            <a:avLst>
              <a:gd name="adj1" fmla="val 50000"/>
            </a:avLst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림 99">
            <a:extLst>
              <a:ext uri="{FF2B5EF4-FFF2-40B4-BE49-F238E27FC236}">
                <a16:creationId xmlns:a16="http://schemas.microsoft.com/office/drawing/2014/main" id="{43060CAD-8728-14BD-9911-2863597B37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264" y="35792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218AD331-B21F-B540-CF3B-8CC10D2C93B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04" y="2781989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102" name="Google Shape;312;p41">
            <a:extLst>
              <a:ext uri="{FF2B5EF4-FFF2-40B4-BE49-F238E27FC236}">
                <a16:creationId xmlns:a16="http://schemas.microsoft.com/office/drawing/2014/main" id="{BB488CD6-E074-2911-7D31-642D9F896D4E}"/>
              </a:ext>
            </a:extLst>
          </p:cNvPr>
          <p:cNvSpPr/>
          <p:nvPr/>
        </p:nvSpPr>
        <p:spPr>
          <a:xfrm>
            <a:off x="8138386" y="3902079"/>
            <a:ext cx="683330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백업</a:t>
            </a:r>
            <a:endParaRPr lang="en-US" altLang="ko-KR" sz="1000" dirty="0">
              <a:solidFill>
                <a:schemeClr val="accent1">
                  <a:lumMod val="40000"/>
                  <a:lumOff val="6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(Slave)</a:t>
            </a:r>
          </a:p>
        </p:txBody>
      </p:sp>
      <p:cxnSp>
        <p:nvCxnSpPr>
          <p:cNvPr id="103" name="꺾인 연결선 16">
            <a:extLst>
              <a:ext uri="{FF2B5EF4-FFF2-40B4-BE49-F238E27FC236}">
                <a16:creationId xmlns:a16="http://schemas.microsoft.com/office/drawing/2014/main" id="{3DB27563-1577-AFFD-9524-CC629DF38434}"/>
              </a:ext>
            </a:extLst>
          </p:cNvPr>
          <p:cNvCxnSpPr>
            <a:stCxn id="104" idx="0"/>
            <a:endCxn id="105" idx="2"/>
          </p:cNvCxnSpPr>
          <p:nvPr/>
        </p:nvCxnSpPr>
        <p:spPr>
          <a:xfrm rot="5400000" flipH="1" flipV="1">
            <a:off x="7678039" y="3366147"/>
            <a:ext cx="437224" cy="2940"/>
          </a:xfrm>
          <a:prstGeom prst="bentConnector3">
            <a:avLst>
              <a:gd name="adj1" fmla="val 50000"/>
            </a:avLst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림 103">
            <a:extLst>
              <a:ext uri="{FF2B5EF4-FFF2-40B4-BE49-F238E27FC236}">
                <a16:creationId xmlns:a16="http://schemas.microsoft.com/office/drawing/2014/main" id="{43060CAD-8728-14BD-9911-2863597B37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81" y="3586229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218AD331-B21F-B540-CF3B-8CC10D2C93B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21" y="2789005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106" name="Google Shape;312;p41">
            <a:extLst>
              <a:ext uri="{FF2B5EF4-FFF2-40B4-BE49-F238E27FC236}">
                <a16:creationId xmlns:a16="http://schemas.microsoft.com/office/drawing/2014/main" id="{BB488CD6-E074-2911-7D31-642D9F896D4E}"/>
              </a:ext>
            </a:extLst>
          </p:cNvPr>
          <p:cNvSpPr/>
          <p:nvPr/>
        </p:nvSpPr>
        <p:spPr>
          <a:xfrm>
            <a:off x="7546044" y="3855188"/>
            <a:ext cx="715018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4" name="꺾인 연결선 33"/>
          <p:cNvCxnSpPr>
            <a:stCxn id="73" idx="2"/>
            <a:endCxn id="105" idx="0"/>
          </p:cNvCxnSpPr>
          <p:nvPr/>
        </p:nvCxnSpPr>
        <p:spPr>
          <a:xfrm rot="16200000" flipH="1">
            <a:off x="7822846" y="2713729"/>
            <a:ext cx="150167" cy="38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143" idx="2"/>
            <a:endCxn id="91" idx="0"/>
          </p:cNvCxnSpPr>
          <p:nvPr/>
        </p:nvCxnSpPr>
        <p:spPr>
          <a:xfrm rot="16200000" flipH="1">
            <a:off x="4742404" y="2683298"/>
            <a:ext cx="174813" cy="1606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Google Shape;312;p41">
            <a:extLst>
              <a:ext uri="{FF2B5EF4-FFF2-40B4-BE49-F238E27FC236}">
                <a16:creationId xmlns:a16="http://schemas.microsoft.com/office/drawing/2014/main" id="{9A0AD956-2F35-2ECC-084F-7B00B2D4BEA0}"/>
              </a:ext>
            </a:extLst>
          </p:cNvPr>
          <p:cNvSpPr/>
          <p:nvPr/>
        </p:nvSpPr>
        <p:spPr>
          <a:xfrm>
            <a:off x="7293737" y="42081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4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본사</a:t>
            </a:r>
            <a:r>
              <a:rPr lang="en-US" altLang="ko-KR" dirty="0"/>
              <a:t>·</a:t>
            </a:r>
            <a:r>
              <a:rPr lang="ko-KR" altLang="en-US" dirty="0"/>
              <a:t>지사 </a:t>
            </a:r>
            <a:r>
              <a:rPr lang="en-US" altLang="ko-KR" dirty="0"/>
              <a:t>DB </a:t>
            </a:r>
            <a:r>
              <a:rPr lang="ko-KR" altLang="en-US" dirty="0"/>
              <a:t>이중화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/>
              <a:t>본사</a:t>
            </a:r>
            <a:r>
              <a:rPr lang="en-US" altLang="ko-KR" dirty="0"/>
              <a:t>·</a:t>
            </a:r>
            <a:r>
              <a:rPr lang="ko-KR" altLang="en-US" dirty="0"/>
              <a:t>지사 간 </a:t>
            </a:r>
            <a:r>
              <a:rPr lang="en-US" altLang="ko-KR" dirty="0">
                <a:solidFill>
                  <a:srgbClr val="48F60A"/>
                </a:solidFill>
              </a:rPr>
              <a:t>DB </a:t>
            </a:r>
            <a:r>
              <a:rPr lang="ko-KR" altLang="en-US" dirty="0">
                <a:solidFill>
                  <a:srgbClr val="48F60A"/>
                </a:solidFill>
              </a:rPr>
              <a:t>이중화 구조 </a:t>
            </a:r>
            <a:r>
              <a:rPr lang="ko-KR" altLang="en-US" dirty="0"/>
              <a:t>구축으로 데이터 안정성 확보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>
                <a:solidFill>
                  <a:srgbClr val="48F60A"/>
                </a:solidFill>
              </a:rPr>
              <a:t>Master</a:t>
            </a:r>
            <a:r>
              <a:rPr lang="en-US" altLang="ko-KR" dirty="0" err="1"/>
              <a:t>·</a:t>
            </a:r>
            <a:r>
              <a:rPr lang="en-US" altLang="ko-KR" dirty="0" err="1">
                <a:solidFill>
                  <a:srgbClr val="48F60A"/>
                </a:solidFill>
              </a:rPr>
              <a:t>Slave</a:t>
            </a:r>
            <a:r>
              <a:rPr lang="en-US" altLang="ko-KR" dirty="0">
                <a:solidFill>
                  <a:srgbClr val="48F60A"/>
                </a:solidFill>
              </a:rPr>
              <a:t> </a:t>
            </a:r>
            <a:r>
              <a:rPr lang="ko-KR" altLang="en-US" spc="-100" dirty="0">
                <a:solidFill>
                  <a:schemeClr val="accent6"/>
                </a:solidFill>
              </a:rPr>
              <a:t>구조 기반으로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데이터 변경 사항을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>
                <a:solidFill>
                  <a:srgbClr val="48F60A"/>
                </a:solidFill>
              </a:rPr>
              <a:t>실시간 복제</a:t>
            </a:r>
            <a:endParaRPr lang="en-US" altLang="ko-KR" dirty="0">
              <a:solidFill>
                <a:srgbClr val="48F60A"/>
              </a:solidFill>
            </a:endParaRPr>
          </a:p>
          <a:p>
            <a:pPr marL="139700" indent="0">
              <a:buNone/>
            </a:pPr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복제본을</a:t>
            </a:r>
            <a:r>
              <a:rPr lang="ko-KR" altLang="en-US" dirty="0"/>
              <a:t> 통해 조회 </a:t>
            </a:r>
            <a:r>
              <a:rPr lang="ko-KR" altLang="en-US" dirty="0">
                <a:solidFill>
                  <a:srgbClr val="48F60A"/>
                </a:solidFill>
              </a:rPr>
              <a:t>트래픽 분산</a:t>
            </a:r>
            <a:r>
              <a:rPr lang="ko-KR" altLang="en-US" dirty="0"/>
              <a:t> 및 운영 </a:t>
            </a:r>
            <a:r>
              <a:rPr lang="ko-KR" altLang="en-US" dirty="0">
                <a:solidFill>
                  <a:srgbClr val="48F60A"/>
                </a:solidFill>
              </a:rPr>
              <a:t>안정성 강화</a:t>
            </a:r>
            <a:endParaRPr lang="en-US" altLang="ko-KR" dirty="0">
              <a:solidFill>
                <a:srgbClr val="48F60A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88" y="1151156"/>
            <a:ext cx="3846570" cy="3846570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 flipH="1">
            <a:off x="5374398" y="3284895"/>
            <a:ext cx="567327" cy="5606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6549100" y="3298243"/>
            <a:ext cx="580678" cy="5606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0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본사</a:t>
            </a:r>
            <a:r>
              <a:rPr lang="en-US" altLang="ko-KR" dirty="0"/>
              <a:t>·</a:t>
            </a:r>
            <a:r>
              <a:rPr lang="ko-KR" altLang="en-US" dirty="0"/>
              <a:t>지사 </a:t>
            </a:r>
            <a:r>
              <a:rPr lang="en-US" altLang="ko-KR" dirty="0"/>
              <a:t>DB </a:t>
            </a:r>
            <a:r>
              <a:rPr lang="ko-KR" altLang="en-US" dirty="0"/>
              <a:t>이중화 </a:t>
            </a:r>
            <a:r>
              <a:rPr lang="en-US" altLang="ko-KR" dirty="0"/>
              <a:t>- </a:t>
            </a:r>
            <a:r>
              <a:rPr lang="ko-KR" altLang="en-US" dirty="0"/>
              <a:t>동기화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/>
              <a:t>덤프로 동일한 데이터 기준을 맞춘 뒤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48F60A"/>
                </a:solidFill>
              </a:rPr>
              <a:t>Master</a:t>
            </a:r>
            <a:r>
              <a:rPr lang="ko-KR" altLang="en-US" dirty="0">
                <a:solidFill>
                  <a:srgbClr val="48F60A"/>
                </a:solidFill>
              </a:rPr>
              <a:t> 변경사항이 </a:t>
            </a:r>
            <a:r>
              <a:rPr lang="en-US" altLang="ko-KR" dirty="0">
                <a:solidFill>
                  <a:srgbClr val="48F60A"/>
                </a:solidFill>
              </a:rPr>
              <a:t>Slave</a:t>
            </a:r>
            <a:r>
              <a:rPr lang="ko-KR" altLang="en-US" dirty="0">
                <a:solidFill>
                  <a:srgbClr val="48F60A"/>
                </a:solidFill>
              </a:rPr>
              <a:t>로 실시간 전달 </a:t>
            </a:r>
            <a:r>
              <a:rPr lang="ko-KR" altLang="en-US" dirty="0"/>
              <a:t>시작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>
                <a:solidFill>
                  <a:srgbClr val="48F60A"/>
                </a:solidFill>
              </a:rPr>
              <a:t>Slave</a:t>
            </a:r>
            <a:r>
              <a:rPr lang="ko-KR" altLang="en-US" dirty="0">
                <a:solidFill>
                  <a:srgbClr val="48F60A"/>
                </a:solidFill>
              </a:rPr>
              <a:t>의 </a:t>
            </a:r>
            <a:r>
              <a:rPr lang="en-US" altLang="ko-KR" dirty="0">
                <a:solidFill>
                  <a:srgbClr val="48F60A"/>
                </a:solidFill>
              </a:rPr>
              <a:t>IO·SQL </a:t>
            </a:r>
            <a:r>
              <a:rPr lang="ko-KR" altLang="en-US" dirty="0">
                <a:solidFill>
                  <a:srgbClr val="48F60A"/>
                </a:solidFill>
              </a:rPr>
              <a:t>동작 상태가 모두 정상으로 표시되어 복제 과정에 오류가 없음</a:t>
            </a:r>
            <a:endParaRPr lang="en-US" altLang="ko-KR" dirty="0">
              <a:solidFill>
                <a:srgbClr val="48F60A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195" y="2203424"/>
            <a:ext cx="4228083" cy="7178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96" y="2919513"/>
            <a:ext cx="4228082" cy="19132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195" y="1487335"/>
            <a:ext cx="4228083" cy="7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4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본사</a:t>
            </a:r>
            <a:r>
              <a:rPr lang="en-US" altLang="ko-KR" dirty="0"/>
              <a:t>·</a:t>
            </a:r>
            <a:r>
              <a:rPr lang="ko-KR" altLang="en-US" dirty="0"/>
              <a:t>지사 </a:t>
            </a:r>
            <a:r>
              <a:rPr lang="en-US" altLang="ko-KR" dirty="0"/>
              <a:t>DB </a:t>
            </a:r>
            <a:r>
              <a:rPr lang="ko-KR" altLang="en-US" dirty="0"/>
              <a:t>이중화</a:t>
            </a:r>
            <a:r>
              <a:rPr lang="en-US" altLang="ko-KR" dirty="0"/>
              <a:t> - </a:t>
            </a:r>
            <a:r>
              <a:rPr lang="ko-KR" altLang="en-US" dirty="0"/>
              <a:t>복제 검증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en-US" altLang="ko-KR" dirty="0"/>
              <a:t>Master(DB</a:t>
            </a:r>
            <a:r>
              <a:rPr lang="ko-KR" altLang="en-US" dirty="0"/>
              <a:t>서버</a:t>
            </a:r>
            <a:r>
              <a:rPr lang="en-US" altLang="ko-KR" dirty="0"/>
              <a:t>) : </a:t>
            </a:r>
            <a:br>
              <a:rPr lang="en-US" altLang="ko-KR" dirty="0"/>
            </a:br>
            <a:r>
              <a:rPr lang="ko-KR" altLang="en-US" dirty="0"/>
              <a:t>모든 </a:t>
            </a:r>
            <a:r>
              <a:rPr lang="ko-KR" altLang="en-US" dirty="0">
                <a:solidFill>
                  <a:srgbClr val="48F60A"/>
                </a:solidFill>
              </a:rPr>
              <a:t>원본 데이터</a:t>
            </a:r>
            <a:r>
              <a:rPr lang="ko-KR" altLang="en-US" dirty="0"/>
              <a:t> 처리 및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쓰기 연산 담당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Slave(</a:t>
            </a:r>
            <a:r>
              <a:rPr lang="ko-KR" altLang="en-US" dirty="0" err="1"/>
              <a:t>백업서버</a:t>
            </a:r>
            <a:r>
              <a:rPr lang="en-US" altLang="ko-KR" dirty="0"/>
              <a:t>) : </a:t>
            </a:r>
            <a:br>
              <a:rPr lang="en-US" altLang="ko-KR" dirty="0"/>
            </a:br>
            <a:r>
              <a:rPr lang="ko-KR" altLang="en-US" dirty="0">
                <a:solidFill>
                  <a:srgbClr val="48F60A"/>
                </a:solidFill>
              </a:rPr>
              <a:t>실시간 읽기 전용 </a:t>
            </a:r>
            <a:r>
              <a:rPr lang="ko-KR" altLang="en-US" dirty="0" err="1">
                <a:solidFill>
                  <a:srgbClr val="48F60A"/>
                </a:solidFill>
              </a:rPr>
              <a:t>복제본</a:t>
            </a:r>
            <a:r>
              <a:rPr lang="ko-KR" altLang="en-US" dirty="0">
                <a:solidFill>
                  <a:srgbClr val="48F60A"/>
                </a:solidFill>
              </a:rPr>
              <a:t> 유지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dirty="0"/>
              <a:t>서비스 장애 시 </a:t>
            </a:r>
            <a:r>
              <a:rPr lang="en-US" altLang="ko-KR" dirty="0"/>
              <a:t>Slave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활용하여 </a:t>
            </a:r>
            <a:r>
              <a:rPr lang="ko-KR" altLang="en-US" dirty="0">
                <a:solidFill>
                  <a:srgbClr val="48F60A"/>
                </a:solidFill>
              </a:rPr>
              <a:t>데이터 손실 최소화</a:t>
            </a:r>
            <a:endParaRPr lang="en-US" altLang="ko-KR" dirty="0">
              <a:solidFill>
                <a:srgbClr val="48F60A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39" y="1706730"/>
            <a:ext cx="4308731" cy="9777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639" y="3043604"/>
            <a:ext cx="4308732" cy="13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8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5"/>
          <p:cNvSpPr txBox="1">
            <a:spLocks/>
          </p:cNvSpPr>
          <p:nvPr/>
        </p:nvSpPr>
        <p:spPr>
          <a:xfrm>
            <a:off x="4870821" y="2461436"/>
            <a:ext cx="798894" cy="1558436"/>
          </a:xfrm>
          <a:prstGeom prst="roundRect">
            <a:avLst>
              <a:gd name="adj" fmla="val 5176"/>
            </a:avLst>
          </a:prstGeom>
          <a:noFill/>
          <a:ln w="19050">
            <a:solidFill>
              <a:srgbClr val="0BC4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서버 구축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본사</a:t>
            </a:r>
            <a:r>
              <a:rPr lang="en-US" altLang="ko-KR" dirty="0">
                <a:solidFill>
                  <a:srgbClr val="48F60A"/>
                </a:solidFill>
              </a:rPr>
              <a:t>·</a:t>
            </a:r>
            <a:r>
              <a:rPr lang="ko-KR" altLang="en-US" dirty="0">
                <a:solidFill>
                  <a:srgbClr val="48F60A"/>
                </a:solidFill>
              </a:rPr>
              <a:t>지사 백업 서버 구축</a:t>
            </a:r>
            <a:r>
              <a:rPr lang="ko-KR" altLang="en-US" dirty="0"/>
              <a:t>으로 데이터 보호 체계 강화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b="1" dirty="0">
                <a:solidFill>
                  <a:srgbClr val="48F60A"/>
                </a:solidFill>
              </a:rPr>
              <a:t>전체 백업 </a:t>
            </a:r>
            <a:r>
              <a:rPr lang="en-US" altLang="ko-KR" dirty="0"/>
              <a:t>: </a:t>
            </a:r>
            <a:r>
              <a:rPr lang="ko-KR" altLang="en-US" dirty="0"/>
              <a:t>특정 시점의 전체 데이터를 통째로 백업하는 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>
                <a:solidFill>
                  <a:srgbClr val="48F60A"/>
                </a:solidFill>
              </a:rPr>
              <a:t>증분</a:t>
            </a:r>
            <a:r>
              <a:rPr lang="ko-KR" altLang="en-US" b="1" dirty="0">
                <a:solidFill>
                  <a:srgbClr val="48F60A"/>
                </a:solidFill>
              </a:rPr>
              <a:t> 백업 </a:t>
            </a:r>
            <a:r>
              <a:rPr lang="en-US" altLang="ko-KR" dirty="0"/>
              <a:t>: </a:t>
            </a:r>
            <a:r>
              <a:rPr lang="ko-KR" altLang="en-US" dirty="0"/>
              <a:t>이전 백업 이후 변경된 데이터만 저장하는 방식</a:t>
            </a:r>
            <a:endParaRPr lang="en-US" altLang="ko-KR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969155" y="2888747"/>
            <a:ext cx="672447" cy="1062642"/>
            <a:chOff x="9668345" y="1568686"/>
            <a:chExt cx="883472" cy="1169351"/>
          </a:xfrm>
        </p:grpSpPr>
        <p:sp>
          <p:nvSpPr>
            <p:cNvPr id="11" name="TextBox 10"/>
            <p:cNvSpPr txBox="1"/>
            <p:nvPr/>
          </p:nvSpPr>
          <p:spPr>
            <a:xfrm>
              <a:off x="9668345" y="1568686"/>
              <a:ext cx="883472" cy="33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전체 백업</a:t>
              </a: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매월 </a:t>
              </a: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r>
                <a:rPr lang="ko-KR" altLang="en-US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일</a:t>
              </a: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7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685954" y="2399353"/>
              <a:ext cx="848251" cy="33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증분</a:t>
              </a:r>
              <a:r>
                <a:rPr lang="ko-KR" altLang="en-US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백업</a:t>
              </a:r>
              <a: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(02~03</a:t>
              </a:r>
              <a:r>
                <a:rPr lang="ko-KR" altLang="en-US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7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87" y="3334054"/>
            <a:ext cx="389815" cy="25890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10" y="2578150"/>
            <a:ext cx="321116" cy="311879"/>
          </a:xfrm>
          <a:prstGeom prst="rect">
            <a:avLst/>
          </a:prstGeom>
        </p:spPr>
      </p:pic>
      <p:sp>
        <p:nvSpPr>
          <p:cNvPr id="36" name="Google Shape;312;p41"/>
          <p:cNvSpPr/>
          <p:nvPr/>
        </p:nvSpPr>
        <p:spPr>
          <a:xfrm>
            <a:off x="3823948" y="2071328"/>
            <a:ext cx="814598" cy="258571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</a:t>
            </a: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서버군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Google Shape;312;p41"/>
          <p:cNvSpPr/>
          <p:nvPr/>
        </p:nvSpPr>
        <p:spPr>
          <a:xfrm>
            <a:off x="4794608" y="2065089"/>
            <a:ext cx="951320" cy="258571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 백업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내용 개체 틀 5"/>
          <p:cNvSpPr txBox="1">
            <a:spLocks/>
          </p:cNvSpPr>
          <p:nvPr/>
        </p:nvSpPr>
        <p:spPr>
          <a:xfrm>
            <a:off x="3831800" y="2451769"/>
            <a:ext cx="798894" cy="1558436"/>
          </a:xfrm>
          <a:prstGeom prst="roundRect">
            <a:avLst>
              <a:gd name="adj" fmla="val 5176"/>
            </a:avLst>
          </a:prstGeom>
          <a:noFill/>
          <a:ln w="19050">
            <a:solidFill>
              <a:srgbClr val="0BC4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139700" indent="0">
              <a:buNone/>
            </a:pPr>
            <a:r>
              <a:rPr lang="en-US" altLang="ko-KR" sz="900" dirty="0"/>
              <a:t>DHCP</a:t>
            </a:r>
          </a:p>
          <a:p>
            <a:pPr marL="139700" indent="0">
              <a:buNone/>
            </a:pPr>
            <a:r>
              <a:rPr lang="en-US" altLang="ko-KR" sz="900" dirty="0"/>
              <a:t>DNS</a:t>
            </a:r>
          </a:p>
          <a:p>
            <a:pPr marL="139700" indent="0">
              <a:buNone/>
            </a:pPr>
            <a:r>
              <a:rPr lang="en-US" altLang="ko-KR" sz="900" dirty="0"/>
              <a:t>LOG</a:t>
            </a:r>
          </a:p>
          <a:p>
            <a:pPr marL="139700" indent="0">
              <a:buNone/>
            </a:pPr>
            <a:r>
              <a:rPr lang="en-US" altLang="ko-KR" sz="900" dirty="0"/>
              <a:t>MAIL</a:t>
            </a:r>
          </a:p>
          <a:p>
            <a:pPr marL="139700" indent="0">
              <a:buNone/>
            </a:pPr>
            <a:r>
              <a:rPr lang="en-US" altLang="ko-KR" sz="900" dirty="0"/>
              <a:t>DB</a:t>
            </a:r>
          </a:p>
          <a:p>
            <a:pPr marL="139700" indent="0">
              <a:buNone/>
            </a:pPr>
            <a:r>
              <a:rPr lang="en-US" altLang="ko-KR" sz="900" dirty="0"/>
              <a:t>SFTP</a:t>
            </a:r>
          </a:p>
          <a:p>
            <a:pPr marL="139700" indent="0">
              <a:buNone/>
            </a:pPr>
            <a:r>
              <a:rPr lang="en-US" altLang="ko-KR" sz="900" dirty="0"/>
              <a:t>WEB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89" y="2042228"/>
            <a:ext cx="2206431" cy="220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5"/>
          <p:cNvSpPr txBox="1">
            <a:spLocks/>
          </p:cNvSpPr>
          <p:nvPr/>
        </p:nvSpPr>
        <p:spPr>
          <a:xfrm>
            <a:off x="4870821" y="2461436"/>
            <a:ext cx="798894" cy="1558436"/>
          </a:xfrm>
          <a:prstGeom prst="roundRect">
            <a:avLst>
              <a:gd name="adj" fmla="val 5176"/>
            </a:avLst>
          </a:prstGeom>
          <a:noFill/>
          <a:ln w="19050">
            <a:solidFill>
              <a:srgbClr val="0BC4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서버 구축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 err="1">
                <a:solidFill>
                  <a:srgbClr val="48F60A"/>
                </a:solidFill>
              </a:rPr>
              <a:t>서비스별</a:t>
            </a:r>
            <a:r>
              <a:rPr lang="en-US" altLang="ko-KR" dirty="0">
                <a:solidFill>
                  <a:srgbClr val="48F60A"/>
                </a:solidFill>
              </a:rPr>
              <a:t> </a:t>
            </a:r>
            <a:r>
              <a:rPr lang="ko-KR" altLang="en-US" dirty="0">
                <a:solidFill>
                  <a:srgbClr val="48F60A"/>
                </a:solidFill>
              </a:rPr>
              <a:t>분리 저장 구조 설계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>
              <a:solidFill>
                <a:srgbClr val="48F60A"/>
              </a:solidFill>
            </a:endParaRPr>
          </a:p>
          <a:p>
            <a:r>
              <a:rPr lang="en-US" altLang="ko-KR" dirty="0">
                <a:solidFill>
                  <a:srgbClr val="48F60A"/>
                </a:solidFill>
              </a:rPr>
              <a:t>DB</a:t>
            </a:r>
            <a:r>
              <a:rPr lang="ko-KR" altLang="en-US" dirty="0">
                <a:solidFill>
                  <a:srgbClr val="48F60A"/>
                </a:solidFill>
              </a:rPr>
              <a:t>만 전체 </a:t>
            </a:r>
            <a:r>
              <a:rPr lang="en-US" altLang="ko-KR" dirty="0">
                <a:solidFill>
                  <a:srgbClr val="48F60A"/>
                </a:solidFill>
              </a:rPr>
              <a:t>+ </a:t>
            </a:r>
            <a:r>
              <a:rPr lang="ko-KR" altLang="en-US" dirty="0" err="1">
                <a:solidFill>
                  <a:srgbClr val="48F60A"/>
                </a:solidFill>
              </a:rPr>
              <a:t>증분</a:t>
            </a:r>
            <a:r>
              <a:rPr lang="ko-KR" altLang="en-US" dirty="0">
                <a:solidFill>
                  <a:srgbClr val="48F60A"/>
                </a:solidFill>
              </a:rPr>
              <a:t> 백업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나머지 서버는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>
                <a:solidFill>
                  <a:srgbClr val="48F60A"/>
                </a:solidFill>
              </a:rPr>
              <a:t>파일 단위 전체 백업 방식</a:t>
            </a:r>
            <a:endParaRPr lang="en-US" altLang="ko-KR" dirty="0">
              <a:solidFill>
                <a:srgbClr val="48F60A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69155" y="2888747"/>
            <a:ext cx="672447" cy="1062642"/>
            <a:chOff x="9668345" y="1568686"/>
            <a:chExt cx="883472" cy="1169351"/>
          </a:xfrm>
        </p:grpSpPr>
        <p:sp>
          <p:nvSpPr>
            <p:cNvPr id="11" name="TextBox 10"/>
            <p:cNvSpPr txBox="1"/>
            <p:nvPr/>
          </p:nvSpPr>
          <p:spPr>
            <a:xfrm>
              <a:off x="9668345" y="1568686"/>
              <a:ext cx="883472" cy="33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전체 백업</a:t>
              </a: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매월 </a:t>
              </a: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r>
                <a:rPr lang="ko-KR" altLang="en-US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일</a:t>
              </a: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7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685954" y="2399353"/>
              <a:ext cx="848251" cy="33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증분</a:t>
              </a:r>
              <a:r>
                <a:rPr lang="ko-KR" altLang="en-US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백업</a:t>
              </a:r>
              <a: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(02~03</a:t>
              </a:r>
              <a:r>
                <a:rPr lang="ko-KR" altLang="en-US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7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87" y="3334054"/>
            <a:ext cx="389815" cy="25890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10" y="2578150"/>
            <a:ext cx="321116" cy="311879"/>
          </a:xfrm>
          <a:prstGeom prst="rect">
            <a:avLst/>
          </a:prstGeom>
        </p:spPr>
      </p:pic>
      <p:sp>
        <p:nvSpPr>
          <p:cNvPr id="36" name="Google Shape;312;p41"/>
          <p:cNvSpPr/>
          <p:nvPr/>
        </p:nvSpPr>
        <p:spPr>
          <a:xfrm>
            <a:off x="3823948" y="2071328"/>
            <a:ext cx="814598" cy="258571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</a:t>
            </a: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서버군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Google Shape;312;p41"/>
          <p:cNvSpPr/>
          <p:nvPr/>
        </p:nvSpPr>
        <p:spPr>
          <a:xfrm>
            <a:off x="4794608" y="2065089"/>
            <a:ext cx="951320" cy="258571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 백업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내용 개체 틀 5"/>
          <p:cNvSpPr txBox="1">
            <a:spLocks/>
          </p:cNvSpPr>
          <p:nvPr/>
        </p:nvSpPr>
        <p:spPr>
          <a:xfrm>
            <a:off x="3831800" y="2451769"/>
            <a:ext cx="798894" cy="1558436"/>
          </a:xfrm>
          <a:prstGeom prst="roundRect">
            <a:avLst>
              <a:gd name="adj" fmla="val 5176"/>
            </a:avLst>
          </a:prstGeom>
          <a:noFill/>
          <a:ln w="19050">
            <a:solidFill>
              <a:srgbClr val="0BC4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139700" indent="0">
              <a:buNone/>
            </a:pPr>
            <a:r>
              <a:rPr lang="en-US" altLang="ko-KR" sz="900" dirty="0"/>
              <a:t>DHCP</a:t>
            </a:r>
          </a:p>
          <a:p>
            <a:pPr marL="139700" indent="0">
              <a:buNone/>
            </a:pPr>
            <a:r>
              <a:rPr lang="en-US" altLang="ko-KR" sz="900" dirty="0"/>
              <a:t>DNS</a:t>
            </a:r>
          </a:p>
          <a:p>
            <a:pPr marL="139700" indent="0">
              <a:buNone/>
            </a:pPr>
            <a:r>
              <a:rPr lang="en-US" altLang="ko-KR" sz="900" dirty="0"/>
              <a:t>LOG</a:t>
            </a:r>
          </a:p>
          <a:p>
            <a:pPr marL="139700" indent="0">
              <a:buNone/>
            </a:pPr>
            <a:r>
              <a:rPr lang="en-US" altLang="ko-KR" sz="900" dirty="0"/>
              <a:t>MAIL</a:t>
            </a:r>
          </a:p>
          <a:p>
            <a:pPr marL="139700" indent="0">
              <a:buNone/>
            </a:pPr>
            <a:r>
              <a:rPr lang="en-US" altLang="ko-KR" sz="900" dirty="0"/>
              <a:t>DB</a:t>
            </a:r>
          </a:p>
          <a:p>
            <a:pPr marL="139700" indent="0">
              <a:buNone/>
            </a:pPr>
            <a:r>
              <a:rPr lang="en-US" altLang="ko-KR" sz="900" dirty="0"/>
              <a:t>SFTP</a:t>
            </a:r>
          </a:p>
          <a:p>
            <a:pPr marL="139700" indent="0">
              <a:buNone/>
            </a:pPr>
            <a:r>
              <a:rPr lang="en-US" altLang="ko-KR" sz="900" dirty="0"/>
              <a:t>WEB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515" y="2436231"/>
            <a:ext cx="2834545" cy="10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6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5"/>
          <p:cNvSpPr txBox="1">
            <a:spLocks/>
          </p:cNvSpPr>
          <p:nvPr/>
        </p:nvSpPr>
        <p:spPr>
          <a:xfrm>
            <a:off x="4870821" y="2461436"/>
            <a:ext cx="798894" cy="1558436"/>
          </a:xfrm>
          <a:prstGeom prst="roundRect">
            <a:avLst>
              <a:gd name="adj" fmla="val 5176"/>
            </a:avLst>
          </a:prstGeom>
          <a:noFill/>
          <a:ln w="19050">
            <a:solidFill>
              <a:srgbClr val="0BC4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서버 구축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백업 서버로 수신된 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r>
              <a:rPr lang="ko-KR" altLang="en-US" dirty="0">
                <a:solidFill>
                  <a:srgbClr val="48F60A"/>
                </a:solidFill>
              </a:rPr>
              <a:t>전체</a:t>
            </a:r>
            <a:r>
              <a:rPr lang="en-US" altLang="ko-KR" dirty="0">
                <a:solidFill>
                  <a:srgbClr val="48F60A"/>
                </a:solidFill>
              </a:rPr>
              <a:t>, </a:t>
            </a:r>
            <a:r>
              <a:rPr lang="ko-KR" altLang="en-US" dirty="0" err="1">
                <a:solidFill>
                  <a:srgbClr val="48F60A"/>
                </a:solidFill>
              </a:rPr>
              <a:t>증분</a:t>
            </a:r>
            <a:r>
              <a:rPr lang="ko-KR" altLang="en-US" dirty="0">
                <a:solidFill>
                  <a:srgbClr val="48F60A"/>
                </a:solidFill>
              </a:rPr>
              <a:t> 백업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ko-KR" altLang="en-US" dirty="0" err="1">
                <a:solidFill>
                  <a:schemeClr val="bg1"/>
                </a:solidFill>
              </a:rPr>
              <a:t>일자별로</a:t>
            </a:r>
            <a:r>
              <a:rPr lang="ko-KR" altLang="en-US" dirty="0">
                <a:solidFill>
                  <a:schemeClr val="bg1"/>
                </a:solidFill>
              </a:rPr>
              <a:t> 체계적으로 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69155" y="2888747"/>
            <a:ext cx="672447" cy="1062642"/>
            <a:chOff x="9668345" y="1568686"/>
            <a:chExt cx="883472" cy="1169351"/>
          </a:xfrm>
        </p:grpSpPr>
        <p:sp>
          <p:nvSpPr>
            <p:cNvPr id="11" name="TextBox 10"/>
            <p:cNvSpPr txBox="1"/>
            <p:nvPr/>
          </p:nvSpPr>
          <p:spPr>
            <a:xfrm>
              <a:off x="9668345" y="1568686"/>
              <a:ext cx="883472" cy="33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전체 백업</a:t>
              </a: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매월 </a:t>
              </a: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r>
                <a:rPr lang="ko-KR" altLang="en-US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일</a:t>
              </a:r>
              <a:r>
                <a:rPr lang="en-US" altLang="ko-KR" sz="700" dirty="0">
                  <a:solidFill>
                    <a:srgbClr val="F8F5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7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685954" y="2399353"/>
              <a:ext cx="848251" cy="33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증분</a:t>
              </a:r>
              <a:r>
                <a:rPr lang="ko-KR" altLang="en-US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백업</a:t>
              </a:r>
              <a: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(02~03</a:t>
              </a:r>
              <a:r>
                <a:rPr lang="ko-KR" altLang="en-US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r>
                <a:rPr lang="en-US" altLang="ko-KR" sz="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7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87" y="3334054"/>
            <a:ext cx="389815" cy="25890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10" y="2578150"/>
            <a:ext cx="321116" cy="311879"/>
          </a:xfrm>
          <a:prstGeom prst="rect">
            <a:avLst/>
          </a:prstGeom>
        </p:spPr>
      </p:pic>
      <p:sp>
        <p:nvSpPr>
          <p:cNvPr id="36" name="Google Shape;312;p41"/>
          <p:cNvSpPr/>
          <p:nvPr/>
        </p:nvSpPr>
        <p:spPr>
          <a:xfrm>
            <a:off x="3823948" y="2071328"/>
            <a:ext cx="814598" cy="258571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</a:t>
            </a: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서버군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Google Shape;312;p41"/>
          <p:cNvSpPr/>
          <p:nvPr/>
        </p:nvSpPr>
        <p:spPr>
          <a:xfrm>
            <a:off x="4794608" y="2065089"/>
            <a:ext cx="951320" cy="258571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 백업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내용 개체 틀 5"/>
          <p:cNvSpPr txBox="1">
            <a:spLocks/>
          </p:cNvSpPr>
          <p:nvPr/>
        </p:nvSpPr>
        <p:spPr>
          <a:xfrm>
            <a:off x="3831800" y="2451769"/>
            <a:ext cx="798894" cy="1558436"/>
          </a:xfrm>
          <a:prstGeom prst="roundRect">
            <a:avLst>
              <a:gd name="adj" fmla="val 5176"/>
            </a:avLst>
          </a:prstGeom>
          <a:noFill/>
          <a:ln w="19050">
            <a:solidFill>
              <a:srgbClr val="0BC4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139700" indent="0">
              <a:buNone/>
            </a:pPr>
            <a:r>
              <a:rPr lang="en-US" altLang="ko-KR" sz="900" dirty="0"/>
              <a:t>DHCP</a:t>
            </a:r>
          </a:p>
          <a:p>
            <a:pPr marL="139700" indent="0">
              <a:buNone/>
            </a:pPr>
            <a:r>
              <a:rPr lang="en-US" altLang="ko-KR" sz="900" dirty="0"/>
              <a:t>DNS</a:t>
            </a:r>
          </a:p>
          <a:p>
            <a:pPr marL="139700" indent="0">
              <a:buNone/>
            </a:pPr>
            <a:r>
              <a:rPr lang="en-US" altLang="ko-KR" sz="900" dirty="0"/>
              <a:t>LOG</a:t>
            </a:r>
          </a:p>
          <a:p>
            <a:pPr marL="139700" indent="0">
              <a:buNone/>
            </a:pPr>
            <a:r>
              <a:rPr lang="en-US" altLang="ko-KR" sz="900" dirty="0"/>
              <a:t>MAIL</a:t>
            </a:r>
          </a:p>
          <a:p>
            <a:pPr marL="139700" indent="0">
              <a:buNone/>
            </a:pPr>
            <a:r>
              <a:rPr lang="en-US" altLang="ko-KR" sz="900" dirty="0"/>
              <a:t>DB</a:t>
            </a:r>
          </a:p>
          <a:p>
            <a:pPr marL="139700" indent="0">
              <a:buNone/>
            </a:pPr>
            <a:r>
              <a:rPr lang="en-US" altLang="ko-KR" sz="900" dirty="0"/>
              <a:t>SFTP</a:t>
            </a:r>
          </a:p>
          <a:p>
            <a:pPr marL="139700" indent="0">
              <a:buNone/>
            </a:pPr>
            <a:r>
              <a:rPr lang="en-US" altLang="ko-KR" sz="900" dirty="0"/>
              <a:t>WEB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452" y="1727607"/>
            <a:ext cx="2891995" cy="27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30;p56"/>
          <p:cNvSpPr txBox="1">
            <a:spLocks noGrp="1"/>
          </p:cNvSpPr>
          <p:nvPr>
            <p:ph type="title"/>
          </p:nvPr>
        </p:nvSpPr>
        <p:spPr>
          <a:xfrm>
            <a:off x="1044450" y="1014900"/>
            <a:ext cx="7055100" cy="31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Trouble</a:t>
            </a:r>
            <a:br>
              <a:rPr lang="en-US" sz="57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sz="57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Shooting</a:t>
            </a:r>
            <a:endParaRPr sz="57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Google Shape;833;p56"/>
          <p:cNvGrpSpPr/>
          <p:nvPr/>
        </p:nvGrpSpPr>
        <p:grpSpPr>
          <a:xfrm>
            <a:off x="548303" y="2574691"/>
            <a:ext cx="1683227" cy="2119000"/>
            <a:chOff x="548303" y="2574691"/>
            <a:chExt cx="1683227" cy="2119000"/>
          </a:xfrm>
        </p:grpSpPr>
        <p:sp>
          <p:nvSpPr>
            <p:cNvPr id="8" name="Google Shape;834;p56"/>
            <p:cNvSpPr/>
            <p:nvPr/>
          </p:nvSpPr>
          <p:spPr>
            <a:xfrm rot="900013">
              <a:off x="7700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56"/>
            <p:cNvSpPr/>
            <p:nvPr/>
          </p:nvSpPr>
          <p:spPr>
            <a:xfrm rot="900013">
              <a:off x="8081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31;p56"/>
          <p:cNvSpPr/>
          <p:nvPr/>
        </p:nvSpPr>
        <p:spPr>
          <a:xfrm>
            <a:off x="418975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32;p56"/>
          <p:cNvSpPr/>
          <p:nvPr/>
        </p:nvSpPr>
        <p:spPr>
          <a:xfrm>
            <a:off x="8099550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무결성 검증 문제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 err="1"/>
              <a:t>증분</a:t>
            </a:r>
            <a:r>
              <a:rPr lang="ko-KR" altLang="en-US" dirty="0"/>
              <a:t> 백업이 이어져야 할 </a:t>
            </a:r>
            <a:r>
              <a:rPr lang="en-US" altLang="ko-KR" dirty="0"/>
              <a:t>LSN </a:t>
            </a:r>
            <a:r>
              <a:rPr lang="ko-KR" altLang="en-US" dirty="0"/>
              <a:t>구간이 끊겨 발생하는 오류로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>
                <a:solidFill>
                  <a:srgbClr val="48F60A"/>
                </a:solidFill>
              </a:rPr>
              <a:t>백업 생성 시점 불일치</a:t>
            </a:r>
            <a:r>
              <a:rPr lang="ko-KR" altLang="en-US" dirty="0"/>
              <a:t> 또는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>
                <a:solidFill>
                  <a:srgbClr val="48F60A"/>
                </a:solidFill>
              </a:rPr>
              <a:t>binlog</a:t>
            </a:r>
            <a:r>
              <a:rPr lang="en-US" altLang="ko-KR" dirty="0">
                <a:solidFill>
                  <a:srgbClr val="48F60A"/>
                </a:solidFill>
              </a:rPr>
              <a:t> </a:t>
            </a:r>
            <a:r>
              <a:rPr lang="ko-KR" altLang="en-US" dirty="0">
                <a:solidFill>
                  <a:srgbClr val="48F60A"/>
                </a:solidFill>
              </a:rPr>
              <a:t>타임라인 불일치</a:t>
            </a:r>
            <a:r>
              <a:rPr lang="ko-KR" altLang="en-US" dirty="0"/>
              <a:t>에서 주로 발생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72" y="1934228"/>
            <a:ext cx="4290590" cy="20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무결성 검증 문제 해결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1" y="1462749"/>
            <a:ext cx="3191224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백업 파일 단위의 해시 비교로 </a:t>
            </a:r>
            <a:r>
              <a:rPr lang="ko-KR" altLang="en-US" dirty="0"/>
              <a:t>무결성 검증 수행</a:t>
            </a: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r>
              <a:rPr lang="ko-KR" altLang="en-US" dirty="0"/>
              <a:t>문제가 되었던 </a:t>
            </a:r>
            <a:r>
              <a:rPr lang="en-US" altLang="ko-KR" dirty="0">
                <a:solidFill>
                  <a:srgbClr val="48F60A"/>
                </a:solidFill>
              </a:rPr>
              <a:t>LSN </a:t>
            </a:r>
            <a:r>
              <a:rPr lang="ko-KR" altLang="en-US" dirty="0">
                <a:solidFill>
                  <a:srgbClr val="48F60A"/>
                </a:solidFill>
              </a:rPr>
              <a:t>불일치 오류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48F60A"/>
                </a:solidFill>
              </a:rPr>
              <a:t>--prepare</a:t>
            </a:r>
            <a:r>
              <a:rPr lang="ko-KR" altLang="en-US" dirty="0"/>
              <a:t> 단계에서 최초로 감지됨</a:t>
            </a: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r>
              <a:rPr lang="ko-KR" altLang="en-US" dirty="0"/>
              <a:t>모든 서비스 파일을 </a:t>
            </a:r>
            <a:r>
              <a:rPr lang="en-US" altLang="ko-KR" dirty="0">
                <a:solidFill>
                  <a:srgbClr val="48F60A"/>
                </a:solidFill>
              </a:rPr>
              <a:t>SHA256</a:t>
            </a:r>
            <a:r>
              <a:rPr lang="en-US" altLang="ko-KR" dirty="0"/>
              <a:t> </a:t>
            </a:r>
            <a:r>
              <a:rPr lang="ko-KR" altLang="en-US" dirty="0"/>
              <a:t>기반으로 검증하여 전체 백업 체계 안정성 확보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246" y="3655497"/>
            <a:ext cx="4268131" cy="10414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247" y="2668263"/>
            <a:ext cx="4268131" cy="8914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46" y="1511815"/>
            <a:ext cx="4268131" cy="10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2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사업 목표</a:t>
            </a:r>
          </a:p>
        </p:txBody>
      </p:sp>
      <p:grpSp>
        <p:nvGrpSpPr>
          <p:cNvPr id="8" name="Google Shape;8193;p75"/>
          <p:cNvGrpSpPr/>
          <p:nvPr/>
        </p:nvGrpSpPr>
        <p:grpSpPr>
          <a:xfrm>
            <a:off x="1098617" y="1497174"/>
            <a:ext cx="6946767" cy="3245073"/>
            <a:chOff x="238125" y="1188750"/>
            <a:chExt cx="7140450" cy="3335550"/>
          </a:xfrm>
        </p:grpSpPr>
        <p:sp>
          <p:nvSpPr>
            <p:cNvPr id="9" name="Google Shape;8194;p75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C)</a:t>
              </a:r>
              <a:r>
                <a:rPr lang="en-US" altLang="ko-KR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onfidentiality</a:t>
              </a:r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/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서비스의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취약점 선별 및 보완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주요 기능의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보안 강화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" name="Google Shape;8195;p75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(A)</a:t>
              </a:r>
              <a: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VAILABILITY</a:t>
              </a:r>
            </a:p>
            <a:p>
              <a:pPr lvl="0"/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/>
              <a:r>
                <a:rPr 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서비스 중단 위험 최소화</a:t>
              </a:r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/>
              <a:r>
                <a:rPr 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트래픽 증가에도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서비스 유지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" name="Google Shape;8196;p75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/>
              <a:r>
                <a:rPr 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(I)</a:t>
              </a:r>
              <a:r>
                <a:rPr lang="en-US" altLang="ko-KR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ntegrity</a:t>
              </a:r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 algn="r" rtl="0">
                <a:spcBef>
                  <a:spcPts val="0"/>
                </a:spcBef>
                <a:spcAft>
                  <a:spcPts val="0"/>
                </a:spcAft>
              </a:pPr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변조 및 위조 차단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회원 정보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결제 정보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등 데이터</a:t>
              </a:r>
              <a: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암호화 및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접근 통제 강화 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285750" lvl="0" indent="-285750" algn="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Google Shape;8197;p75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(O)</a:t>
              </a:r>
              <a:r>
                <a:rPr 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PERATIONS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보안 점검 체계 정립</a:t>
              </a:r>
              <a:endPara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보안정책 문서화 및 내재화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완료</a:t>
              </a:r>
              <a:endParaRPr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Google Shape;8198;p75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69;p38"/>
          <p:cNvGrpSpPr/>
          <p:nvPr/>
        </p:nvGrpSpPr>
        <p:grpSpPr>
          <a:xfrm>
            <a:off x="4117246" y="2386792"/>
            <a:ext cx="823895" cy="1377035"/>
            <a:chOff x="1139675" y="812646"/>
            <a:chExt cx="2184600" cy="3651279"/>
          </a:xfrm>
        </p:grpSpPr>
        <p:sp>
          <p:nvSpPr>
            <p:cNvPr id="19" name="Google Shape;270;p38"/>
            <p:cNvSpPr/>
            <p:nvPr/>
          </p:nvSpPr>
          <p:spPr>
            <a:xfrm>
              <a:off x="1139675" y="2279325"/>
              <a:ext cx="2184600" cy="218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71;p38"/>
            <p:cNvGrpSpPr/>
            <p:nvPr/>
          </p:nvGrpSpPr>
          <p:grpSpPr>
            <a:xfrm>
              <a:off x="1139710" y="812646"/>
              <a:ext cx="2184533" cy="3651275"/>
              <a:chOff x="2081500" y="3131343"/>
              <a:chExt cx="758229" cy="1267320"/>
            </a:xfrm>
          </p:grpSpPr>
          <p:sp>
            <p:nvSpPr>
              <p:cNvPr id="21" name="Google Shape;272;p38"/>
              <p:cNvSpPr/>
              <p:nvPr/>
            </p:nvSpPr>
            <p:spPr>
              <a:xfrm>
                <a:off x="2190838" y="3131343"/>
                <a:ext cx="539553" cy="631019"/>
              </a:xfrm>
              <a:custGeom>
                <a:avLst/>
                <a:gdLst/>
                <a:ahLst/>
                <a:cxnLst/>
                <a:rect l="l" t="t" r="r" b="b"/>
                <a:pathLst>
                  <a:path w="7254" h="8484" extrusionOk="0">
                    <a:moveTo>
                      <a:pt x="0" y="8483"/>
                    </a:moveTo>
                    <a:lnTo>
                      <a:pt x="0" y="3615"/>
                    </a:lnTo>
                    <a:cubicBezTo>
                      <a:pt x="0" y="1615"/>
                      <a:pt x="1615" y="1"/>
                      <a:pt x="3615" y="1"/>
                    </a:cubicBezTo>
                    <a:cubicBezTo>
                      <a:pt x="5615" y="1"/>
                      <a:pt x="7254" y="1615"/>
                      <a:pt x="7254" y="3615"/>
                    </a:cubicBezTo>
                    <a:lnTo>
                      <a:pt x="7254" y="7712"/>
                    </a:lnTo>
                    <a:cubicBezTo>
                      <a:pt x="6892" y="7399"/>
                      <a:pt x="6506" y="7158"/>
                      <a:pt x="6097" y="6965"/>
                    </a:cubicBezTo>
                    <a:lnTo>
                      <a:pt x="6097" y="7591"/>
                    </a:lnTo>
                    <a:lnTo>
                      <a:pt x="6097" y="7591"/>
                    </a:lnTo>
                    <a:lnTo>
                      <a:pt x="6097" y="7591"/>
                    </a:lnTo>
                    <a:lnTo>
                      <a:pt x="6097" y="3615"/>
                    </a:lnTo>
                    <a:cubicBezTo>
                      <a:pt x="6097" y="2266"/>
                      <a:pt x="4988" y="1133"/>
                      <a:pt x="3615" y="1133"/>
                    </a:cubicBezTo>
                    <a:cubicBezTo>
                      <a:pt x="2265" y="1133"/>
                      <a:pt x="1157" y="2266"/>
                      <a:pt x="1157" y="3615"/>
                    </a:cubicBezTo>
                    <a:lnTo>
                      <a:pt x="1157" y="6941"/>
                    </a:lnTo>
                    <a:cubicBezTo>
                      <a:pt x="723" y="7158"/>
                      <a:pt x="337" y="7399"/>
                      <a:pt x="0" y="7712"/>
                    </a:cubicBezTo>
                    <a:lnTo>
                      <a:pt x="0" y="8483"/>
                    </a:lnTo>
                    <a:lnTo>
                      <a:pt x="0" y="8483"/>
                    </a:lnTo>
                    <a:lnTo>
                      <a:pt x="0" y="8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73;p38"/>
              <p:cNvSpPr/>
              <p:nvPr/>
            </p:nvSpPr>
            <p:spPr>
              <a:xfrm>
                <a:off x="2081500" y="3640384"/>
                <a:ext cx="577189" cy="713429"/>
              </a:xfrm>
              <a:custGeom>
                <a:avLst/>
                <a:gdLst/>
                <a:ahLst/>
                <a:cxnLst/>
                <a:rect l="l" t="t" r="r" b="b"/>
                <a:pathLst>
                  <a:path w="7760" h="9592" extrusionOk="0">
                    <a:moveTo>
                      <a:pt x="7398" y="555"/>
                    </a:moveTo>
                    <a:lnTo>
                      <a:pt x="7398" y="555"/>
                    </a:lnTo>
                    <a:cubicBezTo>
                      <a:pt x="7519" y="627"/>
                      <a:pt x="7639" y="700"/>
                      <a:pt x="7760" y="772"/>
                    </a:cubicBezTo>
                    <a:cubicBezTo>
                      <a:pt x="7687" y="724"/>
                      <a:pt x="7639" y="676"/>
                      <a:pt x="7567" y="651"/>
                    </a:cubicBezTo>
                    <a:cubicBezTo>
                      <a:pt x="7519" y="627"/>
                      <a:pt x="7446" y="579"/>
                      <a:pt x="7398" y="555"/>
                    </a:cubicBezTo>
                    <a:close/>
                    <a:moveTo>
                      <a:pt x="1783" y="1230"/>
                    </a:moveTo>
                    <a:cubicBezTo>
                      <a:pt x="1687" y="1326"/>
                      <a:pt x="1566" y="1423"/>
                      <a:pt x="1470" y="1543"/>
                    </a:cubicBezTo>
                    <a:cubicBezTo>
                      <a:pt x="578" y="2435"/>
                      <a:pt x="24" y="3664"/>
                      <a:pt x="0" y="5013"/>
                    </a:cubicBezTo>
                    <a:lnTo>
                      <a:pt x="1783" y="1230"/>
                    </a:lnTo>
                    <a:close/>
                    <a:moveTo>
                      <a:pt x="5085" y="1"/>
                    </a:moveTo>
                    <a:cubicBezTo>
                      <a:pt x="4844" y="1"/>
                      <a:pt x="4603" y="25"/>
                      <a:pt x="4362" y="49"/>
                    </a:cubicBezTo>
                    <a:lnTo>
                      <a:pt x="747" y="7760"/>
                    </a:lnTo>
                    <a:cubicBezTo>
                      <a:pt x="1229" y="8531"/>
                      <a:pt x="1904" y="9158"/>
                      <a:pt x="2723" y="9592"/>
                    </a:cubicBezTo>
                    <a:lnTo>
                      <a:pt x="7037" y="386"/>
                    </a:lnTo>
                    <a:cubicBezTo>
                      <a:pt x="6434" y="145"/>
                      <a:pt x="5784" y="1"/>
                      <a:pt x="50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74;p38"/>
              <p:cNvSpPr/>
              <p:nvPr/>
            </p:nvSpPr>
            <p:spPr>
              <a:xfrm>
                <a:off x="2190850" y="3629019"/>
                <a:ext cx="86049" cy="152401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544" extrusionOk="0">
                    <a:moveTo>
                      <a:pt x="1157" y="1"/>
                    </a:moveTo>
                    <a:cubicBezTo>
                      <a:pt x="723" y="218"/>
                      <a:pt x="337" y="459"/>
                      <a:pt x="0" y="772"/>
                    </a:cubicBezTo>
                    <a:lnTo>
                      <a:pt x="0" y="1543"/>
                    </a:lnTo>
                    <a:cubicBezTo>
                      <a:pt x="96" y="1423"/>
                      <a:pt x="217" y="1326"/>
                      <a:pt x="313" y="1230"/>
                    </a:cubicBezTo>
                    <a:cubicBezTo>
                      <a:pt x="578" y="1013"/>
                      <a:pt x="844" y="820"/>
                      <a:pt x="1157" y="651"/>
                    </a:cubicBezTo>
                    <a:lnTo>
                      <a:pt x="11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5;p38"/>
              <p:cNvSpPr/>
              <p:nvPr/>
            </p:nvSpPr>
            <p:spPr>
              <a:xfrm>
                <a:off x="2644250" y="3643950"/>
                <a:ext cx="86149" cy="118423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520" extrusionOk="0">
                    <a:moveTo>
                      <a:pt x="1" y="1"/>
                    </a:moveTo>
                    <a:lnTo>
                      <a:pt x="1" y="627"/>
                    </a:lnTo>
                    <a:cubicBezTo>
                      <a:pt x="435" y="868"/>
                      <a:pt x="820" y="1158"/>
                      <a:pt x="1158" y="1519"/>
                    </a:cubicBezTo>
                    <a:lnTo>
                      <a:pt x="1158" y="748"/>
                    </a:lnTo>
                    <a:cubicBezTo>
                      <a:pt x="796" y="435"/>
                      <a:pt x="410" y="19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76;p38"/>
              <p:cNvSpPr/>
              <p:nvPr/>
            </p:nvSpPr>
            <p:spPr>
              <a:xfrm>
                <a:off x="2276821" y="3643954"/>
                <a:ext cx="129124" cy="44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604" extrusionOk="0">
                    <a:moveTo>
                      <a:pt x="1" y="603"/>
                    </a:moveTo>
                    <a:lnTo>
                      <a:pt x="1" y="603"/>
                    </a:lnTo>
                    <a:cubicBezTo>
                      <a:pt x="194" y="483"/>
                      <a:pt x="410" y="387"/>
                      <a:pt x="627" y="290"/>
                    </a:cubicBezTo>
                    <a:cubicBezTo>
                      <a:pt x="410" y="387"/>
                      <a:pt x="194" y="483"/>
                      <a:pt x="1" y="603"/>
                    </a:cubicBezTo>
                    <a:close/>
                    <a:moveTo>
                      <a:pt x="627" y="290"/>
                    </a:moveTo>
                    <a:cubicBezTo>
                      <a:pt x="627" y="290"/>
                      <a:pt x="627" y="290"/>
                      <a:pt x="651" y="290"/>
                    </a:cubicBezTo>
                    <a:cubicBezTo>
                      <a:pt x="627" y="290"/>
                      <a:pt x="627" y="290"/>
                      <a:pt x="627" y="290"/>
                    </a:cubicBezTo>
                    <a:close/>
                    <a:moveTo>
                      <a:pt x="651" y="290"/>
                    </a:moveTo>
                    <a:cubicBezTo>
                      <a:pt x="651" y="290"/>
                      <a:pt x="651" y="290"/>
                      <a:pt x="651" y="290"/>
                    </a:cubicBezTo>
                    <a:cubicBezTo>
                      <a:pt x="651" y="290"/>
                      <a:pt x="651" y="290"/>
                      <a:pt x="651" y="290"/>
                    </a:cubicBezTo>
                    <a:close/>
                    <a:moveTo>
                      <a:pt x="1567" y="49"/>
                    </a:moveTo>
                    <a:lnTo>
                      <a:pt x="1567" y="49"/>
                    </a:lnTo>
                    <a:lnTo>
                      <a:pt x="1567" y="49"/>
                    </a:lnTo>
                    <a:close/>
                    <a:moveTo>
                      <a:pt x="1567" y="49"/>
                    </a:moveTo>
                    <a:cubicBezTo>
                      <a:pt x="1567" y="49"/>
                      <a:pt x="1567" y="49"/>
                      <a:pt x="1567" y="49"/>
                    </a:cubicBezTo>
                    <a:cubicBezTo>
                      <a:pt x="1567" y="49"/>
                      <a:pt x="1567" y="49"/>
                      <a:pt x="1567" y="49"/>
                    </a:cubicBezTo>
                    <a:close/>
                    <a:moveTo>
                      <a:pt x="1615" y="25"/>
                    </a:moveTo>
                    <a:cubicBezTo>
                      <a:pt x="1615" y="25"/>
                      <a:pt x="1615" y="25"/>
                      <a:pt x="1615" y="25"/>
                    </a:cubicBezTo>
                    <a:cubicBezTo>
                      <a:pt x="1615" y="25"/>
                      <a:pt x="1615" y="25"/>
                      <a:pt x="1615" y="25"/>
                    </a:cubicBezTo>
                    <a:close/>
                    <a:moveTo>
                      <a:pt x="1615" y="25"/>
                    </a:moveTo>
                    <a:lnTo>
                      <a:pt x="1615" y="25"/>
                    </a:lnTo>
                    <a:lnTo>
                      <a:pt x="1615" y="25"/>
                    </a:lnTo>
                    <a:close/>
                    <a:moveTo>
                      <a:pt x="1639" y="25"/>
                    </a:moveTo>
                    <a:cubicBezTo>
                      <a:pt x="1639" y="25"/>
                      <a:pt x="1639" y="25"/>
                      <a:pt x="1639" y="25"/>
                    </a:cubicBezTo>
                    <a:cubicBezTo>
                      <a:pt x="1639" y="25"/>
                      <a:pt x="1639" y="25"/>
                      <a:pt x="1639" y="25"/>
                    </a:cubicBezTo>
                    <a:close/>
                    <a:moveTo>
                      <a:pt x="1639" y="25"/>
                    </a:moveTo>
                    <a:cubicBezTo>
                      <a:pt x="1639" y="25"/>
                      <a:pt x="1664" y="25"/>
                      <a:pt x="1664" y="25"/>
                    </a:cubicBezTo>
                    <a:cubicBezTo>
                      <a:pt x="1664" y="25"/>
                      <a:pt x="1639" y="25"/>
                      <a:pt x="1639" y="25"/>
                    </a:cubicBezTo>
                    <a:close/>
                    <a:moveTo>
                      <a:pt x="1664" y="25"/>
                    </a:moveTo>
                    <a:cubicBezTo>
                      <a:pt x="1664" y="25"/>
                      <a:pt x="1664" y="25"/>
                      <a:pt x="1664" y="25"/>
                    </a:cubicBezTo>
                    <a:cubicBezTo>
                      <a:pt x="1664" y="25"/>
                      <a:pt x="1664" y="25"/>
                      <a:pt x="1664" y="25"/>
                    </a:cubicBezTo>
                    <a:close/>
                    <a:moveTo>
                      <a:pt x="1664" y="25"/>
                    </a:moveTo>
                    <a:cubicBezTo>
                      <a:pt x="1688" y="25"/>
                      <a:pt x="1688" y="25"/>
                      <a:pt x="1688" y="25"/>
                    </a:cubicBezTo>
                    <a:cubicBezTo>
                      <a:pt x="1688" y="25"/>
                      <a:pt x="1688" y="25"/>
                      <a:pt x="1664" y="25"/>
                    </a:cubicBezTo>
                    <a:close/>
                    <a:moveTo>
                      <a:pt x="1688" y="25"/>
                    </a:moveTo>
                    <a:lnTo>
                      <a:pt x="1712" y="25"/>
                    </a:lnTo>
                    <a:lnTo>
                      <a:pt x="1688" y="25"/>
                    </a:lnTo>
                    <a:close/>
                    <a:moveTo>
                      <a:pt x="1712" y="25"/>
                    </a:moveTo>
                    <a:cubicBezTo>
                      <a:pt x="1712" y="25"/>
                      <a:pt x="1712" y="25"/>
                      <a:pt x="1712" y="25"/>
                    </a:cubicBezTo>
                    <a:cubicBezTo>
                      <a:pt x="1712" y="25"/>
                      <a:pt x="1712" y="25"/>
                      <a:pt x="1712" y="25"/>
                    </a:cubicBezTo>
                    <a:close/>
                    <a:moveTo>
                      <a:pt x="1712" y="25"/>
                    </a:moveTo>
                    <a:cubicBezTo>
                      <a:pt x="1712" y="25"/>
                      <a:pt x="1736" y="25"/>
                      <a:pt x="1736" y="1"/>
                    </a:cubicBezTo>
                    <a:cubicBezTo>
                      <a:pt x="1736" y="25"/>
                      <a:pt x="1712" y="25"/>
                      <a:pt x="1712" y="25"/>
                    </a:cubicBezTo>
                    <a:close/>
                    <a:moveTo>
                      <a:pt x="1736" y="1"/>
                    </a:moveTo>
                    <a:cubicBezTo>
                      <a:pt x="1736" y="1"/>
                      <a:pt x="1736" y="1"/>
                      <a:pt x="1736" y="1"/>
                    </a:cubicBezTo>
                    <a:cubicBezTo>
                      <a:pt x="1736" y="1"/>
                      <a:pt x="1736" y="1"/>
                      <a:pt x="1736" y="1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7;p38"/>
              <p:cNvSpPr/>
              <p:nvPr/>
            </p:nvSpPr>
            <p:spPr>
              <a:xfrm>
                <a:off x="2081500" y="3643954"/>
                <a:ext cx="324446" cy="573674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7713" extrusionOk="0">
                    <a:moveTo>
                      <a:pt x="747" y="7712"/>
                    </a:moveTo>
                    <a:lnTo>
                      <a:pt x="747" y="7712"/>
                    </a:lnTo>
                    <a:cubicBezTo>
                      <a:pt x="289" y="6941"/>
                      <a:pt x="0" y="6025"/>
                      <a:pt x="0" y="5037"/>
                    </a:cubicBezTo>
                    <a:lnTo>
                      <a:pt x="0" y="4965"/>
                    </a:lnTo>
                    <a:lnTo>
                      <a:pt x="1783" y="1182"/>
                    </a:lnTo>
                    <a:lnTo>
                      <a:pt x="1783" y="1182"/>
                    </a:lnTo>
                    <a:cubicBezTo>
                      <a:pt x="2048" y="965"/>
                      <a:pt x="2314" y="772"/>
                      <a:pt x="2627" y="603"/>
                    </a:cubicBezTo>
                    <a:lnTo>
                      <a:pt x="2627" y="603"/>
                    </a:lnTo>
                    <a:cubicBezTo>
                      <a:pt x="2820" y="483"/>
                      <a:pt x="3036" y="387"/>
                      <a:pt x="3253" y="290"/>
                    </a:cubicBezTo>
                    <a:lnTo>
                      <a:pt x="3253" y="290"/>
                    </a:lnTo>
                    <a:cubicBezTo>
                      <a:pt x="3253" y="290"/>
                      <a:pt x="3253" y="290"/>
                      <a:pt x="3277" y="290"/>
                    </a:cubicBezTo>
                    <a:cubicBezTo>
                      <a:pt x="3277" y="290"/>
                      <a:pt x="3277" y="290"/>
                      <a:pt x="3277" y="290"/>
                    </a:cubicBezTo>
                    <a:cubicBezTo>
                      <a:pt x="3277" y="290"/>
                      <a:pt x="3277" y="290"/>
                      <a:pt x="3277" y="290"/>
                    </a:cubicBezTo>
                    <a:cubicBezTo>
                      <a:pt x="3567" y="194"/>
                      <a:pt x="3880" y="97"/>
                      <a:pt x="4193" y="49"/>
                    </a:cubicBezTo>
                    <a:lnTo>
                      <a:pt x="4193" y="49"/>
                    </a:lnTo>
                    <a:cubicBezTo>
                      <a:pt x="4193" y="49"/>
                      <a:pt x="4193" y="49"/>
                      <a:pt x="4193" y="49"/>
                    </a:cubicBezTo>
                    <a:cubicBezTo>
                      <a:pt x="4193" y="49"/>
                      <a:pt x="4193" y="49"/>
                      <a:pt x="4193" y="49"/>
                    </a:cubicBezTo>
                    <a:lnTo>
                      <a:pt x="4241" y="25"/>
                    </a:lnTo>
                    <a:cubicBezTo>
                      <a:pt x="4241" y="25"/>
                      <a:pt x="4241" y="25"/>
                      <a:pt x="4241" y="25"/>
                    </a:cubicBezTo>
                    <a:lnTo>
                      <a:pt x="4241" y="25"/>
                    </a:lnTo>
                    <a:lnTo>
                      <a:pt x="4241" y="25"/>
                    </a:lnTo>
                    <a:cubicBezTo>
                      <a:pt x="4241" y="25"/>
                      <a:pt x="4265" y="25"/>
                      <a:pt x="4265" y="25"/>
                    </a:cubicBezTo>
                    <a:cubicBezTo>
                      <a:pt x="4265" y="25"/>
                      <a:pt x="4265" y="25"/>
                      <a:pt x="4265" y="25"/>
                    </a:cubicBezTo>
                    <a:cubicBezTo>
                      <a:pt x="4265" y="25"/>
                      <a:pt x="4265" y="25"/>
                      <a:pt x="4265" y="25"/>
                    </a:cubicBezTo>
                    <a:cubicBezTo>
                      <a:pt x="4265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314" y="25"/>
                      <a:pt x="4314" y="25"/>
                      <a:pt x="4314" y="25"/>
                    </a:cubicBezTo>
                    <a:cubicBezTo>
                      <a:pt x="4314" y="25"/>
                      <a:pt x="4314" y="25"/>
                      <a:pt x="4314" y="25"/>
                    </a:cubicBezTo>
                    <a:lnTo>
                      <a:pt x="4338" y="25"/>
                    </a:ln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62" y="25"/>
                      <a:pt x="4362" y="1"/>
                    </a:cubicBezTo>
                    <a:cubicBezTo>
                      <a:pt x="4362" y="1"/>
                      <a:pt x="4362" y="1"/>
                      <a:pt x="4362" y="1"/>
                    </a:cubicBezTo>
                    <a:cubicBezTo>
                      <a:pt x="4362" y="1"/>
                      <a:pt x="4362" y="1"/>
                      <a:pt x="4362" y="1"/>
                    </a:cubicBezTo>
                    <a:lnTo>
                      <a:pt x="4362" y="1"/>
                    </a:lnTo>
                    <a:lnTo>
                      <a:pt x="747" y="771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8;p38"/>
              <p:cNvSpPr/>
              <p:nvPr/>
            </p:nvSpPr>
            <p:spPr>
              <a:xfrm>
                <a:off x="2214119" y="3688805"/>
                <a:ext cx="62777" cy="4306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79" extrusionOk="0">
                    <a:moveTo>
                      <a:pt x="0" y="579"/>
                    </a:moveTo>
                    <a:cubicBezTo>
                      <a:pt x="265" y="362"/>
                      <a:pt x="531" y="169"/>
                      <a:pt x="844" y="0"/>
                    </a:cubicBezTo>
                    <a:lnTo>
                      <a:pt x="844" y="0"/>
                    </a:lnTo>
                    <a:cubicBezTo>
                      <a:pt x="531" y="169"/>
                      <a:pt x="265" y="362"/>
                      <a:pt x="0" y="579"/>
                    </a:cubicBezTo>
                    <a:close/>
                  </a:path>
                </a:pathLst>
              </a:custGeom>
              <a:solidFill>
                <a:srgbClr val="7573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9;p38"/>
              <p:cNvSpPr/>
              <p:nvPr/>
            </p:nvSpPr>
            <p:spPr>
              <a:xfrm>
                <a:off x="2604835" y="3669094"/>
                <a:ext cx="234892" cy="349574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4700" extrusionOk="0">
                    <a:moveTo>
                      <a:pt x="3157" y="4699"/>
                    </a:moveTo>
                    <a:lnTo>
                      <a:pt x="3157" y="4699"/>
                    </a:lnTo>
                    <a:lnTo>
                      <a:pt x="3157" y="4699"/>
                    </a:lnTo>
                    <a:close/>
                    <a:moveTo>
                      <a:pt x="3157" y="4699"/>
                    </a:moveTo>
                    <a:lnTo>
                      <a:pt x="3157" y="4675"/>
                    </a:lnTo>
                    <a:lnTo>
                      <a:pt x="3157" y="4699"/>
                    </a:lnTo>
                    <a:close/>
                    <a:moveTo>
                      <a:pt x="3157" y="4675"/>
                    </a:moveTo>
                    <a:cubicBezTo>
                      <a:pt x="3157" y="4675"/>
                      <a:pt x="3157" y="4675"/>
                      <a:pt x="3157" y="4651"/>
                    </a:cubicBezTo>
                    <a:cubicBezTo>
                      <a:pt x="3157" y="4675"/>
                      <a:pt x="3157" y="4675"/>
                      <a:pt x="3157" y="4675"/>
                    </a:cubicBezTo>
                    <a:close/>
                    <a:moveTo>
                      <a:pt x="3157" y="4651"/>
                    </a:moveTo>
                    <a:lnTo>
                      <a:pt x="3157" y="4651"/>
                    </a:lnTo>
                    <a:lnTo>
                      <a:pt x="3157" y="4651"/>
                    </a:lnTo>
                    <a:close/>
                    <a:moveTo>
                      <a:pt x="3157" y="4651"/>
                    </a:moveTo>
                    <a:cubicBezTo>
                      <a:pt x="3157" y="4627"/>
                      <a:pt x="3133" y="4627"/>
                      <a:pt x="3133" y="4627"/>
                    </a:cubicBezTo>
                    <a:cubicBezTo>
                      <a:pt x="3133" y="4627"/>
                      <a:pt x="3157" y="4627"/>
                      <a:pt x="3157" y="4651"/>
                    </a:cubicBezTo>
                    <a:close/>
                    <a:moveTo>
                      <a:pt x="3133" y="4627"/>
                    </a:moveTo>
                    <a:lnTo>
                      <a:pt x="3133" y="4627"/>
                    </a:lnTo>
                    <a:lnTo>
                      <a:pt x="3133" y="4627"/>
                    </a:lnTo>
                    <a:close/>
                    <a:moveTo>
                      <a:pt x="3133" y="4603"/>
                    </a:moveTo>
                    <a:cubicBezTo>
                      <a:pt x="3133" y="4603"/>
                      <a:pt x="3133" y="4603"/>
                      <a:pt x="3133" y="4603"/>
                    </a:cubicBezTo>
                    <a:cubicBezTo>
                      <a:pt x="3133" y="4603"/>
                      <a:pt x="3133" y="4603"/>
                      <a:pt x="3133" y="4603"/>
                    </a:cubicBezTo>
                    <a:close/>
                    <a:moveTo>
                      <a:pt x="3133" y="4603"/>
                    </a:moveTo>
                    <a:cubicBezTo>
                      <a:pt x="3133" y="4579"/>
                      <a:pt x="3133" y="4579"/>
                      <a:pt x="3133" y="4579"/>
                    </a:cubicBezTo>
                    <a:cubicBezTo>
                      <a:pt x="3133" y="4579"/>
                      <a:pt x="3133" y="4579"/>
                      <a:pt x="3133" y="4603"/>
                    </a:cubicBezTo>
                    <a:close/>
                    <a:moveTo>
                      <a:pt x="3133" y="4579"/>
                    </a:moveTo>
                    <a:cubicBezTo>
                      <a:pt x="3133" y="4579"/>
                      <a:pt x="3133" y="4579"/>
                      <a:pt x="3133" y="4579"/>
                    </a:cubicBezTo>
                    <a:cubicBezTo>
                      <a:pt x="3133" y="4579"/>
                      <a:pt x="3133" y="4579"/>
                      <a:pt x="3133" y="4579"/>
                    </a:cubicBezTo>
                    <a:close/>
                    <a:moveTo>
                      <a:pt x="3133" y="4555"/>
                    </a:moveTo>
                    <a:cubicBezTo>
                      <a:pt x="3133" y="4555"/>
                      <a:pt x="3133" y="4555"/>
                      <a:pt x="3133" y="4555"/>
                    </a:cubicBezTo>
                    <a:cubicBezTo>
                      <a:pt x="3133" y="4555"/>
                      <a:pt x="3133" y="4555"/>
                      <a:pt x="3133" y="4555"/>
                    </a:cubicBezTo>
                    <a:close/>
                    <a:moveTo>
                      <a:pt x="3133" y="4555"/>
                    </a:moveTo>
                    <a:cubicBezTo>
                      <a:pt x="3133" y="4531"/>
                      <a:pt x="3133" y="4531"/>
                      <a:pt x="3133" y="4531"/>
                    </a:cubicBezTo>
                    <a:cubicBezTo>
                      <a:pt x="3133" y="4531"/>
                      <a:pt x="3133" y="4531"/>
                      <a:pt x="3133" y="4555"/>
                    </a:cubicBezTo>
                    <a:close/>
                    <a:moveTo>
                      <a:pt x="3133" y="4531"/>
                    </a:moveTo>
                    <a:cubicBezTo>
                      <a:pt x="3133" y="4531"/>
                      <a:pt x="3133" y="4531"/>
                      <a:pt x="3133" y="4507"/>
                    </a:cubicBezTo>
                    <a:cubicBezTo>
                      <a:pt x="3133" y="4531"/>
                      <a:pt x="3133" y="4531"/>
                      <a:pt x="3133" y="4531"/>
                    </a:cubicBezTo>
                    <a:close/>
                    <a:moveTo>
                      <a:pt x="3133" y="4507"/>
                    </a:moveTo>
                    <a:cubicBezTo>
                      <a:pt x="3133" y="4507"/>
                      <a:pt x="3133" y="4507"/>
                      <a:pt x="3133" y="4482"/>
                    </a:cubicBezTo>
                    <a:cubicBezTo>
                      <a:pt x="3133" y="4507"/>
                      <a:pt x="3133" y="4507"/>
                      <a:pt x="3133" y="4507"/>
                    </a:cubicBezTo>
                    <a:close/>
                    <a:moveTo>
                      <a:pt x="3133" y="4482"/>
                    </a:moveTo>
                    <a:cubicBezTo>
                      <a:pt x="3133" y="4482"/>
                      <a:pt x="3133" y="4482"/>
                      <a:pt x="3133" y="4458"/>
                    </a:cubicBezTo>
                    <a:cubicBezTo>
                      <a:pt x="3133" y="4482"/>
                      <a:pt x="3133" y="4482"/>
                      <a:pt x="3133" y="4482"/>
                    </a:cubicBezTo>
                    <a:close/>
                    <a:moveTo>
                      <a:pt x="3133" y="4458"/>
                    </a:moveTo>
                    <a:lnTo>
                      <a:pt x="3133" y="4434"/>
                    </a:lnTo>
                    <a:lnTo>
                      <a:pt x="3133" y="4458"/>
                    </a:lnTo>
                    <a:close/>
                    <a:moveTo>
                      <a:pt x="3133" y="4434"/>
                    </a:moveTo>
                    <a:cubicBezTo>
                      <a:pt x="3133" y="4434"/>
                      <a:pt x="3133" y="4434"/>
                      <a:pt x="3133" y="4410"/>
                    </a:cubicBezTo>
                    <a:cubicBezTo>
                      <a:pt x="3133" y="4434"/>
                      <a:pt x="3133" y="4434"/>
                      <a:pt x="3133" y="4434"/>
                    </a:cubicBezTo>
                    <a:close/>
                    <a:moveTo>
                      <a:pt x="3133" y="4410"/>
                    </a:moveTo>
                    <a:cubicBezTo>
                      <a:pt x="3133" y="4410"/>
                      <a:pt x="3133" y="4386"/>
                      <a:pt x="3133" y="4386"/>
                    </a:cubicBezTo>
                    <a:cubicBezTo>
                      <a:pt x="3133" y="4386"/>
                      <a:pt x="3133" y="4410"/>
                      <a:pt x="3133" y="4410"/>
                    </a:cubicBezTo>
                    <a:close/>
                    <a:moveTo>
                      <a:pt x="3133" y="4386"/>
                    </a:moveTo>
                    <a:cubicBezTo>
                      <a:pt x="3133" y="4386"/>
                      <a:pt x="3133" y="4386"/>
                      <a:pt x="3133" y="4362"/>
                    </a:cubicBezTo>
                    <a:cubicBezTo>
                      <a:pt x="3133" y="4386"/>
                      <a:pt x="3133" y="4386"/>
                      <a:pt x="3133" y="4386"/>
                    </a:cubicBezTo>
                    <a:close/>
                    <a:moveTo>
                      <a:pt x="3133" y="4362"/>
                    </a:moveTo>
                    <a:cubicBezTo>
                      <a:pt x="3133" y="4362"/>
                      <a:pt x="3133" y="4338"/>
                      <a:pt x="3133" y="4314"/>
                    </a:cubicBezTo>
                    <a:cubicBezTo>
                      <a:pt x="3133" y="4338"/>
                      <a:pt x="3133" y="4362"/>
                      <a:pt x="3133" y="4362"/>
                    </a:cubicBezTo>
                    <a:close/>
                    <a:moveTo>
                      <a:pt x="3133" y="4314"/>
                    </a:moveTo>
                    <a:cubicBezTo>
                      <a:pt x="3037" y="3085"/>
                      <a:pt x="2507" y="1976"/>
                      <a:pt x="1688" y="1157"/>
                    </a:cubicBezTo>
                    <a:lnTo>
                      <a:pt x="1688" y="1157"/>
                    </a:lnTo>
                    <a:cubicBezTo>
                      <a:pt x="2507" y="1976"/>
                      <a:pt x="3037" y="3085"/>
                      <a:pt x="3133" y="4314"/>
                    </a:cubicBezTo>
                    <a:close/>
                    <a:moveTo>
                      <a:pt x="362" y="169"/>
                    </a:moveTo>
                    <a:cubicBezTo>
                      <a:pt x="242" y="121"/>
                      <a:pt x="121" y="73"/>
                      <a:pt x="1" y="0"/>
                    </a:cubicBezTo>
                    <a:cubicBezTo>
                      <a:pt x="121" y="73"/>
                      <a:pt x="242" y="121"/>
                      <a:pt x="362" y="169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80;p38"/>
              <p:cNvSpPr/>
              <p:nvPr/>
            </p:nvSpPr>
            <p:spPr>
              <a:xfrm>
                <a:off x="2284036" y="3669094"/>
                <a:ext cx="555693" cy="729569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9809" extrusionOk="0">
                    <a:moveTo>
                      <a:pt x="2362" y="9808"/>
                    </a:moveTo>
                    <a:cubicBezTo>
                      <a:pt x="1518" y="9808"/>
                      <a:pt x="699" y="9591"/>
                      <a:pt x="0" y="9206"/>
                    </a:cubicBezTo>
                    <a:lnTo>
                      <a:pt x="4314" y="0"/>
                    </a:lnTo>
                    <a:lnTo>
                      <a:pt x="4314" y="0"/>
                    </a:lnTo>
                    <a:cubicBezTo>
                      <a:pt x="4434" y="73"/>
                      <a:pt x="4555" y="121"/>
                      <a:pt x="4675" y="169"/>
                    </a:cubicBezTo>
                    <a:cubicBezTo>
                      <a:pt x="4796" y="241"/>
                      <a:pt x="4916" y="314"/>
                      <a:pt x="5037" y="386"/>
                    </a:cubicBezTo>
                    <a:cubicBezTo>
                      <a:pt x="5398" y="603"/>
                      <a:pt x="5711" y="844"/>
                      <a:pt x="6001" y="1157"/>
                    </a:cubicBezTo>
                    <a:lnTo>
                      <a:pt x="6001" y="1157"/>
                    </a:lnTo>
                    <a:cubicBezTo>
                      <a:pt x="6820" y="1976"/>
                      <a:pt x="7350" y="3085"/>
                      <a:pt x="7446" y="4314"/>
                    </a:cubicBezTo>
                    <a:lnTo>
                      <a:pt x="7446" y="4314"/>
                    </a:lnTo>
                    <a:cubicBezTo>
                      <a:pt x="7446" y="4338"/>
                      <a:pt x="7446" y="4362"/>
                      <a:pt x="7446" y="4362"/>
                    </a:cubicBezTo>
                    <a:lnTo>
                      <a:pt x="7446" y="4362"/>
                    </a:lnTo>
                    <a:cubicBezTo>
                      <a:pt x="7446" y="4386"/>
                      <a:pt x="7446" y="4386"/>
                      <a:pt x="7446" y="4386"/>
                    </a:cubicBezTo>
                    <a:lnTo>
                      <a:pt x="7446" y="4386"/>
                    </a:lnTo>
                    <a:cubicBezTo>
                      <a:pt x="7446" y="4386"/>
                      <a:pt x="7446" y="4410"/>
                      <a:pt x="7446" y="4410"/>
                    </a:cubicBezTo>
                    <a:cubicBezTo>
                      <a:pt x="7446" y="4410"/>
                      <a:pt x="7446" y="4410"/>
                      <a:pt x="7446" y="4410"/>
                    </a:cubicBezTo>
                    <a:cubicBezTo>
                      <a:pt x="7446" y="4434"/>
                      <a:pt x="7446" y="4434"/>
                      <a:pt x="7446" y="4434"/>
                    </a:cubicBezTo>
                    <a:cubicBezTo>
                      <a:pt x="7446" y="4434"/>
                      <a:pt x="7446" y="4434"/>
                      <a:pt x="7446" y="4434"/>
                    </a:cubicBezTo>
                    <a:lnTo>
                      <a:pt x="7446" y="4458"/>
                    </a:lnTo>
                    <a:cubicBezTo>
                      <a:pt x="7446" y="4458"/>
                      <a:pt x="7446" y="4458"/>
                      <a:pt x="7446" y="4458"/>
                    </a:cubicBezTo>
                    <a:cubicBezTo>
                      <a:pt x="7446" y="4482"/>
                      <a:pt x="7446" y="4482"/>
                      <a:pt x="7446" y="4482"/>
                    </a:cubicBezTo>
                    <a:cubicBezTo>
                      <a:pt x="7446" y="4482"/>
                      <a:pt x="7446" y="4482"/>
                      <a:pt x="7446" y="4482"/>
                    </a:cubicBezTo>
                    <a:cubicBezTo>
                      <a:pt x="7446" y="4507"/>
                      <a:pt x="7446" y="4507"/>
                      <a:pt x="7446" y="4507"/>
                    </a:cubicBezTo>
                    <a:lnTo>
                      <a:pt x="7446" y="4507"/>
                    </a:lnTo>
                    <a:cubicBezTo>
                      <a:pt x="7446" y="4531"/>
                      <a:pt x="7446" y="4531"/>
                      <a:pt x="7446" y="4531"/>
                    </a:cubicBezTo>
                    <a:lnTo>
                      <a:pt x="7446" y="4531"/>
                    </a:lnTo>
                    <a:cubicBezTo>
                      <a:pt x="7446" y="4531"/>
                      <a:pt x="7446" y="4531"/>
                      <a:pt x="7446" y="4555"/>
                    </a:cubicBezTo>
                    <a:cubicBezTo>
                      <a:pt x="7446" y="4555"/>
                      <a:pt x="7446" y="4555"/>
                      <a:pt x="7446" y="4555"/>
                    </a:cubicBezTo>
                    <a:cubicBezTo>
                      <a:pt x="7446" y="4555"/>
                      <a:pt x="7446" y="4555"/>
                      <a:pt x="7446" y="4555"/>
                    </a:cubicBezTo>
                    <a:lnTo>
                      <a:pt x="7446" y="4579"/>
                    </a:lnTo>
                    <a:cubicBezTo>
                      <a:pt x="7446" y="4579"/>
                      <a:pt x="7446" y="4579"/>
                      <a:pt x="7446" y="4579"/>
                    </a:cubicBezTo>
                    <a:lnTo>
                      <a:pt x="7446" y="4579"/>
                    </a:lnTo>
                    <a:cubicBezTo>
                      <a:pt x="7446" y="4579"/>
                      <a:pt x="7446" y="4579"/>
                      <a:pt x="7446" y="4603"/>
                    </a:cubicBezTo>
                    <a:lnTo>
                      <a:pt x="7446" y="4603"/>
                    </a:lnTo>
                    <a:cubicBezTo>
                      <a:pt x="7446" y="4603"/>
                      <a:pt x="7446" y="4603"/>
                      <a:pt x="7446" y="4603"/>
                    </a:cubicBezTo>
                    <a:lnTo>
                      <a:pt x="7446" y="4627"/>
                    </a:lnTo>
                    <a:lnTo>
                      <a:pt x="7446" y="4627"/>
                    </a:lnTo>
                    <a:lnTo>
                      <a:pt x="7446" y="4627"/>
                    </a:lnTo>
                    <a:cubicBezTo>
                      <a:pt x="7446" y="4627"/>
                      <a:pt x="7470" y="4627"/>
                      <a:pt x="7470" y="4651"/>
                    </a:cubicBezTo>
                    <a:lnTo>
                      <a:pt x="7470" y="4651"/>
                    </a:lnTo>
                    <a:lnTo>
                      <a:pt x="7470" y="4651"/>
                    </a:lnTo>
                    <a:lnTo>
                      <a:pt x="7470" y="4651"/>
                    </a:lnTo>
                    <a:cubicBezTo>
                      <a:pt x="7470" y="4675"/>
                      <a:pt x="7470" y="4675"/>
                      <a:pt x="7470" y="4675"/>
                    </a:cubicBezTo>
                    <a:lnTo>
                      <a:pt x="7470" y="4675"/>
                    </a:lnTo>
                    <a:lnTo>
                      <a:pt x="7470" y="4699"/>
                    </a:lnTo>
                    <a:lnTo>
                      <a:pt x="7470" y="4699"/>
                    </a:lnTo>
                    <a:lnTo>
                      <a:pt x="7470" y="4699"/>
                    </a:lnTo>
                    <a:lnTo>
                      <a:pt x="7470" y="4699"/>
                    </a:lnTo>
                    <a:cubicBezTo>
                      <a:pt x="7470" y="5446"/>
                      <a:pt x="7302" y="6169"/>
                      <a:pt x="7013" y="6796"/>
                    </a:cubicBezTo>
                    <a:lnTo>
                      <a:pt x="7013" y="6796"/>
                    </a:lnTo>
                    <a:lnTo>
                      <a:pt x="6940" y="6965"/>
                    </a:lnTo>
                    <a:cubicBezTo>
                      <a:pt x="6097" y="8651"/>
                      <a:pt x="4362" y="9808"/>
                      <a:pt x="2362" y="980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81;p38"/>
              <p:cNvSpPr/>
              <p:nvPr/>
            </p:nvSpPr>
            <p:spPr>
              <a:xfrm>
                <a:off x="2658611" y="3697730"/>
                <a:ext cx="71777" cy="5749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773" extrusionOk="0">
                    <a:moveTo>
                      <a:pt x="965" y="772"/>
                    </a:moveTo>
                    <a:cubicBezTo>
                      <a:pt x="675" y="459"/>
                      <a:pt x="362" y="218"/>
                      <a:pt x="1" y="1"/>
                    </a:cubicBezTo>
                    <a:cubicBezTo>
                      <a:pt x="362" y="218"/>
                      <a:pt x="675" y="459"/>
                      <a:pt x="965" y="772"/>
                    </a:cubicBezTo>
                    <a:lnTo>
                      <a:pt x="965" y="772"/>
                    </a:lnTo>
                    <a:close/>
                  </a:path>
                </a:pathLst>
              </a:custGeom>
              <a:solidFill>
                <a:srgbClr val="7573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82;p38"/>
              <p:cNvSpPr/>
              <p:nvPr/>
            </p:nvSpPr>
            <p:spPr>
              <a:xfrm>
                <a:off x="2165698" y="3724655"/>
                <a:ext cx="587974" cy="58973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7929" extrusionOk="0">
                    <a:moveTo>
                      <a:pt x="3953" y="0"/>
                    </a:moveTo>
                    <a:cubicBezTo>
                      <a:pt x="1784" y="0"/>
                      <a:pt x="1" y="1784"/>
                      <a:pt x="1" y="3952"/>
                    </a:cubicBezTo>
                    <a:cubicBezTo>
                      <a:pt x="1" y="6145"/>
                      <a:pt x="1784" y="7928"/>
                      <a:pt x="3953" y="7928"/>
                    </a:cubicBezTo>
                    <a:cubicBezTo>
                      <a:pt x="6146" y="7928"/>
                      <a:pt x="7905" y="6145"/>
                      <a:pt x="7905" y="3952"/>
                    </a:cubicBezTo>
                    <a:cubicBezTo>
                      <a:pt x="7905" y="1784"/>
                      <a:pt x="6146" y="0"/>
                      <a:pt x="39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83;p38"/>
              <p:cNvSpPr/>
              <p:nvPr/>
            </p:nvSpPr>
            <p:spPr>
              <a:xfrm>
                <a:off x="2396944" y="3871626"/>
                <a:ext cx="127339" cy="295799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3977" extrusionOk="0">
                    <a:moveTo>
                      <a:pt x="844" y="0"/>
                    </a:moveTo>
                    <a:cubicBezTo>
                      <a:pt x="386" y="0"/>
                      <a:pt x="0" y="386"/>
                      <a:pt x="0" y="844"/>
                    </a:cubicBezTo>
                    <a:cubicBezTo>
                      <a:pt x="0" y="1229"/>
                      <a:pt x="265" y="1567"/>
                      <a:pt x="603" y="1663"/>
                    </a:cubicBezTo>
                    <a:lnTo>
                      <a:pt x="265" y="3976"/>
                    </a:lnTo>
                    <a:lnTo>
                      <a:pt x="1494" y="3976"/>
                    </a:lnTo>
                    <a:lnTo>
                      <a:pt x="1157" y="1639"/>
                    </a:lnTo>
                    <a:cubicBezTo>
                      <a:pt x="1470" y="1519"/>
                      <a:pt x="1711" y="1205"/>
                      <a:pt x="1711" y="844"/>
                    </a:cubicBezTo>
                    <a:cubicBezTo>
                      <a:pt x="1711" y="386"/>
                      <a:pt x="1326" y="0"/>
                      <a:pt x="8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84;p38"/>
              <p:cNvSpPr/>
              <p:nvPr/>
            </p:nvSpPr>
            <p:spPr>
              <a:xfrm>
                <a:off x="2156772" y="3728225"/>
                <a:ext cx="258173" cy="53060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7134" extrusionOk="0">
                    <a:moveTo>
                      <a:pt x="3470" y="1"/>
                    </a:moveTo>
                    <a:lnTo>
                      <a:pt x="3470" y="1"/>
                    </a:lnTo>
                    <a:cubicBezTo>
                      <a:pt x="2699" y="121"/>
                      <a:pt x="1952" y="458"/>
                      <a:pt x="1374" y="989"/>
                    </a:cubicBezTo>
                    <a:cubicBezTo>
                      <a:pt x="1085" y="1254"/>
                      <a:pt x="844" y="1567"/>
                      <a:pt x="627" y="1904"/>
                    </a:cubicBezTo>
                    <a:cubicBezTo>
                      <a:pt x="434" y="2242"/>
                      <a:pt x="289" y="2603"/>
                      <a:pt x="193" y="2989"/>
                    </a:cubicBezTo>
                    <a:cubicBezTo>
                      <a:pt x="0" y="3760"/>
                      <a:pt x="73" y="4579"/>
                      <a:pt x="338" y="5326"/>
                    </a:cubicBezTo>
                    <a:cubicBezTo>
                      <a:pt x="482" y="5688"/>
                      <a:pt x="675" y="6025"/>
                      <a:pt x="940" y="6338"/>
                    </a:cubicBezTo>
                    <a:cubicBezTo>
                      <a:pt x="1181" y="6652"/>
                      <a:pt x="1470" y="6917"/>
                      <a:pt x="1783" y="7133"/>
                    </a:cubicBezTo>
                    <a:cubicBezTo>
                      <a:pt x="1157" y="6652"/>
                      <a:pt x="675" y="6025"/>
                      <a:pt x="410" y="5302"/>
                    </a:cubicBezTo>
                    <a:cubicBezTo>
                      <a:pt x="289" y="4916"/>
                      <a:pt x="217" y="4555"/>
                      <a:pt x="193" y="4169"/>
                    </a:cubicBezTo>
                    <a:cubicBezTo>
                      <a:pt x="169" y="4073"/>
                      <a:pt x="169" y="3977"/>
                      <a:pt x="169" y="3880"/>
                    </a:cubicBezTo>
                    <a:lnTo>
                      <a:pt x="193" y="3591"/>
                    </a:lnTo>
                    <a:cubicBezTo>
                      <a:pt x="217" y="3398"/>
                      <a:pt x="241" y="3206"/>
                      <a:pt x="289" y="3013"/>
                    </a:cubicBezTo>
                    <a:cubicBezTo>
                      <a:pt x="386" y="2651"/>
                      <a:pt x="506" y="2266"/>
                      <a:pt x="699" y="1952"/>
                    </a:cubicBezTo>
                    <a:cubicBezTo>
                      <a:pt x="916" y="1615"/>
                      <a:pt x="1157" y="1302"/>
                      <a:pt x="1422" y="1037"/>
                    </a:cubicBezTo>
                    <a:cubicBezTo>
                      <a:pt x="1494" y="989"/>
                      <a:pt x="1567" y="916"/>
                      <a:pt x="1639" y="844"/>
                    </a:cubicBezTo>
                    <a:lnTo>
                      <a:pt x="1880" y="675"/>
                    </a:lnTo>
                    <a:lnTo>
                      <a:pt x="2121" y="507"/>
                    </a:lnTo>
                    <a:cubicBezTo>
                      <a:pt x="2193" y="458"/>
                      <a:pt x="2290" y="434"/>
                      <a:pt x="2386" y="386"/>
                    </a:cubicBezTo>
                    <a:cubicBezTo>
                      <a:pt x="2723" y="193"/>
                      <a:pt x="3085" y="73"/>
                      <a:pt x="3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983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무결성 검증 문제 해결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1" y="1462749"/>
            <a:ext cx="3191224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전체 백업의 </a:t>
            </a:r>
            <a:r>
              <a:rPr lang="en-US" altLang="ko-KR" dirty="0">
                <a:solidFill>
                  <a:srgbClr val="48F60A"/>
                </a:solidFill>
              </a:rPr>
              <a:t>LSN </a:t>
            </a:r>
            <a:r>
              <a:rPr lang="ko-KR" altLang="en-US" dirty="0">
                <a:solidFill>
                  <a:srgbClr val="48F60A"/>
                </a:solidFill>
              </a:rPr>
              <a:t>구조가 정상적으로 기록되어 </a:t>
            </a:r>
            <a:r>
              <a:rPr lang="ko-KR" altLang="en-US" dirty="0" err="1">
                <a:solidFill>
                  <a:srgbClr val="48F60A"/>
                </a:solidFill>
              </a:rPr>
              <a:t>백업본</a:t>
            </a:r>
            <a:r>
              <a:rPr lang="ko-KR" altLang="en-US" dirty="0">
                <a:solidFill>
                  <a:srgbClr val="48F60A"/>
                </a:solidFill>
              </a:rPr>
              <a:t> 자체의 무결성이 확인됨</a:t>
            </a:r>
            <a:endParaRPr lang="en-US" altLang="ko-KR" dirty="0">
              <a:solidFill>
                <a:srgbClr val="48F60A"/>
              </a:solidFill>
            </a:endParaRPr>
          </a:p>
          <a:p>
            <a:pPr marL="139700" indent="0">
              <a:buNone/>
            </a:pPr>
            <a:endParaRPr lang="en-US" altLang="ko-KR" dirty="0"/>
          </a:p>
          <a:p>
            <a:r>
              <a:rPr lang="ko-KR" altLang="en-US" dirty="0"/>
              <a:t>백업 서버에서 필수 파일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(LSN, </a:t>
            </a:r>
            <a:r>
              <a:rPr lang="en-US" altLang="ko-KR" dirty="0" err="1"/>
              <a:t>binlog</a:t>
            </a:r>
            <a:r>
              <a:rPr lang="en-US" altLang="ko-KR" dirty="0"/>
              <a:t>,</a:t>
            </a:r>
            <a:r>
              <a:rPr lang="ko-KR" altLang="en-US" dirty="0"/>
              <a:t>데이터파일</a:t>
            </a:r>
            <a:r>
              <a:rPr lang="en-US" altLang="ko-KR" dirty="0"/>
              <a:t>)</a:t>
            </a:r>
            <a:r>
              <a:rPr lang="ko-KR" altLang="en-US" dirty="0"/>
              <a:t>이 모두 </a:t>
            </a:r>
            <a:r>
              <a:rPr lang="ko-KR" altLang="en-US" dirty="0">
                <a:solidFill>
                  <a:srgbClr val="48F60A"/>
                </a:solidFill>
              </a:rPr>
              <a:t>온전하게 존재함</a:t>
            </a:r>
            <a:endParaRPr lang="en-US" altLang="ko-KR" dirty="0">
              <a:solidFill>
                <a:srgbClr val="48F60A"/>
              </a:solidFill>
            </a:endParaRPr>
          </a:p>
          <a:p>
            <a:pPr marL="139700" indent="0">
              <a:buNone/>
            </a:pPr>
            <a:endParaRPr lang="en-US" altLang="ko-KR" dirty="0"/>
          </a:p>
          <a:p>
            <a:r>
              <a:rPr lang="ko-KR" altLang="en-US" dirty="0"/>
              <a:t>백업 수신</a:t>
            </a:r>
            <a:r>
              <a:rPr lang="en-US" altLang="ko-KR" dirty="0"/>
              <a:t>·</a:t>
            </a:r>
            <a:r>
              <a:rPr lang="ko-KR" altLang="en-US" dirty="0"/>
              <a:t>무결성 검증</a:t>
            </a:r>
            <a:r>
              <a:rPr lang="en-US" altLang="ko-KR" dirty="0"/>
              <a:t>·</a:t>
            </a:r>
            <a:r>
              <a:rPr lang="ko-KR" altLang="en-US" dirty="0"/>
              <a:t>로그 정리가 </a:t>
            </a:r>
            <a:r>
              <a:rPr lang="ko-KR" altLang="en-US" dirty="0">
                <a:solidFill>
                  <a:srgbClr val="48F60A"/>
                </a:solidFill>
              </a:rPr>
              <a:t>자동 스케줄로 구성된 백업 운영 체계 구축</a:t>
            </a:r>
            <a:endParaRPr lang="en-US" altLang="ko-KR" dirty="0">
              <a:solidFill>
                <a:srgbClr val="48F60A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886" y="1557634"/>
            <a:ext cx="3948076" cy="51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85" y="4001967"/>
            <a:ext cx="3948077" cy="8790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884" y="2072412"/>
            <a:ext cx="3948077" cy="18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2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r>
              <a:rPr lang="ko-KR" altLang="en-US" dirty="0"/>
              <a:t>이번 과업을 진행하며 운영</a:t>
            </a:r>
            <a:r>
              <a:rPr lang="en-US" altLang="ko-KR" dirty="0"/>
              <a:t>·</a:t>
            </a:r>
            <a:r>
              <a:rPr lang="ko-KR" altLang="en-US" dirty="0"/>
              <a:t>백업</a:t>
            </a:r>
            <a:r>
              <a:rPr lang="en-US" altLang="ko-KR" dirty="0"/>
              <a:t>·</a:t>
            </a:r>
            <a:r>
              <a:rPr lang="ko-KR" altLang="en-US" dirty="0"/>
              <a:t>보안은 분리된 기능이 아니라 하나의 흐름으로 설계될 때 시스템이 비로소 안정화된다는 점을 깊이 체감했다</a:t>
            </a:r>
            <a:r>
              <a:rPr lang="en-US" altLang="ko-KR" dirty="0"/>
              <a:t>.</a:t>
            </a:r>
          </a:p>
          <a:p>
            <a:pPr marL="13970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본사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지사 </a:t>
            </a:r>
            <a:r>
              <a:rPr lang="en-US" altLang="ko-KR" dirty="0"/>
              <a:t>DR </a:t>
            </a:r>
            <a:r>
              <a:rPr lang="ko-KR" altLang="en-US" dirty="0"/>
              <a:t>구조를 구축하며</a:t>
            </a:r>
            <a:r>
              <a:rPr lang="en-US" altLang="ko-KR" dirty="0"/>
              <a:t>, </a:t>
            </a:r>
            <a:r>
              <a:rPr lang="ko-KR" altLang="en-US" dirty="0"/>
              <a:t>정확한 시간 관리와 일관된 정책 설계의 중요성을 다시 확인했다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8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17DCDAAC-04CE-F220-9D17-0A96CA2A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7F9A34C-222C-5E4F-538D-468F571B9567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>
            <a:off x="7266447" y="3801896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oogle Shape;339;p41">
            <a:extLst>
              <a:ext uri="{FF2B5EF4-FFF2-40B4-BE49-F238E27FC236}">
                <a16:creationId xmlns:a16="http://schemas.microsoft.com/office/drawing/2014/main" id="{FCA5CB6B-1142-2C6C-97B3-7D86B423E033}"/>
              </a:ext>
            </a:extLst>
          </p:cNvPr>
          <p:cNvGrpSpPr/>
          <p:nvPr/>
        </p:nvGrpSpPr>
        <p:grpSpPr>
          <a:xfrm>
            <a:off x="261258" y="292364"/>
            <a:ext cx="783199" cy="640169"/>
            <a:chOff x="7884425" y="705450"/>
            <a:chExt cx="590425" cy="482600"/>
          </a:xfrm>
        </p:grpSpPr>
        <p:sp>
          <p:nvSpPr>
            <p:cNvPr id="340" name="Google Shape;340;p41">
              <a:extLst>
                <a:ext uri="{FF2B5EF4-FFF2-40B4-BE49-F238E27FC236}">
                  <a16:creationId xmlns:a16="http://schemas.microsoft.com/office/drawing/2014/main" id="{72AA1CE7-6D3A-8C3A-F457-578CDF6AB748}"/>
                </a:ext>
              </a:extLst>
            </p:cNvPr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>
              <a:extLst>
                <a:ext uri="{FF2B5EF4-FFF2-40B4-BE49-F238E27FC236}">
                  <a16:creationId xmlns:a16="http://schemas.microsoft.com/office/drawing/2014/main" id="{980A2EAE-CE67-0FCE-AB1A-F9E9D0651759}"/>
                </a:ext>
              </a:extLst>
            </p:cNvPr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12;p41">
            <a:extLst>
              <a:ext uri="{FF2B5EF4-FFF2-40B4-BE49-F238E27FC236}">
                <a16:creationId xmlns:a16="http://schemas.microsoft.com/office/drawing/2014/main" id="{F9FE4002-2F3C-C074-B008-2D596A6B18F5}"/>
              </a:ext>
            </a:extLst>
          </p:cNvPr>
          <p:cNvSpPr/>
          <p:nvPr/>
        </p:nvSpPr>
        <p:spPr>
          <a:xfrm>
            <a:off x="261258" y="1459158"/>
            <a:ext cx="3240000" cy="2225185"/>
          </a:xfrm>
          <a:prstGeom prst="roundRect">
            <a:avLst>
              <a:gd name="adj" fmla="val 453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5FF"/>
              </a:buClr>
              <a:buSzPts val="1400"/>
              <a:buFont typeface="Rubik"/>
              <a:buChar char="●"/>
              <a:tabLst/>
              <a:defRPr/>
            </a:pPr>
            <a:r>
              <a:rPr lang="ko-KR" altLang="en-US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정책서</a:t>
            </a:r>
            <a:endParaRPr lang="en-US" altLang="ko-KR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5FF"/>
              </a:buClr>
              <a:buSzPts val="1400"/>
              <a:buFont typeface="Rubik"/>
              <a:buChar char="●"/>
              <a:tabLst/>
              <a:defRPr/>
            </a:pPr>
            <a:endParaRPr lang="en-US" altLang="ko-KR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5FF"/>
              </a:buClr>
              <a:buSzPts val="1400"/>
              <a:buFont typeface="Rubik"/>
              <a:buChar char="●"/>
              <a:tabLst/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LOG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ELK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스택 기반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통합 모니터링 시스템 </a:t>
            </a:r>
            <a:r>
              <a:rPr lang="ko-KR" altLang="en-US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구축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Google Shape;314;p41"/>
          <p:cNvSpPr txBox="1">
            <a:spLocks noGrp="1"/>
          </p:cNvSpPr>
          <p:nvPr>
            <p:ph type="title"/>
          </p:nvPr>
        </p:nvSpPr>
        <p:spPr>
          <a:xfrm>
            <a:off x="638285" y="-493817"/>
            <a:ext cx="3572400" cy="225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최장현</a:t>
            </a: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11211" y="3935281"/>
            <a:ext cx="701274" cy="73698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1EFA-04F0-8B40-AACA-270991F1C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23" y="3441896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466497-8190-2EF0-020E-5AA14571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23" y="405823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1CA243-A0E7-1416-0066-D4A223D94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71" y="405823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CC239D-233A-391E-0118-45695571796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47" y="405823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F5089A-C6B1-883D-E136-83DC2FDB5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47" y="3441896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AF0F3C-E8EF-D5C9-C37E-3DA8A867B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71" y="3441896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3ED0A1F-E94E-4884-C38B-324E62E586F6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128423" y="3801896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2B84D1B-26F4-D01B-0ABB-A4FD7C3E2A9E}"/>
              </a:ext>
            </a:extLst>
          </p:cNvPr>
          <p:cNvCxnSpPr>
            <a:stCxn id="18" idx="2"/>
            <a:endCxn id="15" idx="0"/>
          </p:cNvCxnSpPr>
          <p:nvPr/>
        </p:nvCxnSpPr>
        <p:spPr>
          <a:xfrm>
            <a:off x="8404471" y="3801896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6F2EAAC-ABFF-3920-94C9-F926AA27D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192" y="2871516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B7C243C-E3D5-7F04-7F0B-BE29DC883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16" y="2871516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89396E-84DD-6B86-8C35-A5FFEAAA8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192" y="1866034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A73132-54FB-8A7C-412C-FBC79A177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16" y="1866034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16A9A1E-6748-5292-4DB1-A4022625710D}"/>
              </a:ext>
            </a:extLst>
          </p:cNvPr>
          <p:cNvCxnSpPr>
            <a:endCxn id="24" idx="0"/>
          </p:cNvCxnSpPr>
          <p:nvPr/>
        </p:nvCxnSpPr>
        <p:spPr>
          <a:xfrm>
            <a:off x="6700192" y="1551404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F9169C-35FB-DE77-BB02-A7D906CCFC44}"/>
              </a:ext>
            </a:extLst>
          </p:cNvPr>
          <p:cNvCxnSpPr>
            <a:endCxn id="25" idx="0"/>
          </p:cNvCxnSpPr>
          <p:nvPr/>
        </p:nvCxnSpPr>
        <p:spPr>
          <a:xfrm>
            <a:off x="7838216" y="1551404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C2AD9B18-3963-EA05-CC01-29D53BF6A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192" y="1198219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64B6B4D-A910-F2D8-C74D-B2038B0376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16" y="1198219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92CB4EB-B5B0-561A-80BC-B1AC76736F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47" y="2255179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9115BB-7A0B-1D9A-DA4E-AC3B832662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47" y="838219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32" name="꺾인 연결선 47">
            <a:extLst>
              <a:ext uri="{FF2B5EF4-FFF2-40B4-BE49-F238E27FC236}">
                <a16:creationId xmlns:a16="http://schemas.microsoft.com/office/drawing/2014/main" id="{170BC78B-66BE-2428-30AB-BA62943CAA99}"/>
              </a:ext>
            </a:extLst>
          </p:cNvPr>
          <p:cNvCxnSpPr>
            <a:stCxn id="28" idx="0"/>
            <a:endCxn id="31" idx="1"/>
          </p:cNvCxnSpPr>
          <p:nvPr/>
        </p:nvCxnSpPr>
        <p:spPr>
          <a:xfrm rot="5400000" flipH="1" flipV="1">
            <a:off x="6803319" y="915092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48">
            <a:extLst>
              <a:ext uri="{FF2B5EF4-FFF2-40B4-BE49-F238E27FC236}">
                <a16:creationId xmlns:a16="http://schemas.microsoft.com/office/drawing/2014/main" id="{04F73ACD-7FAA-B903-8769-962D0B21288F}"/>
              </a:ext>
            </a:extLst>
          </p:cNvPr>
          <p:cNvCxnSpPr>
            <a:stCxn id="31" idx="3"/>
            <a:endCxn id="29" idx="0"/>
          </p:cNvCxnSpPr>
          <p:nvPr/>
        </p:nvCxnSpPr>
        <p:spPr>
          <a:xfrm>
            <a:off x="7446447" y="1018219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CE941-9F33-EDEA-A216-22FD3E2BC57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6880192" y="1378219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8F215F4-3B9B-F299-A120-E8CAA7E4C4D5}"/>
              </a:ext>
            </a:extLst>
          </p:cNvPr>
          <p:cNvCxnSpPr>
            <a:stCxn id="29" idx="1"/>
            <a:endCxn id="24" idx="3"/>
          </p:cNvCxnSpPr>
          <p:nvPr/>
        </p:nvCxnSpPr>
        <p:spPr>
          <a:xfrm flipH="1">
            <a:off x="6880192" y="1378219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54">
            <a:extLst>
              <a:ext uri="{FF2B5EF4-FFF2-40B4-BE49-F238E27FC236}">
                <a16:creationId xmlns:a16="http://schemas.microsoft.com/office/drawing/2014/main" id="{53B46E9E-5166-F73F-FF1F-625CE0242593}"/>
              </a:ext>
            </a:extLst>
          </p:cNvPr>
          <p:cNvCxnSpPr>
            <a:stCxn id="24" idx="2"/>
            <a:endCxn id="30" idx="1"/>
          </p:cNvCxnSpPr>
          <p:nvPr/>
        </p:nvCxnSpPr>
        <p:spPr>
          <a:xfrm rot="16200000" flipH="1">
            <a:off x="6788747" y="2137478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55">
            <a:extLst>
              <a:ext uri="{FF2B5EF4-FFF2-40B4-BE49-F238E27FC236}">
                <a16:creationId xmlns:a16="http://schemas.microsoft.com/office/drawing/2014/main" id="{1498D3DD-3D6A-7334-AE36-0A1EDAAADF23}"/>
              </a:ext>
            </a:extLst>
          </p:cNvPr>
          <p:cNvCxnSpPr>
            <a:stCxn id="30" idx="3"/>
            <a:endCxn id="25" idx="2"/>
          </p:cNvCxnSpPr>
          <p:nvPr/>
        </p:nvCxnSpPr>
        <p:spPr>
          <a:xfrm flipV="1">
            <a:off x="7446447" y="2226034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56">
            <a:extLst>
              <a:ext uri="{FF2B5EF4-FFF2-40B4-BE49-F238E27FC236}">
                <a16:creationId xmlns:a16="http://schemas.microsoft.com/office/drawing/2014/main" id="{B2BA811F-366C-94C3-BC2F-8B6853A1B060}"/>
              </a:ext>
            </a:extLst>
          </p:cNvPr>
          <p:cNvCxnSpPr>
            <a:stCxn id="23" idx="0"/>
            <a:endCxn id="30" idx="2"/>
          </p:cNvCxnSpPr>
          <p:nvPr/>
        </p:nvCxnSpPr>
        <p:spPr>
          <a:xfrm rot="16200000" flipV="1">
            <a:off x="7424164" y="2457463"/>
            <a:ext cx="256337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57">
            <a:extLst>
              <a:ext uri="{FF2B5EF4-FFF2-40B4-BE49-F238E27FC236}">
                <a16:creationId xmlns:a16="http://schemas.microsoft.com/office/drawing/2014/main" id="{A94EBC1D-5919-DBCE-9F4A-3F8EFBE8494F}"/>
              </a:ext>
            </a:extLst>
          </p:cNvPr>
          <p:cNvCxnSpPr>
            <a:stCxn id="17" idx="0"/>
            <a:endCxn id="22" idx="2"/>
          </p:cNvCxnSpPr>
          <p:nvPr/>
        </p:nvCxnSpPr>
        <p:spPr>
          <a:xfrm rot="16200000" flipV="1">
            <a:off x="6878130" y="3053578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58">
            <a:extLst>
              <a:ext uri="{FF2B5EF4-FFF2-40B4-BE49-F238E27FC236}">
                <a16:creationId xmlns:a16="http://schemas.microsoft.com/office/drawing/2014/main" id="{6F82975B-CAFB-4B18-E1F2-32BF5468AFF2}"/>
              </a:ext>
            </a:extLst>
          </p:cNvPr>
          <p:cNvCxnSpPr>
            <a:stCxn id="17" idx="0"/>
            <a:endCxn id="23" idx="2"/>
          </p:cNvCxnSpPr>
          <p:nvPr/>
        </p:nvCxnSpPr>
        <p:spPr>
          <a:xfrm rot="5400000" flipH="1" flipV="1">
            <a:off x="7447141" y="3050822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59">
            <a:extLst>
              <a:ext uri="{FF2B5EF4-FFF2-40B4-BE49-F238E27FC236}">
                <a16:creationId xmlns:a16="http://schemas.microsoft.com/office/drawing/2014/main" id="{19777372-B157-932D-5A88-CBA1C5737BF1}"/>
              </a:ext>
            </a:extLst>
          </p:cNvPr>
          <p:cNvCxnSpPr>
            <a:stCxn id="18" idx="0"/>
            <a:endCxn id="23" idx="2"/>
          </p:cNvCxnSpPr>
          <p:nvPr/>
        </p:nvCxnSpPr>
        <p:spPr>
          <a:xfrm rot="16200000" flipV="1">
            <a:off x="8016154" y="3053578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60">
            <a:extLst>
              <a:ext uri="{FF2B5EF4-FFF2-40B4-BE49-F238E27FC236}">
                <a16:creationId xmlns:a16="http://schemas.microsoft.com/office/drawing/2014/main" id="{6BEEB1DA-F2A2-BA88-0B40-7D5F8ED607DB}"/>
              </a:ext>
            </a:extLst>
          </p:cNvPr>
          <p:cNvCxnSpPr>
            <a:stCxn id="30" idx="2"/>
            <a:endCxn id="22" idx="0"/>
          </p:cNvCxnSpPr>
          <p:nvPr/>
        </p:nvCxnSpPr>
        <p:spPr>
          <a:xfrm rot="5400000">
            <a:off x="6855152" y="2460220"/>
            <a:ext cx="256337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61">
            <a:extLst>
              <a:ext uri="{FF2B5EF4-FFF2-40B4-BE49-F238E27FC236}">
                <a16:creationId xmlns:a16="http://schemas.microsoft.com/office/drawing/2014/main" id="{FE07280F-3770-F754-2B49-F7871EFE108A}"/>
              </a:ext>
            </a:extLst>
          </p:cNvPr>
          <p:cNvCxnSpPr>
            <a:stCxn id="13" idx="0"/>
            <a:endCxn id="22" idx="2"/>
          </p:cNvCxnSpPr>
          <p:nvPr/>
        </p:nvCxnSpPr>
        <p:spPr>
          <a:xfrm rot="5400000" flipH="1" flipV="1">
            <a:off x="6309117" y="3050822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312;p41">
            <a:extLst>
              <a:ext uri="{FF2B5EF4-FFF2-40B4-BE49-F238E27FC236}">
                <a16:creationId xmlns:a16="http://schemas.microsoft.com/office/drawing/2014/main" id="{003ED1D3-5574-22F0-BA58-5382410FE3CA}"/>
              </a:ext>
            </a:extLst>
          </p:cNvPr>
          <p:cNvSpPr/>
          <p:nvPr/>
        </p:nvSpPr>
        <p:spPr>
          <a:xfrm>
            <a:off x="5710819" y="102604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Google Shape;312;p41">
            <a:extLst>
              <a:ext uri="{FF2B5EF4-FFF2-40B4-BE49-F238E27FC236}">
                <a16:creationId xmlns:a16="http://schemas.microsoft.com/office/drawing/2014/main" id="{15B94FA6-B93B-3CA6-6441-D7FF56656903}"/>
              </a:ext>
            </a:extLst>
          </p:cNvPr>
          <p:cNvSpPr/>
          <p:nvPr/>
        </p:nvSpPr>
        <p:spPr>
          <a:xfrm>
            <a:off x="5660559" y="167666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47" name="Google Shape;312;p41">
            <a:extLst>
              <a:ext uri="{FF2B5EF4-FFF2-40B4-BE49-F238E27FC236}">
                <a16:creationId xmlns:a16="http://schemas.microsoft.com/office/drawing/2014/main" id="{B1E91D29-AF58-8989-F6EE-B99F6B9CA612}"/>
              </a:ext>
            </a:extLst>
          </p:cNvPr>
          <p:cNvSpPr/>
          <p:nvPr/>
        </p:nvSpPr>
        <p:spPr>
          <a:xfrm>
            <a:off x="6656629" y="272896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Google Shape;312;p41">
            <a:extLst>
              <a:ext uri="{FF2B5EF4-FFF2-40B4-BE49-F238E27FC236}">
                <a16:creationId xmlns:a16="http://schemas.microsoft.com/office/drawing/2014/main" id="{EF30E1CF-288D-DA4C-B15D-96F3F74F207A}"/>
              </a:ext>
            </a:extLst>
          </p:cNvPr>
          <p:cNvSpPr/>
          <p:nvPr/>
        </p:nvSpPr>
        <p:spPr>
          <a:xfrm>
            <a:off x="5683270" y="2868896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49" name="Google Shape;312;p41">
            <a:extLst>
              <a:ext uri="{FF2B5EF4-FFF2-40B4-BE49-F238E27FC236}">
                <a16:creationId xmlns:a16="http://schemas.microsoft.com/office/drawing/2014/main" id="{E14B3FA5-9D83-19A0-3A20-D8B518A7B01B}"/>
              </a:ext>
            </a:extLst>
          </p:cNvPr>
          <p:cNvSpPr/>
          <p:nvPr/>
        </p:nvSpPr>
        <p:spPr>
          <a:xfrm>
            <a:off x="5499332" y="430896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50" name="Google Shape;312;p41">
            <a:extLst>
              <a:ext uri="{FF2B5EF4-FFF2-40B4-BE49-F238E27FC236}">
                <a16:creationId xmlns:a16="http://schemas.microsoft.com/office/drawing/2014/main" id="{4950A3DE-2AD1-C078-5226-C6B9B7A75894}"/>
              </a:ext>
            </a:extLst>
          </p:cNvPr>
          <p:cNvSpPr/>
          <p:nvPr/>
        </p:nvSpPr>
        <p:spPr>
          <a:xfrm>
            <a:off x="6656629" y="1135060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sp>
        <p:nvSpPr>
          <p:cNvPr id="58" name="Google Shape;312;p41">
            <a:extLst>
              <a:ext uri="{FF2B5EF4-FFF2-40B4-BE49-F238E27FC236}">
                <a16:creationId xmlns:a16="http://schemas.microsoft.com/office/drawing/2014/main" id="{23A30F78-1EF8-2AC6-C552-AA0263FA9E20}"/>
              </a:ext>
            </a:extLst>
          </p:cNvPr>
          <p:cNvSpPr/>
          <p:nvPr/>
        </p:nvSpPr>
        <p:spPr>
          <a:xfrm>
            <a:off x="6060202" y="344090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59" name="Google Shape;312;p41">
            <a:extLst>
              <a:ext uri="{FF2B5EF4-FFF2-40B4-BE49-F238E27FC236}">
                <a16:creationId xmlns:a16="http://schemas.microsoft.com/office/drawing/2014/main" id="{9E1C4B33-842C-8D4B-A68C-74B37FE93B0C}"/>
              </a:ext>
            </a:extLst>
          </p:cNvPr>
          <p:cNvSpPr/>
          <p:nvPr/>
        </p:nvSpPr>
        <p:spPr>
          <a:xfrm>
            <a:off x="6656629" y="432149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Google Shape;312;p41"/>
          <p:cNvSpPr/>
          <p:nvPr/>
        </p:nvSpPr>
        <p:spPr>
          <a:xfrm>
            <a:off x="7813926" y="433911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06483" y="1860447"/>
            <a:ext cx="1341940" cy="97315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958893" y="1867894"/>
            <a:ext cx="1653592" cy="2070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606483" y="2833600"/>
            <a:ext cx="2299964" cy="18363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44CC239D-233A-391E-0118-45695571796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943845"/>
            <a:ext cx="660741" cy="660741"/>
          </a:xfrm>
          <a:prstGeom prst="rect">
            <a:avLst/>
          </a:prstGeom>
          <a:ln w="19050">
            <a:noFill/>
          </a:ln>
        </p:spPr>
      </p:pic>
      <p:sp>
        <p:nvSpPr>
          <p:cNvPr id="73" name="Google Shape;312;p41">
            <a:extLst>
              <a:ext uri="{FF2B5EF4-FFF2-40B4-BE49-F238E27FC236}">
                <a16:creationId xmlns:a16="http://schemas.microsoft.com/office/drawing/2014/main" id="{23A30F78-1EF8-2AC6-C552-AA0263FA9E20}"/>
              </a:ext>
            </a:extLst>
          </p:cNvPr>
          <p:cNvSpPr/>
          <p:nvPr/>
        </p:nvSpPr>
        <p:spPr>
          <a:xfrm>
            <a:off x="4622759" y="250759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LOG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정책서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3840707" y="1347788"/>
            <a:ext cx="3240000" cy="1186535"/>
            <a:chOff x="1968700" y="1567699"/>
            <a:chExt cx="2933700" cy="8322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rcRect b="49449"/>
            <a:stretch/>
          </p:blipFill>
          <p:spPr>
            <a:xfrm>
              <a:off x="1968700" y="1567699"/>
              <a:ext cx="2933700" cy="824278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968700" y="2126272"/>
              <a:ext cx="2933699" cy="2737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840707" y="2634140"/>
          <a:ext cx="5034212" cy="268045"/>
        </p:xfrm>
        <a:graphic>
          <a:graphicData uri="http://schemas.openxmlformats.org/drawingml/2006/table">
            <a:tbl>
              <a:tblPr/>
              <a:tblGrid>
                <a:gridCol w="666415">
                  <a:extLst>
                    <a:ext uri="{9D8B030D-6E8A-4147-A177-3AD203B41FA5}">
                      <a16:colId xmlns:a16="http://schemas.microsoft.com/office/drawing/2014/main" val="1759565319"/>
                    </a:ext>
                  </a:extLst>
                </a:gridCol>
                <a:gridCol w="978805">
                  <a:extLst>
                    <a:ext uri="{9D8B030D-6E8A-4147-A177-3AD203B41FA5}">
                      <a16:colId xmlns:a16="http://schemas.microsoft.com/office/drawing/2014/main" val="1036811591"/>
                    </a:ext>
                  </a:extLst>
                </a:gridCol>
                <a:gridCol w="387708">
                  <a:extLst>
                    <a:ext uri="{9D8B030D-6E8A-4147-A177-3AD203B41FA5}">
                      <a16:colId xmlns:a16="http://schemas.microsoft.com/office/drawing/2014/main" val="3700606346"/>
                    </a:ext>
                  </a:extLst>
                </a:gridCol>
                <a:gridCol w="3001284">
                  <a:extLst>
                    <a:ext uri="{9D8B030D-6E8A-4147-A177-3AD203B41FA5}">
                      <a16:colId xmlns:a16="http://schemas.microsoft.com/office/drawing/2014/main" val="3081502306"/>
                    </a:ext>
                  </a:extLst>
                </a:gridCol>
              </a:tblGrid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U-43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SRV-115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로그의 정기적 검토 및 보고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701412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707" y="2982121"/>
            <a:ext cx="3652293" cy="1728705"/>
          </a:xfrm>
          <a:prstGeom prst="rect">
            <a:avLst/>
          </a:prstGeom>
        </p:spPr>
      </p:pic>
      <p:sp>
        <p:nvSpPr>
          <p:cNvPr id="29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pc="-150" dirty="0">
                <a:solidFill>
                  <a:srgbClr val="48F60A"/>
                </a:solidFill>
              </a:rPr>
              <a:t>참고 근거 법령</a:t>
            </a:r>
            <a:endParaRPr lang="en-US" altLang="ko-KR" spc="-150" dirty="0">
              <a:solidFill>
                <a:srgbClr val="48F60A"/>
              </a:solidFill>
            </a:endParaRPr>
          </a:p>
          <a:p>
            <a:pPr lvl="0">
              <a:defRPr/>
            </a:pPr>
            <a:endParaRPr lang="en-US" altLang="ko-KR" spc="-150" dirty="0"/>
          </a:p>
          <a:p>
            <a:pPr lvl="0">
              <a:defRPr/>
            </a:pPr>
            <a:r>
              <a:rPr lang="ko-KR" altLang="en-US" spc="-150" dirty="0"/>
              <a:t>로그 서버 정책</a:t>
            </a:r>
            <a:endParaRPr lang="en-US" altLang="ko-KR" spc="-150" dirty="0"/>
          </a:p>
        </p:txBody>
      </p:sp>
    </p:spTree>
    <p:extLst>
      <p:ext uri="{BB962C8B-B14F-4D97-AF65-F5344CB8AC3E}">
        <p14:creationId xmlns:p14="http://schemas.microsoft.com/office/powerpoint/2010/main" val="356095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정책서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015" y="2020473"/>
            <a:ext cx="4762202" cy="1706977"/>
          </a:xfrm>
          <a:prstGeom prst="rect">
            <a:avLst/>
          </a:prstGeom>
        </p:spPr>
      </p:pic>
      <p:sp>
        <p:nvSpPr>
          <p:cNvPr id="29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pc="-150" dirty="0"/>
              <a:t>참고 근거 법령</a:t>
            </a:r>
            <a:endParaRPr lang="en-US" altLang="ko-KR" spc="-150" dirty="0"/>
          </a:p>
          <a:p>
            <a:pPr lvl="0">
              <a:defRPr/>
            </a:pPr>
            <a:endParaRPr lang="en-US" altLang="ko-KR" spc="-150" dirty="0"/>
          </a:p>
          <a:p>
            <a:pPr lvl="0">
              <a:defRPr/>
            </a:pPr>
            <a:r>
              <a:rPr lang="ko-KR" altLang="en-US" spc="-150" dirty="0">
                <a:solidFill>
                  <a:srgbClr val="48F60A"/>
                </a:solidFill>
              </a:rPr>
              <a:t>로그 서버 정책</a:t>
            </a:r>
            <a:endParaRPr lang="en-US" altLang="ko-KR" spc="-150" dirty="0">
              <a:solidFill>
                <a:srgbClr val="48F6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6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</a:t>
            </a:r>
            <a:r>
              <a:rPr lang="ko-KR" altLang="en-US" dirty="0"/>
              <a:t>(모니터링)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기존 문제점</a:t>
            </a:r>
            <a:endParaRPr lang="en-US" altLang="ko-KR" dirty="0"/>
          </a:p>
          <a:p>
            <a:pPr marL="139700" lvl="0" indent="0">
              <a:buNone/>
              <a:defRPr/>
            </a:pPr>
            <a:endParaRPr lang="ko-KR" altLang="en-US" dirty="0"/>
          </a:p>
          <a:p>
            <a:pPr lvl="0">
              <a:defRPr/>
            </a:pPr>
            <a:r>
              <a:rPr lang="ko-KR" altLang="en-US" dirty="0" smtClean="0"/>
              <a:t>문제 </a:t>
            </a:r>
            <a:r>
              <a:rPr lang="ko-KR" altLang="en-US" dirty="0"/>
              <a:t>발생 시 담당자가 </a:t>
            </a:r>
            <a:r>
              <a:rPr lang="ko-KR" altLang="en-US" dirty="0">
                <a:solidFill>
                  <a:srgbClr val="48F60A"/>
                </a:solidFill>
              </a:rPr>
              <a:t>수동으로 확인</a:t>
            </a:r>
            <a:r>
              <a:rPr lang="en-US" altLang="ko-KR" dirty="0">
                <a:solidFill>
                  <a:srgbClr val="48F60A"/>
                </a:solidFill>
              </a:rPr>
              <a:t> </a:t>
            </a:r>
            <a:r>
              <a:rPr lang="ko-KR" altLang="en-US" dirty="0" smtClean="0"/>
              <a:t>필요하여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48F60A"/>
                </a:solidFill>
              </a:rPr>
              <a:t>실시간 대응 어려움</a:t>
            </a:r>
            <a:endParaRPr lang="en-US" altLang="ko-KR" dirty="0">
              <a:solidFill>
                <a:srgbClr val="48F60A"/>
              </a:solidFill>
            </a:endParaRPr>
          </a:p>
          <a:p>
            <a:pPr lvl="0">
              <a:defRPr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774"/>
          <a:stretch/>
        </p:blipFill>
        <p:spPr>
          <a:xfrm>
            <a:off x="3944388" y="1347788"/>
            <a:ext cx="4617720" cy="10185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715"/>
          <a:stretch/>
        </p:blipFill>
        <p:spPr>
          <a:xfrm>
            <a:off x="3944388" y="2787650"/>
            <a:ext cx="4617720" cy="15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</a:t>
            </a:r>
            <a:r>
              <a:rPr lang="ko-KR" altLang="en-US" dirty="0"/>
              <a:t>(모니터링)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>
            <a:noAutofit/>
          </a:bodyPr>
          <a:lstStyle/>
          <a:p>
            <a:pPr marL="139700" lvl="0" indent="0">
              <a:buNone/>
              <a:defRPr/>
            </a:pPr>
            <a:r>
              <a:rPr lang="ko-KR" altLang="en-US"/>
              <a:t>로그 데이터 파이프라인 구축</a:t>
            </a:r>
          </a:p>
          <a:p>
            <a:pPr lvl="0">
              <a:spcAft>
                <a:spcPts val="600"/>
              </a:spcAft>
              <a:defRPr/>
            </a:pPr>
            <a:endParaRPr lang="ko-KR" altLang="en-US"/>
          </a:p>
          <a:p>
            <a:pPr marL="139700" lvl="0" indent="0">
              <a:spcAft>
                <a:spcPts val="600"/>
              </a:spcAft>
              <a:buNone/>
              <a:defRPr/>
            </a:pPr>
            <a:r>
              <a:rPr lang="en-US" altLang="ko-KR"/>
              <a:t>1. Log</a:t>
            </a:r>
            <a:r>
              <a:rPr lang="ko-KR" altLang="en-US"/>
              <a:t> 파일 </a:t>
            </a:r>
            <a:r>
              <a:rPr lang="ko-KR" altLang="en-US">
                <a:solidFill>
                  <a:srgbClr val="48F617"/>
                </a:solidFill>
              </a:rPr>
              <a:t>생성</a:t>
            </a:r>
            <a:r>
              <a:rPr lang="en-US" altLang="ko-KR">
                <a:solidFill>
                  <a:srgbClr val="48F617"/>
                </a:solidFill>
              </a:rPr>
              <a:t>/</a:t>
            </a:r>
            <a:r>
              <a:rPr lang="ko-KR" altLang="en-US">
                <a:solidFill>
                  <a:srgbClr val="48F617"/>
                </a:solidFill>
              </a:rPr>
              <a:t>수집</a:t>
            </a:r>
          </a:p>
          <a:p>
            <a:pPr marL="139700" lvl="0" indent="0">
              <a:spcAft>
                <a:spcPts val="600"/>
              </a:spcAft>
              <a:buNone/>
              <a:defRPr/>
            </a:pPr>
            <a:r>
              <a:rPr lang="en-US" altLang="ko-KR" spc="-100"/>
              <a:t>2.</a:t>
            </a:r>
            <a:r>
              <a:rPr lang="ko-KR" altLang="en-US" spc="-100"/>
              <a:t>  파일 </a:t>
            </a:r>
            <a:r>
              <a:rPr lang="ko-KR" altLang="en-US" spc="-100">
                <a:solidFill>
                  <a:srgbClr val="48F617"/>
                </a:solidFill>
              </a:rPr>
              <a:t>감지 및 전달</a:t>
            </a:r>
            <a:endParaRPr lang="ko-KR" altLang="en-US" spc="-100"/>
          </a:p>
          <a:p>
            <a:pPr marL="139700" lvl="0" indent="0">
              <a:spcAft>
                <a:spcPts val="600"/>
              </a:spcAft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ko-KR" altLang="en-US" spc="-120"/>
              <a:t>전달 받은 파일 </a:t>
            </a:r>
            <a:r>
              <a:rPr lang="ko-KR" altLang="en-US" spc="-120">
                <a:solidFill>
                  <a:srgbClr val="48F617"/>
                </a:solidFill>
              </a:rPr>
              <a:t>파싱</a:t>
            </a:r>
            <a:endParaRPr lang="ko-KR" altLang="en-US" spc="-120"/>
          </a:p>
          <a:p>
            <a:pPr marL="139700" lvl="0" indent="0">
              <a:spcAft>
                <a:spcPts val="600"/>
              </a:spcAft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ko-KR" altLang="en-US" spc="-120"/>
              <a:t>파싱된 파일 저장소에 </a:t>
            </a:r>
            <a:r>
              <a:rPr lang="ko-KR" altLang="en-US" spc="-120">
                <a:solidFill>
                  <a:srgbClr val="48F617"/>
                </a:solidFill>
              </a:rPr>
              <a:t>저장</a:t>
            </a:r>
            <a:endParaRPr lang="ko-KR" altLang="en-US" spc="-120"/>
          </a:p>
          <a:p>
            <a:pPr marL="139700" lvl="0" indent="0">
              <a:spcAft>
                <a:spcPts val="600"/>
              </a:spcAft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</a:t>
            </a:r>
            <a:r>
              <a:rPr lang="ko-KR" altLang="en-US" spc="-150"/>
              <a:t>저장된 파일을 </a:t>
            </a:r>
            <a:r>
              <a:rPr lang="ko-KR" altLang="en-US" spc="-150">
                <a:solidFill>
                  <a:srgbClr val="48F617"/>
                </a:solidFill>
              </a:rPr>
              <a:t>시각화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4520" y="1462749"/>
            <a:ext cx="2823506" cy="328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 </a:t>
            </a:r>
            <a:r>
              <a:rPr lang="ko-KR" altLang="en-US" dirty="0"/>
              <a:t>서버 설정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>
            <a:noAutofit/>
          </a:bodyPr>
          <a:lstStyle/>
          <a:p>
            <a:pPr marL="139700" indent="0">
              <a:buNone/>
              <a:defRPr/>
            </a:pPr>
            <a:endParaRPr lang="ko-KR" altLang="en-US" spc="-150" dirty="0">
              <a:solidFill>
                <a:srgbClr val="48F60A"/>
              </a:solidFill>
            </a:endParaRPr>
          </a:p>
          <a:p>
            <a:pPr>
              <a:defRPr/>
            </a:pPr>
            <a:r>
              <a:rPr lang="en-US" altLang="ko-KR" spc="-150" dirty="0" err="1">
                <a:solidFill>
                  <a:srgbClr val="48F617"/>
                </a:solidFill>
              </a:rPr>
              <a:t>Rsyslog</a:t>
            </a:r>
            <a:r>
              <a:rPr lang="en-US" altLang="ko-KR" spc="-150" dirty="0">
                <a:solidFill>
                  <a:srgbClr val="48F60A"/>
                </a:solidFill>
              </a:rPr>
              <a:t> </a:t>
            </a:r>
            <a:r>
              <a:rPr lang="ko-KR" altLang="en-US" spc="-150" dirty="0">
                <a:solidFill>
                  <a:srgbClr val="48F60A"/>
                </a:solidFill>
              </a:rPr>
              <a:t>설정</a:t>
            </a:r>
          </a:p>
          <a:p>
            <a:pPr>
              <a:defRPr/>
            </a:pPr>
            <a:endParaRPr lang="en-US" altLang="ko-KR" spc="-150" dirty="0">
              <a:solidFill>
                <a:srgbClr val="FFFFFF"/>
              </a:solidFill>
            </a:endParaRPr>
          </a:p>
          <a:p>
            <a:pPr marL="139700" indent="0">
              <a:buNone/>
              <a:defRPr/>
            </a:pPr>
            <a:r>
              <a:rPr lang="en-US" altLang="ko-KR" dirty="0"/>
              <a:t>(1) </a:t>
            </a:r>
            <a:r>
              <a:rPr lang="ko-KR" altLang="en-US" dirty="0"/>
              <a:t>수신 프로토콜 활성화</a:t>
            </a:r>
          </a:p>
          <a:p>
            <a:pPr marL="139700" indent="0">
              <a:buNone/>
              <a:defRPr/>
            </a:pPr>
            <a:r>
              <a:rPr lang="en-US" altLang="ko-KR" dirty="0">
                <a:solidFill>
                  <a:schemeClr val="bg1"/>
                </a:solidFill>
              </a:rPr>
              <a:t>(2) </a:t>
            </a:r>
            <a:r>
              <a:rPr lang="ko-KR" altLang="en-US" dirty="0">
                <a:solidFill>
                  <a:schemeClr val="bg1"/>
                </a:solidFill>
              </a:rPr>
              <a:t>로그 포맷 지정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908"/>
          <a:stretch/>
        </p:blipFill>
        <p:spPr>
          <a:xfrm>
            <a:off x="4572000" y="2067764"/>
            <a:ext cx="4135663" cy="1170036"/>
          </a:xfrm>
          <a:prstGeom prst="rect">
            <a:avLst/>
          </a:prstGeom>
        </p:spPr>
      </p:pic>
      <p:pic>
        <p:nvPicPr>
          <p:cNvPr id="10" name="그림 9" descr="블랙, 어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4967" y="1294626"/>
            <a:ext cx="329687" cy="3279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tretch>
            <a:fillRect/>
          </a:stretch>
        </p:blipFill>
        <p:spPr>
          <a:xfrm>
            <a:off x="7093037" y="1268395"/>
            <a:ext cx="339189" cy="326148"/>
          </a:xfrm>
          <a:prstGeom prst="rect">
            <a:avLst/>
          </a:prstGeom>
        </p:spPr>
      </p:pic>
      <p:sp>
        <p:nvSpPr>
          <p:cNvPr id="12" name="오른쪽 화살표 6"/>
          <p:cNvSpPr/>
          <p:nvPr/>
        </p:nvSpPr>
        <p:spPr>
          <a:xfrm>
            <a:off x="4582041" y="1387200"/>
            <a:ext cx="465686" cy="842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1219170" latinLnBrk="0">
              <a:buClr>
                <a:srgbClr val="000000"/>
              </a:buClr>
              <a:defRPr/>
            </a:pPr>
            <a:endParaRPr lang="ko-KR" altLang="en-US" sz="1867" kern="0">
              <a:solidFill>
                <a:schemeClr val="bg1"/>
              </a:solidFill>
              <a:latin typeface="Arial"/>
              <a:ea typeface="맑은 고딕"/>
              <a:sym typeface="Arial"/>
            </a:endParaRPr>
          </a:p>
        </p:txBody>
      </p:sp>
      <p:sp>
        <p:nvSpPr>
          <p:cNvPr id="13" name="오른쪽 화살표 6"/>
          <p:cNvSpPr/>
          <p:nvPr/>
        </p:nvSpPr>
        <p:spPr>
          <a:xfrm>
            <a:off x="5601918" y="1393005"/>
            <a:ext cx="465686" cy="842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 latinLnBrk="0">
              <a:buClr>
                <a:srgbClr val="000000"/>
              </a:buClr>
              <a:defRPr/>
            </a:pPr>
            <a:endParaRPr lang="ko-KR" altLang="en-US" sz="1867" kern="0">
              <a:solidFill>
                <a:srgbClr val="F8F5FF"/>
              </a:solidFill>
              <a:latin typeface="Arial"/>
              <a:ea typeface="맑은 고딕"/>
              <a:sym typeface="Arial"/>
            </a:endParaRPr>
          </a:p>
        </p:txBody>
      </p:sp>
      <p:sp>
        <p:nvSpPr>
          <p:cNvPr id="14" name="오른쪽 화살표 6"/>
          <p:cNvSpPr/>
          <p:nvPr/>
        </p:nvSpPr>
        <p:spPr>
          <a:xfrm>
            <a:off x="6510821" y="1390616"/>
            <a:ext cx="465686" cy="842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 latinLnBrk="0">
              <a:buClr>
                <a:srgbClr val="000000"/>
              </a:buClr>
              <a:defRPr/>
            </a:pPr>
            <a:endParaRPr lang="ko-KR" altLang="en-US" sz="1867" kern="0">
              <a:solidFill>
                <a:srgbClr val="F8F5FF"/>
              </a:solidFill>
              <a:latin typeface="Arial"/>
              <a:ea typeface="맑은 고딕"/>
              <a:sym typeface="Arial"/>
            </a:endParaRPr>
          </a:p>
        </p:txBody>
      </p:sp>
      <p:sp>
        <p:nvSpPr>
          <p:cNvPr id="15" name="오른쪽 화살표 6"/>
          <p:cNvSpPr/>
          <p:nvPr/>
        </p:nvSpPr>
        <p:spPr>
          <a:xfrm>
            <a:off x="7516718" y="1390616"/>
            <a:ext cx="465686" cy="842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 latinLnBrk="0">
              <a:buClr>
                <a:srgbClr val="000000"/>
              </a:buClr>
              <a:defRPr/>
            </a:pPr>
            <a:endParaRPr lang="ko-KR" altLang="en-US" sz="1867" kern="0">
              <a:solidFill>
                <a:srgbClr val="F8F5FF"/>
              </a:solidFill>
              <a:latin typeface="Arial"/>
              <a:ea typeface="맑은 고딕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32712" y="1631109"/>
            <a:ext cx="8579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smtClean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</a:t>
            </a:r>
            <a:r>
              <a:rPr lang="en-US" altLang="ko-KR" sz="1200" dirty="0" smtClean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 smtClean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ko-KR" altLang="en-US" sz="1200" kern="0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74704" y="1631109"/>
            <a:ext cx="8579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감지</a:t>
            </a:r>
            <a:r>
              <a:rPr lang="en-US" altLang="ko-KR" sz="120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전달</a:t>
            </a:r>
            <a:endParaRPr lang="ko-KR" altLang="en-US" sz="1200" kern="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2502" y="1631109"/>
            <a:ext cx="4924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err="1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파싱</a:t>
            </a:r>
            <a:endParaRPr lang="ko-KR" altLang="en-US" sz="1200" kern="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1957" y="1631109"/>
            <a:ext cx="4924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kern="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저장</a:t>
            </a:r>
            <a:endParaRPr lang="ko-KR" altLang="en-US" sz="1200" kern="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27840" y="1631109"/>
            <a:ext cx="6463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kern="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시각화</a:t>
            </a:r>
            <a:endParaRPr lang="ko-KR" altLang="en-US" sz="1200" kern="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tretch>
            <a:fillRect/>
          </a:stretch>
        </p:blipFill>
        <p:spPr>
          <a:xfrm>
            <a:off x="5115236" y="1275188"/>
            <a:ext cx="381585" cy="3486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tretch>
            <a:fillRect/>
          </a:stretch>
        </p:blipFill>
        <p:spPr>
          <a:xfrm>
            <a:off x="6109850" y="1264327"/>
            <a:ext cx="358725" cy="3587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tretch>
            <a:fillRect/>
          </a:stretch>
        </p:blipFill>
        <p:spPr>
          <a:xfrm>
            <a:off x="8138057" y="1209580"/>
            <a:ext cx="414677" cy="4146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2040" y="3520319"/>
            <a:ext cx="4080910" cy="62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 </a:t>
            </a:r>
            <a:r>
              <a:rPr lang="ko-KR" altLang="en-US" dirty="0"/>
              <a:t>서버 설정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>
            <a:noAutofit/>
          </a:bodyPr>
          <a:lstStyle/>
          <a:p>
            <a:pPr>
              <a:defRPr/>
            </a:pPr>
            <a:endParaRPr lang="ko-KR" altLang="en-US" spc="-150" dirty="0">
              <a:solidFill>
                <a:srgbClr val="48F60A"/>
              </a:solidFill>
            </a:endParaRPr>
          </a:p>
          <a:p>
            <a:pPr>
              <a:defRPr/>
            </a:pPr>
            <a:r>
              <a:rPr lang="en-US" altLang="ko-KR" spc="-150" dirty="0" err="1">
                <a:solidFill>
                  <a:srgbClr val="48F60A"/>
                </a:solidFill>
              </a:rPr>
              <a:t>Filebeat</a:t>
            </a:r>
            <a:r>
              <a:rPr lang="en-US" altLang="ko-KR" spc="-150" dirty="0">
                <a:solidFill>
                  <a:srgbClr val="48F60A"/>
                </a:solidFill>
              </a:rPr>
              <a:t> </a:t>
            </a:r>
            <a:r>
              <a:rPr lang="ko-KR" altLang="en-US" spc="-150" dirty="0">
                <a:solidFill>
                  <a:srgbClr val="48F60A"/>
                </a:solidFill>
              </a:rPr>
              <a:t>설정</a:t>
            </a:r>
            <a:endParaRPr lang="en-US" altLang="ko-KR" spc="-150" dirty="0">
              <a:solidFill>
                <a:srgbClr val="48F60A"/>
              </a:solidFill>
            </a:endParaRPr>
          </a:p>
          <a:p>
            <a:pPr>
              <a:defRPr/>
            </a:pPr>
            <a:endParaRPr lang="en-US" altLang="ko-KR" spc="-150" dirty="0">
              <a:solidFill>
                <a:srgbClr val="FFFFFF"/>
              </a:solidFill>
            </a:endParaRPr>
          </a:p>
          <a:p>
            <a:pPr marL="139700" indent="0">
              <a:spcAft>
                <a:spcPts val="600"/>
              </a:spcAft>
              <a:buNone/>
              <a:defRPr/>
            </a:pPr>
            <a:r>
              <a:rPr lang="en-US" altLang="ko-KR" dirty="0">
                <a:solidFill>
                  <a:srgbClr val="FFFFFF"/>
                </a:solidFill>
              </a:rPr>
              <a:t>(1) </a:t>
            </a:r>
            <a:r>
              <a:rPr lang="ko-KR" altLang="en-US" dirty="0" smtClean="0"/>
              <a:t>로그 실시간 감지</a:t>
            </a:r>
            <a:r>
              <a:rPr lang="en-US" altLang="ko-KR" dirty="0" smtClean="0"/>
              <a:t>(</a:t>
            </a:r>
            <a:r>
              <a:rPr lang="en-US" altLang="ko-KR" dirty="0"/>
              <a:t>input)</a:t>
            </a:r>
            <a:endParaRPr lang="ko-KR" altLang="en-US" dirty="0">
              <a:solidFill>
                <a:srgbClr val="FFFFFF"/>
              </a:solidFill>
            </a:endParaRPr>
          </a:p>
          <a:p>
            <a:pPr marL="139700" indent="0">
              <a:spcAft>
                <a:spcPts val="600"/>
              </a:spcAft>
              <a:buNone/>
              <a:defRPr/>
            </a:pPr>
            <a:r>
              <a:rPr lang="en-US" altLang="ko-KR" dirty="0">
                <a:solidFill>
                  <a:schemeClr val="bg1"/>
                </a:solidFill>
              </a:rPr>
              <a:t>(2) </a:t>
            </a:r>
            <a:r>
              <a:rPr lang="en-US" altLang="ko-KR" dirty="0" err="1" smtClean="0">
                <a:solidFill>
                  <a:schemeClr val="bg1"/>
                </a:solidFill>
              </a:rPr>
              <a:t>logstash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전달</a:t>
            </a:r>
            <a:r>
              <a:rPr lang="en-US" altLang="ko-KR" dirty="0">
                <a:solidFill>
                  <a:schemeClr val="bg1"/>
                </a:solidFill>
              </a:rPr>
              <a:t>(output)</a:t>
            </a:r>
            <a:endParaRPr lang="en-US" altLang="ko-KR" dirty="0">
              <a:solidFill>
                <a:srgbClr val="48F60A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170"/>
          <a:stretch/>
        </p:blipFill>
        <p:spPr>
          <a:xfrm>
            <a:off x="4572000" y="2001663"/>
            <a:ext cx="3482999" cy="1666875"/>
          </a:xfrm>
          <a:prstGeom prst="rect">
            <a:avLst/>
          </a:prstGeom>
        </p:spPr>
      </p:pic>
      <p:pic>
        <p:nvPicPr>
          <p:cNvPr id="10" name="그림 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AAF13E-EDCA-E304-0F88-69EB198BD9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967" y="1294626"/>
            <a:ext cx="329687" cy="3279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178721-640D-FF4F-0FA4-4F6E1435B9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37" y="1268395"/>
            <a:ext cx="339189" cy="326148"/>
          </a:xfrm>
          <a:prstGeom prst="rect">
            <a:avLst/>
          </a:prstGeom>
        </p:spPr>
      </p:pic>
      <p:sp>
        <p:nvSpPr>
          <p:cNvPr id="12" name="오른쪽 화살표 6">
            <a:extLst>
              <a:ext uri="{FF2B5EF4-FFF2-40B4-BE49-F238E27FC236}">
                <a16:creationId xmlns:a16="http://schemas.microsoft.com/office/drawing/2014/main" id="{5349461B-EB99-1A9D-C428-09A6B337F668}"/>
              </a:ext>
            </a:extLst>
          </p:cNvPr>
          <p:cNvSpPr/>
          <p:nvPr/>
        </p:nvSpPr>
        <p:spPr>
          <a:xfrm>
            <a:off x="4582041" y="1387200"/>
            <a:ext cx="465686" cy="84252"/>
          </a:xfrm>
          <a:prstGeom prst="rightArrow">
            <a:avLst/>
          </a:prstGeom>
          <a:solidFill>
            <a:srgbClr val="0BC4D9"/>
          </a:solidFill>
          <a:ln>
            <a:solidFill>
              <a:srgbClr val="0BC4D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ko-KR" altLang="en-US" sz="1867" kern="0">
              <a:solidFill>
                <a:schemeClr val="bg1"/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3" name="오른쪽 화살표 6">
            <a:extLst>
              <a:ext uri="{FF2B5EF4-FFF2-40B4-BE49-F238E27FC236}">
                <a16:creationId xmlns:a16="http://schemas.microsoft.com/office/drawing/2014/main" id="{841E52CE-4005-E057-54C2-414CF9257409}"/>
              </a:ext>
            </a:extLst>
          </p:cNvPr>
          <p:cNvSpPr/>
          <p:nvPr/>
        </p:nvSpPr>
        <p:spPr>
          <a:xfrm>
            <a:off x="5601918" y="1393005"/>
            <a:ext cx="465686" cy="84252"/>
          </a:xfrm>
          <a:prstGeom prst="rightArrow">
            <a:avLst/>
          </a:prstGeom>
          <a:solidFill>
            <a:srgbClr val="0BC4D9"/>
          </a:solidFill>
          <a:ln>
            <a:solidFill>
              <a:srgbClr val="0BC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ko-KR" altLang="en-US" sz="1867" kern="0">
              <a:solidFill>
                <a:srgbClr val="F8F5FF"/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4" name="오른쪽 화살표 6">
            <a:extLst>
              <a:ext uri="{FF2B5EF4-FFF2-40B4-BE49-F238E27FC236}">
                <a16:creationId xmlns:a16="http://schemas.microsoft.com/office/drawing/2014/main" id="{6A4207CB-0938-3281-AD39-388B6AD50B02}"/>
              </a:ext>
            </a:extLst>
          </p:cNvPr>
          <p:cNvSpPr/>
          <p:nvPr/>
        </p:nvSpPr>
        <p:spPr>
          <a:xfrm>
            <a:off x="6510821" y="1390616"/>
            <a:ext cx="465686" cy="8425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ko-KR" altLang="en-US" sz="1867" kern="0">
              <a:solidFill>
                <a:srgbClr val="F8F5FF"/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5" name="오른쪽 화살표 6">
            <a:extLst>
              <a:ext uri="{FF2B5EF4-FFF2-40B4-BE49-F238E27FC236}">
                <a16:creationId xmlns:a16="http://schemas.microsoft.com/office/drawing/2014/main" id="{7FBD3F29-71B3-16BC-A5C5-E367CF01F287}"/>
              </a:ext>
            </a:extLst>
          </p:cNvPr>
          <p:cNvSpPr/>
          <p:nvPr/>
        </p:nvSpPr>
        <p:spPr>
          <a:xfrm>
            <a:off x="7516718" y="1390616"/>
            <a:ext cx="465686" cy="8425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ko-KR" altLang="en-US" sz="1867" kern="0">
              <a:solidFill>
                <a:srgbClr val="F8F5FF"/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182BC32-10A5-9605-A6A3-CFEC6875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36" y="1275188"/>
            <a:ext cx="381585" cy="34861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50" y="1264327"/>
            <a:ext cx="358725" cy="3587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57" y="1209580"/>
            <a:ext cx="414677" cy="414677"/>
          </a:xfrm>
          <a:prstGeom prst="rect">
            <a:avLst/>
          </a:prstGeom>
        </p:spPr>
      </p:pic>
      <p:pic>
        <p:nvPicPr>
          <p:cNvPr id="3" name="그림 2" descr="텍스트, 폰트, 스크린샷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F02341-CCE8-1100-CF37-4C43A71BDD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2041" y="3836505"/>
            <a:ext cx="3505190" cy="8584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832712" y="1631109"/>
            <a:ext cx="8579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</a:t>
            </a:r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ko-KR" altLang="en-US" sz="1200" kern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74704" y="1631109"/>
            <a:ext cx="8579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smtClean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감지</a:t>
            </a:r>
            <a:r>
              <a:rPr lang="en-US" altLang="ko-KR" sz="1200" dirty="0" smtClean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 smtClean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전달</a:t>
            </a:r>
            <a:endParaRPr lang="ko-KR" altLang="en-US" sz="1200" kern="0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2502" y="1631109"/>
            <a:ext cx="4924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err="1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파싱</a:t>
            </a:r>
            <a:endParaRPr lang="ko-KR" altLang="en-US" sz="1200" kern="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11957" y="1631109"/>
            <a:ext cx="4924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kern="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저장</a:t>
            </a:r>
            <a:endParaRPr lang="ko-KR" altLang="en-US" sz="1200" kern="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27840" y="1631109"/>
            <a:ext cx="6463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kern="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시각화</a:t>
            </a:r>
            <a:endParaRPr lang="ko-KR" altLang="en-US" sz="1200" kern="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417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 </a:t>
            </a:r>
            <a:r>
              <a:rPr lang="ko-KR" altLang="en-US" dirty="0"/>
              <a:t>서버 설정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>
            <a:noAutofit/>
          </a:bodyPr>
          <a:lstStyle/>
          <a:p>
            <a:pPr>
              <a:defRPr/>
            </a:pPr>
            <a:endParaRPr lang="ko-KR" altLang="en-US" spc="-150" dirty="0">
              <a:solidFill>
                <a:srgbClr val="48F60A"/>
              </a:solidFill>
            </a:endParaRPr>
          </a:p>
          <a:p>
            <a:pPr>
              <a:defRPr/>
            </a:pPr>
            <a:r>
              <a:rPr lang="en-US" altLang="ko-KR" spc="-150" dirty="0" err="1">
                <a:solidFill>
                  <a:srgbClr val="48F60A"/>
                </a:solidFill>
              </a:rPr>
              <a:t>Logstash</a:t>
            </a:r>
            <a:r>
              <a:rPr lang="en-US" altLang="ko-KR" spc="-150" dirty="0">
                <a:solidFill>
                  <a:srgbClr val="48F60A"/>
                </a:solidFill>
              </a:rPr>
              <a:t> </a:t>
            </a:r>
            <a:r>
              <a:rPr lang="ko-KR" altLang="en-US" spc="-150" dirty="0">
                <a:solidFill>
                  <a:srgbClr val="48F60A"/>
                </a:solidFill>
              </a:rPr>
              <a:t>설정</a:t>
            </a:r>
            <a:endParaRPr lang="en-US" altLang="ko-KR" spc="-150" dirty="0">
              <a:solidFill>
                <a:srgbClr val="48F60A"/>
              </a:solidFill>
            </a:endParaRPr>
          </a:p>
          <a:p>
            <a:pPr>
              <a:defRPr/>
            </a:pPr>
            <a:endParaRPr lang="en-US" altLang="ko-KR" spc="-150" dirty="0">
              <a:solidFill>
                <a:srgbClr val="FFFFFF"/>
              </a:solidFill>
            </a:endParaRPr>
          </a:p>
          <a:p>
            <a:pPr marL="139700" indent="0">
              <a:spcAft>
                <a:spcPts val="600"/>
              </a:spcAft>
              <a:buNone/>
              <a:defRPr/>
            </a:pPr>
            <a:r>
              <a:rPr lang="en-US" altLang="ko-KR" dirty="0">
                <a:solidFill>
                  <a:srgbClr val="FFFFFF"/>
                </a:solidFill>
              </a:rPr>
              <a:t>(1) </a:t>
            </a:r>
            <a:r>
              <a:rPr lang="ko-KR" altLang="en-US" dirty="0"/>
              <a:t>전달받는 방식</a:t>
            </a:r>
            <a:r>
              <a:rPr lang="en-US" altLang="ko-KR" dirty="0"/>
              <a:t>(input)</a:t>
            </a:r>
            <a:endParaRPr lang="ko-KR" altLang="en-US" dirty="0">
              <a:solidFill>
                <a:srgbClr val="FFFFFF"/>
              </a:solidFill>
            </a:endParaRPr>
          </a:p>
          <a:p>
            <a:pPr marL="139700" indent="0">
              <a:spcAft>
                <a:spcPts val="600"/>
              </a:spcAft>
              <a:buNone/>
              <a:defRPr/>
            </a:pPr>
            <a:r>
              <a:rPr lang="en-US" altLang="ko-KR" dirty="0">
                <a:solidFill>
                  <a:schemeClr val="bg1"/>
                </a:solidFill>
              </a:rPr>
              <a:t>(2) </a:t>
            </a:r>
            <a:r>
              <a:rPr lang="ko-KR" altLang="en-US" dirty="0">
                <a:solidFill>
                  <a:schemeClr val="bg1"/>
                </a:solidFill>
              </a:rPr>
              <a:t>파싱 후 전달할 방식</a:t>
            </a:r>
            <a:r>
              <a:rPr lang="en-US" altLang="ko-KR" dirty="0">
                <a:solidFill>
                  <a:schemeClr val="bg1"/>
                </a:solidFill>
              </a:rPr>
              <a:t>(output)</a:t>
            </a:r>
            <a:endParaRPr lang="en-US" altLang="ko-KR" dirty="0">
              <a:solidFill>
                <a:srgbClr val="48F60A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04967" y="1209580"/>
            <a:ext cx="4447767" cy="414677"/>
            <a:chOff x="4104967" y="1209580"/>
            <a:chExt cx="4447767" cy="414677"/>
          </a:xfrm>
        </p:grpSpPr>
        <p:pic>
          <p:nvPicPr>
            <p:cNvPr id="11" name="그림 10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6AAF13E-EDCA-E304-0F88-69EB198B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967" y="1294626"/>
              <a:ext cx="329687" cy="3279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E178721-640D-FF4F-0FA4-4F6E1435B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037" y="1268395"/>
              <a:ext cx="339189" cy="326148"/>
            </a:xfrm>
            <a:prstGeom prst="rect">
              <a:avLst/>
            </a:prstGeom>
          </p:spPr>
        </p:pic>
        <p:sp>
          <p:nvSpPr>
            <p:cNvPr id="13" name="오른쪽 화살표 6">
              <a:extLst>
                <a:ext uri="{FF2B5EF4-FFF2-40B4-BE49-F238E27FC236}">
                  <a16:creationId xmlns:a16="http://schemas.microsoft.com/office/drawing/2014/main" id="{5349461B-EB99-1A9D-C428-09A6B337F668}"/>
                </a:ext>
              </a:extLst>
            </p:cNvPr>
            <p:cNvSpPr/>
            <p:nvPr/>
          </p:nvSpPr>
          <p:spPr>
            <a:xfrm>
              <a:off x="4582041" y="1387200"/>
              <a:ext cx="465686" cy="842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chemeClr val="bg1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4" name="오른쪽 화살표 6">
              <a:extLst>
                <a:ext uri="{FF2B5EF4-FFF2-40B4-BE49-F238E27FC236}">
                  <a16:creationId xmlns:a16="http://schemas.microsoft.com/office/drawing/2014/main" id="{841E52CE-4005-E057-54C2-414CF9257409}"/>
                </a:ext>
              </a:extLst>
            </p:cNvPr>
            <p:cNvSpPr/>
            <p:nvPr/>
          </p:nvSpPr>
          <p:spPr>
            <a:xfrm>
              <a:off x="5601918" y="1393005"/>
              <a:ext cx="465686" cy="84252"/>
            </a:xfrm>
            <a:prstGeom prst="rightArrow">
              <a:avLst/>
            </a:prstGeom>
            <a:solidFill>
              <a:srgbClr val="0BC4D9"/>
            </a:solidFill>
            <a:ln>
              <a:solidFill>
                <a:srgbClr val="0BC4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rgbClr val="F8F5FF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오른쪽 화살표 6">
              <a:extLst>
                <a:ext uri="{FF2B5EF4-FFF2-40B4-BE49-F238E27FC236}">
                  <a16:creationId xmlns:a16="http://schemas.microsoft.com/office/drawing/2014/main" id="{6A4207CB-0938-3281-AD39-388B6AD50B02}"/>
                </a:ext>
              </a:extLst>
            </p:cNvPr>
            <p:cNvSpPr/>
            <p:nvPr/>
          </p:nvSpPr>
          <p:spPr>
            <a:xfrm>
              <a:off x="6510821" y="1390616"/>
              <a:ext cx="465686" cy="84252"/>
            </a:xfrm>
            <a:prstGeom prst="rightArrow">
              <a:avLst/>
            </a:prstGeom>
            <a:solidFill>
              <a:srgbClr val="0BC4D9"/>
            </a:solidFill>
            <a:ln>
              <a:solidFill>
                <a:srgbClr val="0BC4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rgbClr val="F8F5FF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6" name="오른쪽 화살표 6">
              <a:extLst>
                <a:ext uri="{FF2B5EF4-FFF2-40B4-BE49-F238E27FC236}">
                  <a16:creationId xmlns:a16="http://schemas.microsoft.com/office/drawing/2014/main" id="{7FBD3F29-71B3-16BC-A5C5-E367CF01F287}"/>
                </a:ext>
              </a:extLst>
            </p:cNvPr>
            <p:cNvSpPr/>
            <p:nvPr/>
          </p:nvSpPr>
          <p:spPr>
            <a:xfrm>
              <a:off x="7516718" y="1390616"/>
              <a:ext cx="465686" cy="842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rgbClr val="F8F5FF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82BC32-10A5-9605-A6A3-CFEC68753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236" y="1275188"/>
              <a:ext cx="381585" cy="34861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9850" y="1264327"/>
              <a:ext cx="358725" cy="35872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057" y="1209580"/>
              <a:ext cx="414677" cy="414677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2041" y="2109358"/>
            <a:ext cx="2962275" cy="1019175"/>
          </a:xfrm>
          <a:prstGeom prst="rect">
            <a:avLst/>
          </a:prstGeom>
        </p:spPr>
      </p:pic>
      <p:pic>
        <p:nvPicPr>
          <p:cNvPr id="3" name="그림 2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F21835-1568-0B11-8553-1B6561245F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328463"/>
            <a:ext cx="3657600" cy="127937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32712" y="1631109"/>
            <a:ext cx="8579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</a:t>
            </a:r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ko-KR" altLang="en-US" sz="1200" kern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4704" y="1631109"/>
            <a:ext cx="8579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감지</a:t>
            </a:r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전달</a:t>
            </a:r>
            <a:endParaRPr lang="ko-KR" altLang="en-US" sz="1200" kern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52502" y="1631109"/>
            <a:ext cx="4924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err="1" smtClean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파싱</a:t>
            </a:r>
            <a:endParaRPr lang="ko-KR" altLang="en-US" sz="1200" kern="0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11957" y="1631109"/>
            <a:ext cx="4924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kern="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저장</a:t>
            </a:r>
            <a:endParaRPr lang="ko-KR" altLang="en-US" sz="1200" kern="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27840" y="1631109"/>
            <a:ext cx="6463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kern="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시각화</a:t>
            </a:r>
            <a:endParaRPr lang="ko-KR" altLang="en-US" sz="1200" kern="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64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000" y="1362619"/>
            <a:ext cx="1044000" cy="307777"/>
          </a:xfrm>
          <a:prstGeom prst="rect">
            <a:avLst/>
          </a:prstGeom>
          <a:noFill/>
          <a:ln w="19050">
            <a:solidFill>
              <a:srgbClr val="0BC4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도구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000" y="3164086"/>
            <a:ext cx="1044000" cy="307777"/>
          </a:xfrm>
          <a:prstGeom prst="rect">
            <a:avLst/>
          </a:prstGeom>
          <a:noFill/>
          <a:ln w="19050">
            <a:solidFill>
              <a:srgbClr val="0BC4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협업 도구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78000" y="1362619"/>
            <a:ext cx="1044000" cy="307777"/>
          </a:xfrm>
          <a:prstGeom prst="rect">
            <a:avLst/>
          </a:prstGeom>
          <a:noFill/>
          <a:ln w="19050">
            <a:solidFill>
              <a:srgbClr val="0BC4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문서 도구</a:t>
            </a:r>
          </a:p>
        </p:txBody>
      </p:sp>
      <p:pic>
        <p:nvPicPr>
          <p:cNvPr id="1030" name="Picture 6" descr="Cisco Packet Tracer Training - Hurbad Cour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10" y="2291944"/>
            <a:ext cx="4975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ファイル:GNS3 logo.png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62" y="1698983"/>
            <a:ext cx="53999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4" t="22071" r="20087" b="23248"/>
          <a:stretch/>
        </p:blipFill>
        <p:spPr>
          <a:xfrm>
            <a:off x="4778915" y="1820952"/>
            <a:ext cx="846995" cy="795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19695" r="22681" b="22684"/>
          <a:stretch/>
        </p:blipFill>
        <p:spPr>
          <a:xfrm>
            <a:off x="5778556" y="1794261"/>
            <a:ext cx="835189" cy="826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4" t="21780" r="19175" b="21776"/>
          <a:stretch/>
        </p:blipFill>
        <p:spPr>
          <a:xfrm>
            <a:off x="6671709" y="1802462"/>
            <a:ext cx="909690" cy="847865"/>
          </a:xfrm>
          <a:prstGeom prst="rect">
            <a:avLst/>
          </a:prstGeom>
        </p:spPr>
      </p:pic>
      <p:pic>
        <p:nvPicPr>
          <p:cNvPr id="1036" name="Picture 12" descr="파일:Notion-logo.svg - 위키백과, 우리 모두의 백과사전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905" y="3705922"/>
            <a:ext cx="787381" cy="7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한컴오피스 한글 | AppFollow | App's reputation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081" y="1853690"/>
            <a:ext cx="737525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File:PuTTY Icon.svg - Wikimedia Comm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69" y="17040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iscord Logo, symbol, meaning, history, PNG, bra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631" y="3724565"/>
            <a:ext cx="1249095" cy="70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File:Google Drive icon (2020).svg - Wikimedia Comm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157" y="3779512"/>
            <a:ext cx="716365" cy="64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/>
          <p:cNvCxnSpPr/>
          <p:nvPr/>
        </p:nvCxnSpPr>
        <p:spPr>
          <a:xfrm>
            <a:off x="522000" y="3127054"/>
            <a:ext cx="810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572000" y="976277"/>
            <a:ext cx="0" cy="21507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6" name="Picture 32" descr="File:KakaoTalk logo.svg - Wikipedi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56" y="3779512"/>
            <a:ext cx="704490" cy="70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File:Vmware workstation 16 icon.svg - Wikimedia Common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745" y="1673868"/>
            <a:ext cx="54079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Custom Wireshark icon because the current one is very bad : r/MacO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328" y="224706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50"/>
          <a:stretch/>
        </p:blipFill>
        <p:spPr>
          <a:xfrm>
            <a:off x="6991214" y="3679065"/>
            <a:ext cx="1071563" cy="8245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9144" y="2251762"/>
            <a:ext cx="1719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GNS 1.5.3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3539" y="2830781"/>
            <a:ext cx="2046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Packet tracer 8.2.2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4742" y="2251762"/>
            <a:ext cx="1719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Putty 0.83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2273" y="2830781"/>
            <a:ext cx="1719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Wireshark 4.4.9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03836" y="2251762"/>
            <a:ext cx="1719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VMWare 17.6.2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4734" y="2570866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Word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78556" y="2570866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59890" y="2570866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Excel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32273" y="2570866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12025" y="4514163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29608" y="4514163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Discord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86957" y="4514163"/>
            <a:ext cx="1186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 Drive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25910" y="4514163"/>
            <a:ext cx="108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Kakao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Talk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77425" y="4514163"/>
            <a:ext cx="899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NAS</a:t>
            </a:r>
          </a:p>
        </p:txBody>
      </p:sp>
    </p:spTree>
    <p:extLst>
      <p:ext uri="{BB962C8B-B14F-4D97-AF65-F5344CB8AC3E}">
        <p14:creationId xmlns:p14="http://schemas.microsoft.com/office/powerpoint/2010/main" val="13071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 </a:t>
            </a:r>
            <a:r>
              <a:rPr lang="ko-KR" altLang="en-US" dirty="0"/>
              <a:t>서버 설정</a:t>
            </a:r>
            <a:r>
              <a:rPr lang="en-US" altLang="ko-KR" dirty="0"/>
              <a:t>(4/5)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>
            <a:noAutofit/>
          </a:bodyPr>
          <a:lstStyle/>
          <a:p>
            <a:pPr>
              <a:defRPr/>
            </a:pPr>
            <a:endParaRPr lang="ko-KR" altLang="en-US" spc="-150" dirty="0">
              <a:solidFill>
                <a:srgbClr val="48F60A"/>
              </a:solidFill>
            </a:endParaRPr>
          </a:p>
          <a:p>
            <a:pPr>
              <a:defRPr/>
            </a:pPr>
            <a:r>
              <a:rPr lang="en-US" altLang="ko-KR" spc="-150" dirty="0" err="1">
                <a:solidFill>
                  <a:srgbClr val="48F60A"/>
                </a:solidFill>
              </a:rPr>
              <a:t>Elasticsearch</a:t>
            </a:r>
            <a:r>
              <a:rPr lang="en-US" altLang="ko-KR" spc="-150" dirty="0">
                <a:solidFill>
                  <a:srgbClr val="48F60A"/>
                </a:solidFill>
              </a:rPr>
              <a:t> </a:t>
            </a:r>
            <a:r>
              <a:rPr lang="ko-KR" altLang="en-US" spc="-150" dirty="0">
                <a:solidFill>
                  <a:srgbClr val="48F60A"/>
                </a:solidFill>
              </a:rPr>
              <a:t>설정</a:t>
            </a:r>
            <a:endParaRPr lang="en-US" altLang="ko-KR" spc="-150" dirty="0">
              <a:solidFill>
                <a:srgbClr val="48F60A"/>
              </a:solidFill>
            </a:endParaRPr>
          </a:p>
          <a:p>
            <a:pPr>
              <a:defRPr/>
            </a:pPr>
            <a:endParaRPr lang="en-US" altLang="ko-KR" spc="-150" dirty="0">
              <a:solidFill>
                <a:srgbClr val="FFFFFF"/>
              </a:solidFill>
            </a:endParaRPr>
          </a:p>
          <a:p>
            <a:pPr marL="139700" indent="0">
              <a:spcAft>
                <a:spcPts val="600"/>
              </a:spcAft>
              <a:buNone/>
              <a:defRPr/>
            </a:pPr>
            <a:r>
              <a:rPr lang="en-US" altLang="ko-KR" dirty="0">
                <a:solidFill>
                  <a:srgbClr val="FFFFFF"/>
                </a:solidFill>
              </a:rPr>
              <a:t>(1) </a:t>
            </a:r>
            <a:r>
              <a:rPr lang="ko-KR" altLang="en-US" dirty="0"/>
              <a:t>네트워크 호스트를 </a:t>
            </a:r>
            <a:r>
              <a:rPr lang="en-US" altLang="ko-KR" spc="-100" dirty="0" smtClean="0"/>
              <a:t>20.0.0.65</a:t>
            </a:r>
            <a:r>
              <a:rPr lang="ko-KR" altLang="en-US" spc="-100" dirty="0" smtClean="0"/>
              <a:t>로 </a:t>
            </a:r>
            <a:r>
              <a:rPr lang="ko-KR" altLang="en-US" spc="-100" dirty="0"/>
              <a:t>설정하여 </a:t>
            </a:r>
            <a:r>
              <a:rPr lang="ko-KR" altLang="en-US" spc="-100" dirty="0" smtClean="0"/>
              <a:t>내부 접속만 허용</a:t>
            </a:r>
            <a:endParaRPr lang="ko-KR" altLang="en-US" spc="-100" dirty="0">
              <a:solidFill>
                <a:srgbClr val="FFFFFF"/>
              </a:solidFill>
            </a:endParaRPr>
          </a:p>
          <a:p>
            <a:pPr marL="139700" indent="0">
              <a:spcAft>
                <a:spcPts val="600"/>
              </a:spcAft>
              <a:buNone/>
              <a:defRPr/>
            </a:pPr>
            <a:r>
              <a:rPr lang="en-US" altLang="ko-KR" dirty="0">
                <a:solidFill>
                  <a:schemeClr val="bg1"/>
                </a:solidFill>
              </a:rPr>
              <a:t>(2) </a:t>
            </a:r>
            <a:r>
              <a:rPr lang="ko-KR" altLang="en-US" dirty="0">
                <a:solidFill>
                  <a:schemeClr val="bg1"/>
                </a:solidFill>
              </a:rPr>
              <a:t>기본 포트를 </a:t>
            </a:r>
            <a:r>
              <a:rPr lang="en-US" altLang="ko-KR" dirty="0">
                <a:solidFill>
                  <a:schemeClr val="bg1"/>
                </a:solidFill>
              </a:rPr>
              <a:t>9200</a:t>
            </a:r>
            <a:r>
              <a:rPr lang="ko-KR" altLang="en-US" dirty="0">
                <a:solidFill>
                  <a:schemeClr val="bg1"/>
                </a:solidFill>
              </a:rPr>
              <a:t>으로 설정</a:t>
            </a:r>
            <a:endParaRPr lang="en-US" altLang="ko-KR" dirty="0">
              <a:solidFill>
                <a:srgbClr val="48F60A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04967" y="1209580"/>
            <a:ext cx="4447767" cy="414677"/>
            <a:chOff x="4104967" y="1209580"/>
            <a:chExt cx="4447767" cy="414677"/>
          </a:xfrm>
        </p:grpSpPr>
        <p:pic>
          <p:nvPicPr>
            <p:cNvPr id="11" name="그림 10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6AAF13E-EDCA-E304-0F88-69EB198B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967" y="1294626"/>
              <a:ext cx="329687" cy="3279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E178721-640D-FF4F-0FA4-4F6E1435B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037" y="1268395"/>
              <a:ext cx="339189" cy="326148"/>
            </a:xfrm>
            <a:prstGeom prst="rect">
              <a:avLst/>
            </a:prstGeom>
          </p:spPr>
        </p:pic>
        <p:sp>
          <p:nvSpPr>
            <p:cNvPr id="13" name="오른쪽 화살표 6">
              <a:extLst>
                <a:ext uri="{FF2B5EF4-FFF2-40B4-BE49-F238E27FC236}">
                  <a16:creationId xmlns:a16="http://schemas.microsoft.com/office/drawing/2014/main" id="{5349461B-EB99-1A9D-C428-09A6B337F668}"/>
                </a:ext>
              </a:extLst>
            </p:cNvPr>
            <p:cNvSpPr/>
            <p:nvPr/>
          </p:nvSpPr>
          <p:spPr>
            <a:xfrm>
              <a:off x="4582041" y="1387200"/>
              <a:ext cx="465686" cy="842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chemeClr val="bg1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4" name="오른쪽 화살표 6">
              <a:extLst>
                <a:ext uri="{FF2B5EF4-FFF2-40B4-BE49-F238E27FC236}">
                  <a16:creationId xmlns:a16="http://schemas.microsoft.com/office/drawing/2014/main" id="{841E52CE-4005-E057-54C2-414CF9257409}"/>
                </a:ext>
              </a:extLst>
            </p:cNvPr>
            <p:cNvSpPr/>
            <p:nvPr/>
          </p:nvSpPr>
          <p:spPr>
            <a:xfrm>
              <a:off x="5601918" y="1393005"/>
              <a:ext cx="465686" cy="842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rgbClr val="F8F5FF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오른쪽 화살표 6">
              <a:extLst>
                <a:ext uri="{FF2B5EF4-FFF2-40B4-BE49-F238E27FC236}">
                  <a16:creationId xmlns:a16="http://schemas.microsoft.com/office/drawing/2014/main" id="{6A4207CB-0938-3281-AD39-388B6AD50B02}"/>
                </a:ext>
              </a:extLst>
            </p:cNvPr>
            <p:cNvSpPr/>
            <p:nvPr/>
          </p:nvSpPr>
          <p:spPr>
            <a:xfrm>
              <a:off x="6510821" y="1390616"/>
              <a:ext cx="465686" cy="84252"/>
            </a:xfrm>
            <a:prstGeom prst="rightArrow">
              <a:avLst/>
            </a:prstGeom>
            <a:solidFill>
              <a:srgbClr val="0BC4D9"/>
            </a:solidFill>
            <a:ln>
              <a:solidFill>
                <a:srgbClr val="0BC4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rgbClr val="F8F5FF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6" name="오른쪽 화살표 6">
              <a:extLst>
                <a:ext uri="{FF2B5EF4-FFF2-40B4-BE49-F238E27FC236}">
                  <a16:creationId xmlns:a16="http://schemas.microsoft.com/office/drawing/2014/main" id="{7FBD3F29-71B3-16BC-A5C5-E367CF01F287}"/>
                </a:ext>
              </a:extLst>
            </p:cNvPr>
            <p:cNvSpPr/>
            <p:nvPr/>
          </p:nvSpPr>
          <p:spPr>
            <a:xfrm>
              <a:off x="7516718" y="1390616"/>
              <a:ext cx="465686" cy="842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rgbClr val="F8F5FF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82BC32-10A5-9605-A6A3-CFEC68753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236" y="1275188"/>
              <a:ext cx="381585" cy="34861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9850" y="1264327"/>
              <a:ext cx="358725" cy="35872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057" y="1209580"/>
              <a:ext cx="414677" cy="414677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832712" y="1631109"/>
            <a:ext cx="8579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</a:t>
            </a:r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ko-KR" altLang="en-US" sz="1200" kern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4704" y="1631109"/>
            <a:ext cx="8579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감지</a:t>
            </a:r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전달</a:t>
            </a:r>
            <a:endParaRPr lang="ko-KR" altLang="en-US" sz="1200" kern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52502" y="1631109"/>
            <a:ext cx="4924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파싱</a:t>
            </a:r>
            <a:endParaRPr lang="ko-KR" altLang="en-US" sz="1200" kern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1957" y="1631109"/>
            <a:ext cx="4924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kern="0" dirty="0" smtClean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저장</a:t>
            </a:r>
            <a:endParaRPr lang="ko-KR" altLang="en-US" sz="1200" kern="0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27840" y="1631109"/>
            <a:ext cx="6463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kern="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시각화</a:t>
            </a:r>
            <a:endParaRPr lang="ko-KR" altLang="en-US" sz="1200" kern="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5382" y="2447614"/>
            <a:ext cx="4858615" cy="8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 </a:t>
            </a:r>
            <a:r>
              <a:rPr lang="ko-KR" altLang="en-US" dirty="0"/>
              <a:t>서버 설정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>
            <a:noAutofit/>
          </a:bodyPr>
          <a:lstStyle/>
          <a:p>
            <a:pPr>
              <a:defRPr/>
            </a:pPr>
            <a:endParaRPr lang="ko-KR" altLang="en-US" spc="-150" dirty="0">
              <a:solidFill>
                <a:srgbClr val="48F60A"/>
              </a:solidFill>
            </a:endParaRPr>
          </a:p>
          <a:p>
            <a:pPr>
              <a:defRPr/>
            </a:pPr>
            <a:r>
              <a:rPr lang="en-US" altLang="ko-KR" spc="-150" dirty="0" err="1">
                <a:solidFill>
                  <a:srgbClr val="48F60A"/>
                </a:solidFill>
              </a:rPr>
              <a:t>kibana</a:t>
            </a:r>
            <a:r>
              <a:rPr lang="en-US" altLang="ko-KR" spc="-150" dirty="0">
                <a:solidFill>
                  <a:srgbClr val="48F60A"/>
                </a:solidFill>
              </a:rPr>
              <a:t> </a:t>
            </a:r>
            <a:r>
              <a:rPr lang="ko-KR" altLang="en-US" spc="-150" dirty="0">
                <a:solidFill>
                  <a:srgbClr val="48F60A"/>
                </a:solidFill>
              </a:rPr>
              <a:t>설정</a:t>
            </a:r>
            <a:endParaRPr lang="en-US" altLang="ko-KR" spc="-150" dirty="0">
              <a:solidFill>
                <a:srgbClr val="48F60A"/>
              </a:solidFill>
            </a:endParaRPr>
          </a:p>
          <a:p>
            <a:pPr>
              <a:defRPr/>
            </a:pPr>
            <a:endParaRPr lang="en-US" altLang="ko-KR" spc="-150" dirty="0">
              <a:solidFill>
                <a:srgbClr val="FFFFFF"/>
              </a:solidFill>
            </a:endParaRPr>
          </a:p>
          <a:p>
            <a:pPr marL="482600" indent="-342900">
              <a:spcAft>
                <a:spcPts val="600"/>
              </a:spcAft>
              <a:buAutoNum type="arabicParenBoth"/>
              <a:defRPr/>
            </a:pPr>
            <a:r>
              <a:rPr lang="ko-KR" altLang="en-US" dirty="0"/>
              <a:t>서버의 포트와 외부 접속 여부</a:t>
            </a:r>
            <a:endParaRPr lang="en-US" altLang="ko-KR" dirty="0"/>
          </a:p>
          <a:p>
            <a:pPr marL="482600" indent="-342900">
              <a:spcAft>
                <a:spcPts val="600"/>
              </a:spcAft>
              <a:buAutoNum type="arabicParenBoth"/>
              <a:defRPr/>
            </a:pPr>
            <a:r>
              <a:rPr lang="ko-KR" altLang="en-US" dirty="0">
                <a:solidFill>
                  <a:schemeClr val="bg1"/>
                </a:solidFill>
              </a:rPr>
              <a:t>연결을 시도할 </a:t>
            </a:r>
            <a:r>
              <a:rPr lang="en-US" altLang="ko-KR" dirty="0">
                <a:solidFill>
                  <a:schemeClr val="bg1"/>
                </a:solidFill>
              </a:rPr>
              <a:t>IP </a:t>
            </a:r>
            <a:r>
              <a:rPr lang="ko-KR" altLang="en-US" dirty="0">
                <a:solidFill>
                  <a:schemeClr val="bg1"/>
                </a:solidFill>
              </a:rPr>
              <a:t>지정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04967" y="1209580"/>
            <a:ext cx="4447767" cy="414677"/>
            <a:chOff x="4104967" y="1209580"/>
            <a:chExt cx="4447767" cy="414677"/>
          </a:xfrm>
        </p:grpSpPr>
        <p:pic>
          <p:nvPicPr>
            <p:cNvPr id="11" name="그림 10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6AAF13E-EDCA-E304-0F88-69EB198B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967" y="1294626"/>
              <a:ext cx="329687" cy="3279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E178721-640D-FF4F-0FA4-4F6E1435B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037" y="1268395"/>
              <a:ext cx="339189" cy="326148"/>
            </a:xfrm>
            <a:prstGeom prst="rect">
              <a:avLst/>
            </a:prstGeom>
          </p:spPr>
        </p:pic>
        <p:sp>
          <p:nvSpPr>
            <p:cNvPr id="13" name="오른쪽 화살표 6">
              <a:extLst>
                <a:ext uri="{FF2B5EF4-FFF2-40B4-BE49-F238E27FC236}">
                  <a16:creationId xmlns:a16="http://schemas.microsoft.com/office/drawing/2014/main" id="{5349461B-EB99-1A9D-C428-09A6B337F668}"/>
                </a:ext>
              </a:extLst>
            </p:cNvPr>
            <p:cNvSpPr/>
            <p:nvPr/>
          </p:nvSpPr>
          <p:spPr>
            <a:xfrm>
              <a:off x="4582041" y="1387200"/>
              <a:ext cx="465686" cy="842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chemeClr val="bg1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4" name="오른쪽 화살표 6">
              <a:extLst>
                <a:ext uri="{FF2B5EF4-FFF2-40B4-BE49-F238E27FC236}">
                  <a16:creationId xmlns:a16="http://schemas.microsoft.com/office/drawing/2014/main" id="{841E52CE-4005-E057-54C2-414CF9257409}"/>
                </a:ext>
              </a:extLst>
            </p:cNvPr>
            <p:cNvSpPr/>
            <p:nvPr/>
          </p:nvSpPr>
          <p:spPr>
            <a:xfrm>
              <a:off x="5601918" y="1393005"/>
              <a:ext cx="465686" cy="842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rgbClr val="F8F5FF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오른쪽 화살표 6">
              <a:extLst>
                <a:ext uri="{FF2B5EF4-FFF2-40B4-BE49-F238E27FC236}">
                  <a16:creationId xmlns:a16="http://schemas.microsoft.com/office/drawing/2014/main" id="{6A4207CB-0938-3281-AD39-388B6AD50B02}"/>
                </a:ext>
              </a:extLst>
            </p:cNvPr>
            <p:cNvSpPr/>
            <p:nvPr/>
          </p:nvSpPr>
          <p:spPr>
            <a:xfrm>
              <a:off x="6510821" y="1390616"/>
              <a:ext cx="465686" cy="842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rgbClr val="F8F5FF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6" name="오른쪽 화살표 6">
              <a:extLst>
                <a:ext uri="{FF2B5EF4-FFF2-40B4-BE49-F238E27FC236}">
                  <a16:creationId xmlns:a16="http://schemas.microsoft.com/office/drawing/2014/main" id="{7FBD3F29-71B3-16BC-A5C5-E367CF01F287}"/>
                </a:ext>
              </a:extLst>
            </p:cNvPr>
            <p:cNvSpPr/>
            <p:nvPr/>
          </p:nvSpPr>
          <p:spPr>
            <a:xfrm>
              <a:off x="7516718" y="1390616"/>
              <a:ext cx="465686" cy="84252"/>
            </a:xfrm>
            <a:prstGeom prst="rightArrow">
              <a:avLst/>
            </a:prstGeom>
            <a:solidFill>
              <a:srgbClr val="0BC4D9"/>
            </a:solidFill>
            <a:ln>
              <a:solidFill>
                <a:srgbClr val="0BC4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0">
                <a:buClr>
                  <a:srgbClr val="000000"/>
                </a:buClr>
              </a:pPr>
              <a:endParaRPr lang="ko-KR" altLang="en-US" sz="1867" kern="0">
                <a:solidFill>
                  <a:srgbClr val="F8F5FF"/>
                </a:solidFill>
                <a:latin typeface="Arial"/>
                <a:ea typeface="맑은 고딕" panose="020B0503020000020004" pitchFamily="50" charset="-127"/>
                <a:sym typeface="Arial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82BC32-10A5-9605-A6A3-CFEC68753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236" y="1275188"/>
              <a:ext cx="381585" cy="34861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9850" y="1264327"/>
              <a:ext cx="358725" cy="35872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057" y="1209580"/>
              <a:ext cx="414677" cy="414677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212" y="2666075"/>
            <a:ext cx="4767998" cy="68901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832712" y="1631109"/>
            <a:ext cx="8579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</a:t>
            </a:r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ko-KR" altLang="en-US" sz="1200" kern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4704" y="1631109"/>
            <a:ext cx="8579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감지</a:t>
            </a:r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전달</a:t>
            </a:r>
            <a:endParaRPr lang="ko-KR" altLang="en-US" sz="1200" kern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52502" y="1631109"/>
            <a:ext cx="4924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파싱</a:t>
            </a:r>
            <a:endParaRPr lang="ko-KR" altLang="en-US" sz="1200" kern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1957" y="1631109"/>
            <a:ext cx="4924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kern="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저장</a:t>
            </a:r>
            <a:endParaRPr lang="ko-KR" altLang="en-US" sz="1200" kern="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27840" y="1631109"/>
            <a:ext cx="6463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latinLnBrk="0">
              <a:buClr>
                <a:srgbClr val="000000"/>
              </a:buClr>
              <a:defRPr/>
            </a:pPr>
            <a:r>
              <a:rPr lang="ko-KR" altLang="en-US" sz="1200" kern="0" dirty="0" smtClean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시각화</a:t>
            </a:r>
            <a:endParaRPr lang="ko-KR" altLang="en-US" sz="1200" kern="0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91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850"/>
          <a:stretch>
            <a:fillRect/>
          </a:stretch>
        </p:blipFill>
        <p:spPr>
          <a:xfrm>
            <a:off x="3765008" y="1377950"/>
            <a:ext cx="5046229" cy="3529936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</a:t>
            </a:r>
            <a:r>
              <a:rPr lang="ko-KR" altLang="en-US" dirty="0"/>
              <a:t>(모니터링)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pPr marL="13970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spc="-100" dirty="0">
                <a:solidFill>
                  <a:srgbClr val="48F60A"/>
                </a:solidFill>
              </a:rPr>
              <a:t>Kibana Discover </a:t>
            </a:r>
            <a:r>
              <a:rPr lang="ko-KR" altLang="en-US" spc="-100" dirty="0">
                <a:solidFill>
                  <a:srgbClr val="48F60A"/>
                </a:solidFill>
              </a:rPr>
              <a:t>화면을 이용한 </a:t>
            </a:r>
            <a:r>
              <a:rPr lang="ko-KR" altLang="en-US" spc="-100" dirty="0" smtClean="0">
                <a:solidFill>
                  <a:srgbClr val="48F60A"/>
                </a:solidFill>
              </a:rPr>
              <a:t>실시간 로그 </a:t>
            </a:r>
            <a:r>
              <a:rPr lang="ko-KR" altLang="en-US" spc="-100" dirty="0">
                <a:solidFill>
                  <a:srgbClr val="48F60A"/>
                </a:solidFill>
              </a:rPr>
              <a:t>시각화</a:t>
            </a:r>
            <a:endParaRPr lang="en-US" altLang="ko-KR" spc="-100" dirty="0">
              <a:solidFill>
                <a:srgbClr val="48F60A"/>
              </a:solidFill>
            </a:endParaRPr>
          </a:p>
          <a:p>
            <a:pPr lvl="0">
              <a:defRPr/>
            </a:pPr>
            <a:endParaRPr lang="en-US" altLang="ko-KR" spc="-100" dirty="0"/>
          </a:p>
          <a:p>
            <a:pPr>
              <a:defRPr/>
            </a:pPr>
            <a:r>
              <a:rPr lang="ko-KR" altLang="en-US" spc="-100" dirty="0"/>
              <a:t>필터링을 통한 </a:t>
            </a:r>
            <a:r>
              <a:rPr lang="ko-KR" altLang="en-US" spc="-100" dirty="0" smtClean="0"/>
              <a:t>상세 검색</a:t>
            </a:r>
            <a:r>
              <a:rPr lang="en-US" altLang="ko-KR" spc="-100" dirty="0"/>
              <a:t/>
            </a:r>
            <a:br>
              <a:rPr lang="en-US" altLang="ko-KR" spc="-100" dirty="0"/>
            </a:br>
            <a:r>
              <a:rPr lang="en-US" altLang="ko-KR" spc="-100" dirty="0" smtClean="0"/>
              <a:t>(</a:t>
            </a:r>
            <a:r>
              <a:rPr lang="ko-KR" altLang="en-US" spc="-100" dirty="0" smtClean="0"/>
              <a:t>원격 로그인 </a:t>
            </a:r>
            <a:r>
              <a:rPr lang="ko-KR" altLang="en-US" spc="-100" dirty="0"/>
              <a:t>실패</a:t>
            </a:r>
            <a:r>
              <a:rPr lang="en-US" altLang="ko-KR" spc="-100" dirty="0"/>
              <a:t>)</a:t>
            </a:r>
          </a:p>
          <a:p>
            <a:pPr lvl="0">
              <a:defRPr/>
            </a:pPr>
            <a:endParaRPr lang="en-US" altLang="ko-KR" spc="-100" dirty="0"/>
          </a:p>
        </p:txBody>
      </p:sp>
    </p:spTree>
    <p:extLst>
      <p:ext uri="{BB962C8B-B14F-4D97-AF65-F5344CB8AC3E}">
        <p14:creationId xmlns:p14="http://schemas.microsoft.com/office/powerpoint/2010/main" val="37798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45057" y="1364745"/>
            <a:ext cx="5074297" cy="3539691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</a:t>
            </a:r>
            <a:r>
              <a:rPr lang="ko-KR" altLang="en-US" dirty="0"/>
              <a:t>(모니터링)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pPr marL="13970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spc="-100" dirty="0">
                <a:solidFill>
                  <a:schemeClr val="bg1"/>
                </a:solidFill>
              </a:rPr>
              <a:t>Kibana Discover </a:t>
            </a:r>
            <a:r>
              <a:rPr lang="ko-KR" altLang="en-US" spc="-100" dirty="0">
                <a:solidFill>
                  <a:schemeClr val="bg1"/>
                </a:solidFill>
              </a:rPr>
              <a:t>화면을 이용한 </a:t>
            </a:r>
            <a:r>
              <a:rPr lang="ko-KR" altLang="en-US" spc="-100" dirty="0" smtClean="0">
                <a:solidFill>
                  <a:schemeClr val="bg1"/>
                </a:solidFill>
              </a:rPr>
              <a:t>실시간 로그 </a:t>
            </a:r>
            <a:r>
              <a:rPr lang="ko-KR" altLang="en-US" spc="-100" dirty="0">
                <a:solidFill>
                  <a:schemeClr val="bg1"/>
                </a:solidFill>
              </a:rPr>
              <a:t>시각화</a:t>
            </a:r>
            <a:endParaRPr lang="en-US" altLang="ko-KR" spc="-1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pc="-100" dirty="0"/>
          </a:p>
          <a:p>
            <a:pPr>
              <a:defRPr/>
            </a:pPr>
            <a:r>
              <a:rPr lang="ko-KR" altLang="en-US" spc="-100" dirty="0">
                <a:solidFill>
                  <a:srgbClr val="48F60A"/>
                </a:solidFill>
              </a:rPr>
              <a:t>필터링을 통한 </a:t>
            </a:r>
            <a:r>
              <a:rPr lang="ko-KR" altLang="en-US" spc="-100" dirty="0" smtClean="0">
                <a:solidFill>
                  <a:srgbClr val="48F60A"/>
                </a:solidFill>
              </a:rPr>
              <a:t>상세 검색</a:t>
            </a:r>
            <a:r>
              <a:rPr lang="en-US" altLang="ko-KR" spc="-100" dirty="0">
                <a:solidFill>
                  <a:srgbClr val="48F60A"/>
                </a:solidFill>
              </a:rPr>
              <a:t/>
            </a:r>
            <a:br>
              <a:rPr lang="en-US" altLang="ko-KR" spc="-100" dirty="0">
                <a:solidFill>
                  <a:srgbClr val="48F60A"/>
                </a:solidFill>
              </a:rPr>
            </a:br>
            <a:r>
              <a:rPr lang="en-US" altLang="ko-KR" spc="-100" dirty="0" smtClean="0">
                <a:solidFill>
                  <a:srgbClr val="48F60A"/>
                </a:solidFill>
              </a:rPr>
              <a:t>(</a:t>
            </a:r>
            <a:r>
              <a:rPr lang="ko-KR" altLang="en-US" spc="-100" dirty="0" smtClean="0">
                <a:solidFill>
                  <a:srgbClr val="48F60A"/>
                </a:solidFill>
              </a:rPr>
              <a:t>원격 로그인 </a:t>
            </a:r>
            <a:r>
              <a:rPr lang="ko-KR" altLang="en-US" spc="-100" dirty="0">
                <a:solidFill>
                  <a:srgbClr val="48F60A"/>
                </a:solidFill>
              </a:rPr>
              <a:t>실패</a:t>
            </a:r>
            <a:r>
              <a:rPr lang="en-US" altLang="ko-KR" spc="-100" dirty="0">
                <a:solidFill>
                  <a:srgbClr val="48F60A"/>
                </a:solidFill>
              </a:rPr>
              <a:t>)</a:t>
            </a:r>
          </a:p>
          <a:p>
            <a:pPr lvl="0">
              <a:defRPr/>
            </a:pPr>
            <a:endParaRPr lang="en-US" altLang="ko-KR" spc="-100" dirty="0"/>
          </a:p>
        </p:txBody>
      </p:sp>
    </p:spTree>
    <p:extLst>
      <p:ext uri="{BB962C8B-B14F-4D97-AF65-F5344CB8AC3E}">
        <p14:creationId xmlns:p14="http://schemas.microsoft.com/office/powerpoint/2010/main" val="223170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Log </a:t>
            </a:r>
            <a:r>
              <a:rPr lang="ko-KR" altLang="en-US"/>
              <a:t>서버 보안 조치</a:t>
            </a:r>
          </a:p>
        </p:txBody>
      </p:sp>
      <p:sp>
        <p:nvSpPr>
          <p:cNvPr id="29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pc="-150" dirty="0" err="1">
                <a:solidFill>
                  <a:srgbClr val="48F60A"/>
                </a:solidFill>
              </a:rPr>
              <a:t>위·변조</a:t>
            </a:r>
            <a:r>
              <a:rPr lang="ko-KR" altLang="en-US" spc="-150" dirty="0">
                <a:solidFill>
                  <a:srgbClr val="48F60A"/>
                </a:solidFill>
              </a:rPr>
              <a:t> 방지 기능 적용</a:t>
            </a:r>
          </a:p>
          <a:p>
            <a:pPr>
              <a:defRPr/>
            </a:pPr>
            <a:endParaRPr lang="en-US" altLang="ko-KR" spc="-150" dirty="0">
              <a:solidFill>
                <a:srgbClr val="FFFFFF"/>
              </a:solidFill>
            </a:endParaRPr>
          </a:p>
          <a:p>
            <a:pPr>
              <a:defRPr/>
            </a:pPr>
            <a:r>
              <a:rPr lang="ko-KR" altLang="en-US" spc="-150" dirty="0">
                <a:solidFill>
                  <a:srgbClr val="FFFFFF"/>
                </a:solidFill>
              </a:rPr>
              <a:t>익명 접속 </a:t>
            </a:r>
            <a:r>
              <a:rPr lang="ko-KR" altLang="en-US" spc="-150" dirty="0" err="1">
                <a:solidFill>
                  <a:srgbClr val="FFFFFF"/>
                </a:solidFill>
              </a:rPr>
              <a:t>미설정</a:t>
            </a:r>
            <a:r>
              <a:rPr lang="ko-KR" altLang="en-US" spc="-150" dirty="0">
                <a:solidFill>
                  <a:srgbClr val="FFFFFF"/>
                </a:solidFill>
              </a:rPr>
              <a:t> 확인</a:t>
            </a:r>
          </a:p>
          <a:p>
            <a:pPr>
              <a:defRPr/>
            </a:pPr>
            <a:endParaRPr lang="en-US" altLang="ko-KR" spc="-150" dirty="0">
              <a:solidFill>
                <a:srgbClr val="FFFFFF"/>
              </a:solidFill>
            </a:endParaRPr>
          </a:p>
          <a:p>
            <a:pPr>
              <a:defRPr/>
            </a:pPr>
            <a:r>
              <a:rPr lang="ko-KR" altLang="en-US" spc="-150" dirty="0" err="1">
                <a:solidFill>
                  <a:srgbClr val="FFFFFF"/>
                </a:solidFill>
              </a:rPr>
              <a:t>superuser와</a:t>
            </a:r>
            <a:r>
              <a:rPr lang="ko-KR" altLang="en-US" spc="-150" dirty="0">
                <a:solidFill>
                  <a:srgbClr val="FFFFFF"/>
                </a:solidFill>
              </a:rPr>
              <a:t> 시스템 계정 외에 사용자 존재하는지 확인 </a:t>
            </a:r>
          </a:p>
          <a:p>
            <a:pPr>
              <a:defRPr/>
            </a:pPr>
            <a:endParaRPr lang="ko-KR" altLang="en-US" spc="-150" dirty="0">
              <a:solidFill>
                <a:srgbClr val="FFFFFF"/>
              </a:solidFill>
            </a:endParaRPr>
          </a:p>
          <a:p>
            <a:pPr>
              <a:defRPr/>
            </a:pPr>
            <a:r>
              <a:rPr lang="ko-KR" altLang="en-US" spc="-150" dirty="0">
                <a:solidFill>
                  <a:srgbClr val="FFFFFF"/>
                </a:solidFill>
              </a:rPr>
              <a:t>통신 시 암호화 설정 확인</a:t>
            </a:r>
          </a:p>
          <a:p>
            <a:pPr>
              <a:defRPr/>
            </a:pPr>
            <a:endParaRPr lang="en-US" altLang="ko-KR" spc="-150" dirty="0">
              <a:solidFill>
                <a:srgbClr val="48F60A"/>
              </a:solidFill>
            </a:endParaRPr>
          </a:p>
          <a:p>
            <a:pPr>
              <a:defRPr/>
            </a:pPr>
            <a:endParaRPr lang="en-US" altLang="ko-KR" spc="-150" dirty="0">
              <a:solidFill>
                <a:srgbClr val="48F60A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34789" y="2790872"/>
            <a:ext cx="3635852" cy="72938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60" t="3830"/>
          <a:stretch>
            <a:fillRect/>
          </a:stretch>
        </p:blipFill>
        <p:spPr>
          <a:xfrm>
            <a:off x="4035405" y="3553502"/>
            <a:ext cx="3635236" cy="12494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1FEE5B-239E-BB95-30AB-C6D3D4E8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7" t="10880" r="1164" b="14298"/>
          <a:stretch>
            <a:fillRect/>
          </a:stretch>
        </p:blipFill>
        <p:spPr>
          <a:xfrm>
            <a:off x="4034789" y="1512280"/>
            <a:ext cx="4656555" cy="240808"/>
          </a:xfrm>
          <a:prstGeom prst="rect">
            <a:avLst/>
          </a:prstGeom>
        </p:spPr>
      </p:pic>
      <p:pic>
        <p:nvPicPr>
          <p:cNvPr id="4" name="그림 3" descr="스크린샷, 텍스트, 라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DEB90B-11F5-AD7B-0AE8-75FBEE6FC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789" y="1867300"/>
            <a:ext cx="4656555" cy="8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Log </a:t>
            </a:r>
            <a:r>
              <a:rPr lang="ko-KR" altLang="en-US"/>
              <a:t>서버 보안 조치</a:t>
            </a:r>
          </a:p>
        </p:txBody>
      </p:sp>
      <p:sp>
        <p:nvSpPr>
          <p:cNvPr id="29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pc="-150" dirty="0">
                <a:solidFill>
                  <a:srgbClr val="48F60A"/>
                </a:solidFill>
              </a:rPr>
              <a:t>1</a:t>
            </a:r>
            <a:r>
              <a:rPr lang="ko-KR" altLang="en-US" spc="-150" dirty="0">
                <a:solidFill>
                  <a:srgbClr val="48F60A"/>
                </a:solidFill>
              </a:rPr>
              <a:t>년 이상 보관 확인</a:t>
            </a:r>
          </a:p>
          <a:p>
            <a:pPr>
              <a:defRPr/>
            </a:pPr>
            <a:endParaRPr lang="ko-KR" altLang="en-US" spc="-150" dirty="0">
              <a:solidFill>
                <a:srgbClr val="48F60A"/>
              </a:solidFill>
            </a:endParaRPr>
          </a:p>
          <a:p>
            <a:pPr>
              <a:defRPr/>
            </a:pPr>
            <a:r>
              <a:rPr lang="ko-KR" altLang="en-US" spc="-150" dirty="0" err="1">
                <a:solidFill>
                  <a:srgbClr val="FFFFFF"/>
                </a:solidFill>
              </a:rPr>
              <a:t>키바나</a:t>
            </a:r>
            <a:r>
              <a:rPr lang="ko-KR" altLang="en-US" spc="-150" dirty="0">
                <a:solidFill>
                  <a:srgbClr val="FFFFFF"/>
                </a:solidFill>
              </a:rPr>
              <a:t> 에서 정책으로 정확하게 수립되어 있는지 확인</a:t>
            </a:r>
          </a:p>
          <a:p>
            <a:pPr>
              <a:defRPr/>
            </a:pPr>
            <a:endParaRPr lang="en-US" altLang="ko-KR" spc="-150" dirty="0">
              <a:solidFill>
                <a:srgbClr val="48F60A"/>
              </a:solidFill>
            </a:endParaRPr>
          </a:p>
          <a:p>
            <a:pPr>
              <a:defRPr/>
            </a:pPr>
            <a:endParaRPr lang="en-US" altLang="ko-KR" spc="-150" dirty="0">
              <a:solidFill>
                <a:srgbClr val="48F60A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6813" y="1103441"/>
            <a:ext cx="2682424" cy="363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30;p56"/>
          <p:cNvSpPr txBox="1">
            <a:spLocks noGrp="1"/>
          </p:cNvSpPr>
          <p:nvPr>
            <p:ph type="title"/>
          </p:nvPr>
        </p:nvSpPr>
        <p:spPr>
          <a:xfrm>
            <a:off x="1044450" y="1014900"/>
            <a:ext cx="7055100" cy="31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Trouble</a:t>
            </a:r>
            <a:br>
              <a:rPr lang="en-US" sz="57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sz="57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Shooting</a:t>
            </a:r>
            <a:endParaRPr sz="57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Google Shape;833;p56"/>
          <p:cNvGrpSpPr/>
          <p:nvPr/>
        </p:nvGrpSpPr>
        <p:grpSpPr>
          <a:xfrm>
            <a:off x="548303" y="2574691"/>
            <a:ext cx="1683227" cy="2119000"/>
            <a:chOff x="548303" y="2574691"/>
            <a:chExt cx="1683227" cy="2119000"/>
          </a:xfrm>
        </p:grpSpPr>
        <p:sp>
          <p:nvSpPr>
            <p:cNvPr id="8" name="Google Shape;834;p56"/>
            <p:cNvSpPr/>
            <p:nvPr/>
          </p:nvSpPr>
          <p:spPr>
            <a:xfrm rot="900013">
              <a:off x="7700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56"/>
            <p:cNvSpPr/>
            <p:nvPr/>
          </p:nvSpPr>
          <p:spPr>
            <a:xfrm rot="900013">
              <a:off x="8081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31;p56"/>
          <p:cNvSpPr/>
          <p:nvPr/>
        </p:nvSpPr>
        <p:spPr>
          <a:xfrm>
            <a:off x="418975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32;p56"/>
          <p:cNvSpPr/>
          <p:nvPr/>
        </p:nvSpPr>
        <p:spPr>
          <a:xfrm>
            <a:off x="8099550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3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로그 서버 초기 세팅 시 과부하 문제</a:t>
            </a:r>
            <a:endParaRPr lang="en-US" altLang="ko-KR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pPr lvl="0">
              <a:defRPr/>
            </a:pPr>
            <a:r>
              <a:rPr lang="ko-KR" altLang="en-US" spc="-100" dirty="0"/>
              <a:t>초기 대량 로그 유입 시 </a:t>
            </a:r>
            <a:r>
              <a:rPr lang="ko-KR" altLang="en-US" spc="-100" dirty="0" err="1"/>
              <a:t>Elasticsearch가</a:t>
            </a:r>
            <a:r>
              <a:rPr lang="ko-KR" altLang="en-US" spc="-100" dirty="0"/>
              <a:t> 과부하로 인해 </a:t>
            </a:r>
            <a:r>
              <a:rPr lang="en-US" altLang="ko-KR" spc="-100" dirty="0"/>
              <a:t>s</a:t>
            </a:r>
            <a:r>
              <a:rPr lang="ko-KR" altLang="en-US" spc="-100" dirty="0" err="1"/>
              <a:t>tatus</a:t>
            </a:r>
            <a:r>
              <a:rPr lang="ko-KR" altLang="en-US" spc="-100" dirty="0"/>
              <a:t> 137로 강제 종료됨</a:t>
            </a:r>
          </a:p>
          <a:p>
            <a:pPr lvl="0">
              <a:defRPr/>
            </a:pPr>
            <a:endParaRPr lang="en-US" altLang="ko-KR" spc="-100" dirty="0">
              <a:solidFill>
                <a:srgbClr val="48F60A"/>
              </a:solidFill>
            </a:endParaRPr>
          </a:p>
          <a:p>
            <a:pPr lvl="0">
              <a:defRPr/>
            </a:pPr>
            <a:r>
              <a:rPr lang="en-US" altLang="ko-KR" spc="-100" dirty="0"/>
              <a:t>환경에 </a:t>
            </a:r>
            <a:r>
              <a:rPr lang="en-US" altLang="ko-KR" spc="-100" dirty="0" err="1"/>
              <a:t>맞춰</a:t>
            </a:r>
            <a:r>
              <a:rPr lang="en-US" altLang="ko-KR" spc="-100" dirty="0"/>
              <a:t> </a:t>
            </a:r>
            <a:r>
              <a:rPr lang="en-US" altLang="ko-KR" spc="-100" dirty="0" err="1"/>
              <a:t>Elasticsearch</a:t>
            </a:r>
            <a:r>
              <a:rPr lang="en-US" altLang="ko-KR" spc="-100" dirty="0"/>
              <a:t> 힙 </a:t>
            </a:r>
            <a:r>
              <a:rPr lang="en-US" altLang="ko-KR" spc="-100" dirty="0" err="1"/>
              <a:t>사이즈를</a:t>
            </a:r>
            <a:r>
              <a:rPr lang="en-US" altLang="ko-KR" spc="-100" dirty="0"/>
              <a:t> </a:t>
            </a:r>
            <a:r>
              <a:rPr lang="en-US" altLang="ko-KR" spc="-100" dirty="0" err="1"/>
              <a:t>기본</a:t>
            </a:r>
            <a:r>
              <a:rPr lang="en-US" altLang="ko-KR" spc="-100" dirty="0"/>
              <a:t> 1GB </a:t>
            </a:r>
            <a:r>
              <a:rPr lang="en-US" altLang="ko-KR" spc="-100" dirty="0" err="1"/>
              <a:t>이상에서</a:t>
            </a:r>
            <a:r>
              <a:rPr lang="en-US" altLang="ko-KR" spc="-100" dirty="0"/>
              <a:t> 768MB로 </a:t>
            </a:r>
            <a:r>
              <a:rPr lang="en-US" altLang="ko-KR" spc="-100" dirty="0" err="1">
                <a:solidFill>
                  <a:srgbClr val="48F60A"/>
                </a:solidFill>
              </a:rPr>
              <a:t>하향</a:t>
            </a:r>
            <a:r>
              <a:rPr lang="en-US" altLang="ko-KR" spc="-100" dirty="0">
                <a:solidFill>
                  <a:srgbClr val="48F60A"/>
                </a:solidFill>
              </a:rPr>
              <a:t> </a:t>
            </a:r>
            <a:r>
              <a:rPr lang="en-US" altLang="ko-KR" spc="-100" dirty="0" err="1">
                <a:solidFill>
                  <a:srgbClr val="48F60A"/>
                </a:solidFill>
              </a:rPr>
              <a:t>조정</a:t>
            </a:r>
            <a:r>
              <a:rPr lang="en-US" altLang="ko-KR" spc="-100" dirty="0"/>
              <a:t>, </a:t>
            </a:r>
            <a:r>
              <a:rPr lang="ko-KR" altLang="en-US" spc="-100" dirty="0"/>
              <a:t>파일의 유입 </a:t>
            </a:r>
            <a:r>
              <a:rPr lang="ko-KR" altLang="en-US" spc="-100" dirty="0">
                <a:solidFill>
                  <a:srgbClr val="48F60A"/>
                </a:solidFill>
              </a:rPr>
              <a:t>속도 제한</a:t>
            </a:r>
            <a:r>
              <a:rPr lang="ko-KR" altLang="en-US" spc="-100" dirty="0"/>
              <a:t>을 통해 안정화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5313" y="1513326"/>
            <a:ext cx="4391630" cy="13457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91517" y="2951235"/>
            <a:ext cx="3306042" cy="17248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582" y="3948158"/>
            <a:ext cx="3402418" cy="7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r>
              <a:rPr lang="ko-KR" altLang="en-US" dirty="0"/>
              <a:t>이번 과업을 통해 </a:t>
            </a:r>
            <a:r>
              <a:rPr lang="en-US" altLang="ko-KR" dirty="0"/>
              <a:t>PL </a:t>
            </a:r>
            <a:r>
              <a:rPr lang="ko-KR" altLang="en-US" dirty="0"/>
              <a:t>역할을 수행하며 </a:t>
            </a:r>
            <a:r>
              <a:rPr lang="en-US" altLang="ko-KR" dirty="0">
                <a:solidFill>
                  <a:srgbClr val="48F60A"/>
                </a:solidFill>
              </a:rPr>
              <a:t>PM</a:t>
            </a:r>
            <a:r>
              <a:rPr lang="ko-KR" altLang="en-US" dirty="0">
                <a:solidFill>
                  <a:srgbClr val="48F60A"/>
                </a:solidFill>
              </a:rPr>
              <a:t>과 팀원들 사이에서 의견을 조율하고 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r>
              <a:rPr lang="ko-KR" altLang="en-US" dirty="0">
                <a:solidFill>
                  <a:srgbClr val="48F60A"/>
                </a:solidFill>
              </a:rPr>
              <a:t>문제를 해결하는 데 집중</a:t>
            </a:r>
            <a:r>
              <a:rPr lang="ko-KR" altLang="en-US" dirty="0"/>
              <a:t>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지속적인 소통을 통해 서로의 관점을 이해할 수 있었고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이러한 과정이 구축 단계에서 </a:t>
            </a:r>
            <a:r>
              <a:rPr lang="ko-KR" altLang="en-US" dirty="0">
                <a:solidFill>
                  <a:srgbClr val="48F60A"/>
                </a:solidFill>
              </a:rPr>
              <a:t>통일된 방향성을 유지</a:t>
            </a:r>
            <a:r>
              <a:rPr lang="ko-KR" altLang="en-US" dirty="0"/>
              <a:t>하는 데 큰 도움이 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트러블슈팅</a:t>
            </a:r>
            <a:r>
              <a:rPr lang="ko-KR" altLang="en-US" dirty="0"/>
              <a:t> 과정에서는 과부하 문제 해결을 위해 메모리 증설을 고려했으나 추가 비용이 발생할 수 있어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48F60A"/>
                </a:solidFill>
              </a:rPr>
              <a:t>비용 효율성을 우선으로 두고 기존 인프라 내에서 대안을 찾고자 노력</a:t>
            </a:r>
            <a:r>
              <a:rPr lang="ko-KR" altLang="en-US" dirty="0"/>
              <a:t>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운영성과 효율성 사이의 균형을 판단하는 경험을 쌓을 수 있었고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>
                <a:solidFill>
                  <a:srgbClr val="48F60A"/>
                </a:solidFill>
              </a:rPr>
              <a:t>실무적인 문제 해결 역량도 향상</a:t>
            </a:r>
            <a:r>
              <a:rPr lang="ko-KR" altLang="en-US" dirty="0"/>
              <a:t>될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99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2900" y="2110085"/>
            <a:ext cx="185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</a:t>
            </a:r>
            <a:r>
              <a:rPr lang="en-US" altLang="ko-KR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endParaRPr lang="ko-KR" altLang="en-US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8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툴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864" y="1458971"/>
            <a:ext cx="1044000" cy="307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장비</a:t>
            </a:r>
          </a:p>
        </p:txBody>
      </p:sp>
      <p:pic>
        <p:nvPicPr>
          <p:cNvPr id="28" name="Picture 10" descr="Windows icon (png symbol)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45" y="1883343"/>
            <a:ext cx="821642" cy="82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72" y="3458935"/>
            <a:ext cx="731988" cy="731988"/>
          </a:xfrm>
          <a:prstGeom prst="rect">
            <a:avLst/>
          </a:prstGeom>
        </p:spPr>
      </p:pic>
      <p:pic>
        <p:nvPicPr>
          <p:cNvPr id="31" name="Picture 36" descr="File:Rocky Linux logo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47" y="1931442"/>
            <a:ext cx="725444" cy="7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8" descr="File:Kali-dragon-icon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15" y="175093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49395" y="4216877"/>
            <a:ext cx="4746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Cisco Router : Cisco 3660 Series 12.4(15)T9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Cisco L3 SW : Cisco 3745 Router 12.4(11)T</a:t>
            </a:r>
            <a:endParaRPr lang="ko-KR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155" y="2727213"/>
            <a:ext cx="1719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Windows Server 2016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Windows 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64989" y="2741465"/>
            <a:ext cx="1835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Rocky Linux 8.1</a:t>
            </a:r>
          </a:p>
        </p:txBody>
      </p:sp>
      <p:pic>
        <p:nvPicPr>
          <p:cNvPr id="1026" name="Picture 2" descr="iOS 스타일의 PHP 서버 아이콘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2250" y1="21833" x2="64750" y2="20500"/>
                        <a14:foregroundMark x1="31250" y1="19833" x2="82667" y2="25250"/>
                        <a14:foregroundMark x1="23833" y1="5917" x2="62333" y2="5583"/>
                        <a14:foregroundMark x1="43417" y1="833" x2="53583" y2="500"/>
                        <a14:foregroundMark x1="14333" y1="38083" x2="60667" y2="50250"/>
                        <a14:foregroundMark x1="14667" y1="59750" x2="45750" y2="65833"/>
                        <a14:foregroundMark x1="16000" y1="79000" x2="31250" y2="82417"/>
                        <a14:foregroundMark x1="44750" y1="80000" x2="53917" y2="79333"/>
                        <a14:foregroundMark x1="66417" y1="73250" x2="63417" y2="84750"/>
                        <a14:foregroundMark x1="84667" y1="82417" x2="81667" y2="9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93" y="1843514"/>
            <a:ext cx="901300" cy="9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27118" y="2741465"/>
            <a:ext cx="1835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kail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2024.4-amd64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0305" y="4248188"/>
            <a:ext cx="2058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Apache Tomcat 9.0</a:t>
            </a:r>
          </a:p>
        </p:txBody>
      </p:sp>
      <p:pic>
        <p:nvPicPr>
          <p:cNvPr id="1030" name="Picture 6" descr="아파치 톰캣 - 위키백과, 우리 모두의 백과사전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13" y="3458935"/>
            <a:ext cx="1072559" cy="76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43467" y="2741465"/>
            <a:ext cx="1835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PHP Server 7.2.24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38" y="3357951"/>
            <a:ext cx="844673" cy="8446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09443" y="4216877"/>
            <a:ext cx="2058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CentOS 7</a:t>
            </a:r>
          </a:p>
        </p:txBody>
      </p:sp>
      <p:pic>
        <p:nvPicPr>
          <p:cNvPr id="5" name="Picture 6" descr="Sophos antivirus logo, free download Sophos antivirus logo 60100927 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17" y="1819812"/>
            <a:ext cx="876201" cy="8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662780" y="2749045"/>
            <a:ext cx="1835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Sophos 9</a:t>
            </a:r>
          </a:p>
        </p:txBody>
      </p:sp>
    </p:spTree>
    <p:extLst>
      <p:ext uri="{BB962C8B-B14F-4D97-AF65-F5344CB8AC3E}">
        <p14:creationId xmlns:p14="http://schemas.microsoft.com/office/powerpoint/2010/main" val="17046937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48424" y="211008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0811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364198"/>
              </p:ext>
            </p:extLst>
          </p:nvPr>
        </p:nvGraphicFramePr>
        <p:xfrm>
          <a:off x="428393" y="1592012"/>
          <a:ext cx="8209299" cy="2988000"/>
        </p:xfrm>
        <a:graphic>
          <a:graphicData uri="http://schemas.openxmlformats.org/drawingml/2006/table">
            <a:tbl>
              <a:tblPr>
                <a:tableStyleId>{E3C2C905-88A0-4FAD-938B-CDD21E30D192}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2194942229"/>
                    </a:ext>
                  </a:extLst>
                </a:gridCol>
                <a:gridCol w="1801299">
                  <a:extLst>
                    <a:ext uri="{9D8B030D-6E8A-4147-A177-3AD203B41FA5}">
                      <a16:colId xmlns:a16="http://schemas.microsoft.com/office/drawing/2014/main" val="174067666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84230144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6407430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49762284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61893642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04106416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4404228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92747272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86451486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17969278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06757646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15402760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31248813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15311869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05226225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66492557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5769127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15799491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77915970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8859783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85526540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86689354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783972278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948447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0647952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12634244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213858666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8777810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515062382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7843159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27429429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6w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577561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제안서 작성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693406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킥 오프 미팅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3697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일정 수립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176787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취약점 분석 및 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취약점 점검 대상 식별 및 분류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46737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취약점 본 점검</a:t>
                      </a:r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분석</a:t>
                      </a:r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평가</a:t>
                      </a:r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482639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취약점 위험 분석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평가 수행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219331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정책 수립 및 조치 지원</a:t>
                      </a: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취약점 개선 방안 도출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114465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취약점 조치 지원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보안설정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20749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취약점 이행점검 수행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08752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 해킹</a:t>
                      </a: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모의해킹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907265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 및 보고</a:t>
                      </a: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정보보안 지침 및 규정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3027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단기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중기 보호대책 수립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32895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최종 보고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33" marR="3033" marT="3033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033" marR="3033" marT="3033" marB="0" anchor="b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030606"/>
                  </a:ext>
                </a:extLst>
              </a:tr>
            </a:tbl>
          </a:graphicData>
        </a:graphic>
      </p:graphicFrame>
      <p:cxnSp>
        <p:nvCxnSpPr>
          <p:cNvPr id="20" name="직선 화살표 연결선 19"/>
          <p:cNvCxnSpPr/>
          <p:nvPr/>
        </p:nvCxnSpPr>
        <p:spPr>
          <a:xfrm>
            <a:off x="3302022" y="1837051"/>
            <a:ext cx="423569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667363" y="2264459"/>
            <a:ext cx="263915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196162" y="2698740"/>
            <a:ext cx="781474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085154" y="2909350"/>
            <a:ext cx="476873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5445148" y="3134168"/>
            <a:ext cx="316260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799320" y="2489045"/>
            <a:ext cx="321890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603278" y="3363340"/>
            <a:ext cx="1213946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6906796" y="3563867"/>
            <a:ext cx="243399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906796" y="3778142"/>
            <a:ext cx="435904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7252750" y="3998640"/>
            <a:ext cx="427408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7617708" y="4219300"/>
            <a:ext cx="234903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8492176" y="4419826"/>
            <a:ext cx="145516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3641191" y="2055906"/>
            <a:ext cx="84400" cy="0"/>
          </a:xfrm>
          <a:prstGeom prst="straightConnector1">
            <a:avLst/>
          </a:prstGeom>
          <a:ln w="28575">
            <a:solidFill>
              <a:srgbClr val="48F6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122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사업 목적</a:t>
            </a:r>
            <a:endParaRPr lang="ko-KR" altLang="en-US" dirty="0"/>
          </a:p>
        </p:txBody>
      </p:sp>
      <p:sp>
        <p:nvSpPr>
          <p:cNvPr id="10" name="Google Shape;312;p41"/>
          <p:cNvSpPr/>
          <p:nvPr/>
        </p:nvSpPr>
        <p:spPr>
          <a:xfrm>
            <a:off x="4608530" y="1425410"/>
            <a:ext cx="4032550" cy="326089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제안서에 따른 내용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수행</a:t>
            </a:r>
          </a:p>
          <a:p>
            <a:pPr lvl="0"/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자산 식별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및 분류</a:t>
            </a:r>
          </a:p>
          <a:p>
            <a:pPr lvl="0"/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구성 및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정책 분석</a:t>
            </a:r>
          </a:p>
          <a:p>
            <a:pPr lvl="0"/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취약점 점검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위험도 평가</a:t>
            </a:r>
          </a:p>
          <a:p>
            <a:pPr lvl="0"/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개선조치 방안 수립</a:t>
            </a:r>
          </a:p>
          <a:p>
            <a:pPr lvl="0"/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보고서 작성 및 전달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495425"/>
            <a:ext cx="2747689" cy="2667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35" y="1971250"/>
            <a:ext cx="2255805" cy="25749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81" y="2490788"/>
            <a:ext cx="3102436" cy="21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1104900" y="893000"/>
            <a:ext cx="2286000" cy="13836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4572000" y="1412729"/>
            <a:ext cx="3572400" cy="22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및</a:t>
            </a:r>
            <a:r>
              <a:rPr lang="ko-KR" altLang="en-US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점검</a:t>
            </a: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 flipH="1">
            <a:off x="501788" y="2783096"/>
            <a:ext cx="2889116" cy="1515289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7788367" y="626703"/>
            <a:ext cx="783199" cy="640169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41"/>
          <p:cNvSpPr txBox="1">
            <a:spLocks noGrp="1"/>
          </p:cNvSpPr>
          <p:nvPr>
            <p:ph type="title" idx="2"/>
          </p:nvPr>
        </p:nvSpPr>
        <p:spPr>
          <a:xfrm>
            <a:off x="1253976" y="893000"/>
            <a:ext cx="1987800" cy="1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/>
              <a:t>02</a:t>
            </a:r>
            <a:endParaRPr sz="5700" dirty="0"/>
          </a:p>
        </p:txBody>
      </p:sp>
    </p:spTree>
    <p:extLst>
      <p:ext uri="{BB962C8B-B14F-4D97-AF65-F5344CB8AC3E}">
        <p14:creationId xmlns:p14="http://schemas.microsoft.com/office/powerpoint/2010/main" val="1006058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사업 범위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637935"/>
              </p:ext>
            </p:extLst>
          </p:nvPr>
        </p:nvGraphicFramePr>
        <p:xfrm>
          <a:off x="628502" y="1581518"/>
          <a:ext cx="3943498" cy="2680629"/>
        </p:xfrm>
        <a:graphic>
          <a:graphicData uri="http://schemas.openxmlformats.org/drawingml/2006/table">
            <a:tbl>
              <a:tblPr/>
              <a:tblGrid>
                <a:gridCol w="1289685">
                  <a:extLst>
                    <a:ext uri="{9D8B030D-6E8A-4147-A177-3AD203B41FA5}">
                      <a16:colId xmlns:a16="http://schemas.microsoft.com/office/drawing/2014/main" val="4193409011"/>
                    </a:ext>
                  </a:extLst>
                </a:gridCol>
                <a:gridCol w="895579">
                  <a:extLst>
                    <a:ext uri="{9D8B030D-6E8A-4147-A177-3AD203B41FA5}">
                      <a16:colId xmlns:a16="http://schemas.microsoft.com/office/drawing/2014/main" val="3828823448"/>
                    </a:ext>
                  </a:extLst>
                </a:gridCol>
                <a:gridCol w="895579">
                  <a:extLst>
                    <a:ext uri="{9D8B030D-6E8A-4147-A177-3AD203B41FA5}">
                      <a16:colId xmlns:a16="http://schemas.microsoft.com/office/drawing/2014/main" val="1149034377"/>
                    </a:ext>
                  </a:extLst>
                </a:gridCol>
                <a:gridCol w="862655">
                  <a:extLst>
                    <a:ext uri="{9D8B030D-6E8A-4147-A177-3AD203B41FA5}">
                      <a16:colId xmlns:a16="http://schemas.microsoft.com/office/drawing/2014/main" val="2145508914"/>
                    </a:ext>
                  </a:extLst>
                </a:gridCol>
              </a:tblGrid>
              <a:tr h="268045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분 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본사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지사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9505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PC(Windows)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36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30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66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3514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Web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1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1155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DNS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1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1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8464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DB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361853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Log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4327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Backup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22148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Mail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9162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SFTP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94330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DHCP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56163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827316"/>
              </p:ext>
            </p:extLst>
          </p:nvPr>
        </p:nvGraphicFramePr>
        <p:xfrm>
          <a:off x="4826391" y="1581518"/>
          <a:ext cx="3809991" cy="1608449"/>
        </p:xfrm>
        <a:graphic>
          <a:graphicData uri="http://schemas.openxmlformats.org/drawingml/2006/table">
            <a:tbl>
              <a:tblPr/>
              <a:tblGrid>
                <a:gridCol w="1156178">
                  <a:extLst>
                    <a:ext uri="{9D8B030D-6E8A-4147-A177-3AD203B41FA5}">
                      <a16:colId xmlns:a16="http://schemas.microsoft.com/office/drawing/2014/main" val="4193409011"/>
                    </a:ext>
                  </a:extLst>
                </a:gridCol>
                <a:gridCol w="895579">
                  <a:extLst>
                    <a:ext uri="{9D8B030D-6E8A-4147-A177-3AD203B41FA5}">
                      <a16:colId xmlns:a16="http://schemas.microsoft.com/office/drawing/2014/main" val="3828823448"/>
                    </a:ext>
                  </a:extLst>
                </a:gridCol>
                <a:gridCol w="895579">
                  <a:extLst>
                    <a:ext uri="{9D8B030D-6E8A-4147-A177-3AD203B41FA5}">
                      <a16:colId xmlns:a16="http://schemas.microsoft.com/office/drawing/2014/main" val="1149034377"/>
                    </a:ext>
                  </a:extLst>
                </a:gridCol>
                <a:gridCol w="862655">
                  <a:extLst>
                    <a:ext uri="{9D8B030D-6E8A-4147-A177-3AD203B41FA5}">
                      <a16:colId xmlns:a16="http://schemas.microsoft.com/office/drawing/2014/main" val="2145508914"/>
                    </a:ext>
                  </a:extLst>
                </a:gridCol>
              </a:tblGrid>
              <a:tr h="268045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분 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본사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지사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9505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L2 Switch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4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3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r>
                        <a:rPr lang="en-US" altLang="ko-KR" sz="1100" baseline="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3514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L3 Switch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4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r>
                        <a:rPr lang="en-US" altLang="ko-KR" sz="1100" baseline="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1155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L4 Switch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en-US" altLang="ko-KR" sz="1100" baseline="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8464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Fire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wall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3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4327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합 계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58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46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104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49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5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자산 범위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827350"/>
              </p:ext>
            </p:extLst>
          </p:nvPr>
        </p:nvGraphicFramePr>
        <p:xfrm>
          <a:off x="1332000" y="1677771"/>
          <a:ext cx="6480000" cy="2412405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419340901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011789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28823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4903437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45508914"/>
                    </a:ext>
                  </a:extLst>
                </a:gridCol>
              </a:tblGrid>
              <a:tr h="268045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분 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역할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본사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지사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9505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PC(Windows)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부서별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PC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36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30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66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3514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Window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DNS,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DHCP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2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1155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Linux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Server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SFTP,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Mail, Log, DB, Backup, Web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6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6 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8464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L2 Switch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스위치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VLAN </a:t>
                      </a:r>
                      <a:r>
                        <a:rPr lang="ko-KR" altLang="en-US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세팅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4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3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r>
                        <a:rPr lang="en-US" altLang="ko-KR" sz="1100" baseline="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361853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L3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Switch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백본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스위치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라우팅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4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r>
                        <a:rPr lang="en-US" altLang="ko-KR" sz="1100" baseline="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4327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L4 Switch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로드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밸런싱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en-US" altLang="ko-KR" sz="1100" baseline="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22148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Security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Device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UTM, WAF,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방화벽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3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맑은 고딕" panose="020B0503020000020004" pitchFamily="50" charset="-127"/>
                        </a:rPr>
                        <a:t>대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91627"/>
                  </a:ext>
                </a:extLst>
              </a:tr>
              <a:tr h="26804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합 계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58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46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104 </a:t>
                      </a:r>
                      <a:r>
                        <a:rPr lang="ko-KR" altLang="en-US" sz="1100" dirty="0">
                          <a:solidFill>
                            <a:srgbClr val="0BC4D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943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30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점검 범위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556890" y="3363113"/>
            <a:ext cx="80302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51969" y="1984627"/>
            <a:ext cx="7835141" cy="876201"/>
            <a:chOff x="687518" y="1722202"/>
            <a:chExt cx="7835141" cy="876201"/>
          </a:xfrm>
        </p:grpSpPr>
        <p:pic>
          <p:nvPicPr>
            <p:cNvPr id="6" name="Picture 10" descr="Windows icon (png symbol) blu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518" y="1749481"/>
              <a:ext cx="821642" cy="821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6" descr="File:Rocky Linux logo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9126" y="1797580"/>
              <a:ext cx="725444" cy="72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536" y="1800302"/>
              <a:ext cx="720000" cy="72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502" y="1794308"/>
              <a:ext cx="731988" cy="731988"/>
            </a:xfrm>
            <a:prstGeom prst="rect">
              <a:avLst/>
            </a:prstGeom>
          </p:spPr>
        </p:pic>
        <p:pic>
          <p:nvPicPr>
            <p:cNvPr id="11" name="Picture 6" descr="Sophos antivirus logo, free download Sophos antivirus logo 60100927 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6458" y="1722202"/>
              <a:ext cx="876201" cy="876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Google Shape;312;p41"/>
          <p:cNvSpPr/>
          <p:nvPr/>
        </p:nvSpPr>
        <p:spPr>
          <a:xfrm>
            <a:off x="230779" y="2861397"/>
            <a:ext cx="2065533" cy="425768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WINDOW SERVER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4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WINDOW PC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16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66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Google Shape;312;p41"/>
          <p:cNvSpPr/>
          <p:nvPr/>
        </p:nvSpPr>
        <p:spPr>
          <a:xfrm>
            <a:off x="3654623" y="2861397"/>
            <a:ext cx="2065533" cy="425768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DBMS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2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Google Shape;312;p41"/>
          <p:cNvSpPr/>
          <p:nvPr/>
        </p:nvSpPr>
        <p:spPr>
          <a:xfrm>
            <a:off x="5366545" y="2861397"/>
            <a:ext cx="2065533" cy="425768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스위치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8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Google Shape;312;p41"/>
          <p:cNvSpPr/>
          <p:nvPr/>
        </p:nvSpPr>
        <p:spPr>
          <a:xfrm>
            <a:off x="7078467" y="2861397"/>
            <a:ext cx="2065533" cy="425768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2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Google Shape;312;p41"/>
          <p:cNvSpPr/>
          <p:nvPr/>
        </p:nvSpPr>
        <p:spPr>
          <a:xfrm>
            <a:off x="1942701" y="2861397"/>
            <a:ext cx="2065533" cy="425768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리눅스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 </a:t>
            </a:r>
            <a:r>
              <a:rPr lang="en-US" altLang="ko-KR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12</a:t>
            </a:r>
            <a:r>
              <a:rPr lang="ko-KR" altLang="en-US" sz="10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12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Google Shape;312;p41"/>
          <p:cNvSpPr/>
          <p:nvPr/>
        </p:nvSpPr>
        <p:spPr>
          <a:xfrm>
            <a:off x="3250364" y="3697748"/>
            <a:ext cx="2643271" cy="700753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점검 </a:t>
            </a:r>
            <a:r>
              <a:rPr lang="en-US" altLang="ko-KR" sz="18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44 </a:t>
            </a:r>
            <a:r>
              <a:rPr lang="ko-KR" altLang="en-US" sz="18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총 </a:t>
            </a:r>
            <a:r>
              <a:rPr lang="en-US" altLang="ko-KR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104 </a:t>
            </a: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endParaRPr lang="en-US" altLang="ko-KR" sz="1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29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98;p40"/>
          <p:cNvSpPr txBox="1">
            <a:spLocks/>
          </p:cNvSpPr>
          <p:nvPr/>
        </p:nvSpPr>
        <p:spPr>
          <a:xfrm>
            <a:off x="713250" y="536727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Google Shape;268;p38"/>
          <p:cNvSpPr txBox="1">
            <a:spLocks/>
          </p:cNvSpPr>
          <p:nvPr/>
        </p:nvSpPr>
        <p:spPr>
          <a:xfrm>
            <a:off x="4725150" y="536727"/>
            <a:ext cx="3854100" cy="371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Medium"/>
              <a:buChar char="●"/>
              <a:defRPr sz="16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342900" lvl="0" indent="-342900">
              <a:buAutoNum type="arabicPeriod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추진 배경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사업 목표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및 점검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기존 인프라 문제점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개선된 인프라 내용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수행 결과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팀원 별 역할 분담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보안 점검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트러블 슈팅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</a:p>
        </p:txBody>
      </p:sp>
      <p:grpSp>
        <p:nvGrpSpPr>
          <p:cNvPr id="25" name="Google Shape;269;p38"/>
          <p:cNvGrpSpPr/>
          <p:nvPr/>
        </p:nvGrpSpPr>
        <p:grpSpPr>
          <a:xfrm>
            <a:off x="1293663" y="1346120"/>
            <a:ext cx="1876790" cy="3136814"/>
            <a:chOff x="1139675" y="812646"/>
            <a:chExt cx="2184600" cy="3651279"/>
          </a:xfrm>
        </p:grpSpPr>
        <p:sp>
          <p:nvSpPr>
            <p:cNvPr id="46" name="Google Shape;270;p38"/>
            <p:cNvSpPr/>
            <p:nvPr/>
          </p:nvSpPr>
          <p:spPr>
            <a:xfrm>
              <a:off x="1139675" y="2279325"/>
              <a:ext cx="2184600" cy="218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271;p38"/>
            <p:cNvGrpSpPr/>
            <p:nvPr/>
          </p:nvGrpSpPr>
          <p:grpSpPr>
            <a:xfrm>
              <a:off x="1139710" y="812646"/>
              <a:ext cx="2184533" cy="3651275"/>
              <a:chOff x="2081500" y="3131343"/>
              <a:chExt cx="758229" cy="1267320"/>
            </a:xfrm>
          </p:grpSpPr>
          <p:sp>
            <p:nvSpPr>
              <p:cNvPr id="48" name="Google Shape;272;p38"/>
              <p:cNvSpPr/>
              <p:nvPr/>
            </p:nvSpPr>
            <p:spPr>
              <a:xfrm>
                <a:off x="2190838" y="3131343"/>
                <a:ext cx="539553" cy="631019"/>
              </a:xfrm>
              <a:custGeom>
                <a:avLst/>
                <a:gdLst/>
                <a:ahLst/>
                <a:cxnLst/>
                <a:rect l="l" t="t" r="r" b="b"/>
                <a:pathLst>
                  <a:path w="7254" h="8484" extrusionOk="0">
                    <a:moveTo>
                      <a:pt x="0" y="8483"/>
                    </a:moveTo>
                    <a:lnTo>
                      <a:pt x="0" y="3615"/>
                    </a:lnTo>
                    <a:cubicBezTo>
                      <a:pt x="0" y="1615"/>
                      <a:pt x="1615" y="1"/>
                      <a:pt x="3615" y="1"/>
                    </a:cubicBezTo>
                    <a:cubicBezTo>
                      <a:pt x="5615" y="1"/>
                      <a:pt x="7254" y="1615"/>
                      <a:pt x="7254" y="3615"/>
                    </a:cubicBezTo>
                    <a:lnTo>
                      <a:pt x="7254" y="7712"/>
                    </a:lnTo>
                    <a:cubicBezTo>
                      <a:pt x="6892" y="7399"/>
                      <a:pt x="6506" y="7158"/>
                      <a:pt x="6097" y="6965"/>
                    </a:cubicBezTo>
                    <a:lnTo>
                      <a:pt x="6097" y="7591"/>
                    </a:lnTo>
                    <a:lnTo>
                      <a:pt x="6097" y="7591"/>
                    </a:lnTo>
                    <a:lnTo>
                      <a:pt x="6097" y="7591"/>
                    </a:lnTo>
                    <a:lnTo>
                      <a:pt x="6097" y="3615"/>
                    </a:lnTo>
                    <a:cubicBezTo>
                      <a:pt x="6097" y="2266"/>
                      <a:pt x="4988" y="1133"/>
                      <a:pt x="3615" y="1133"/>
                    </a:cubicBezTo>
                    <a:cubicBezTo>
                      <a:pt x="2265" y="1133"/>
                      <a:pt x="1157" y="2266"/>
                      <a:pt x="1157" y="3615"/>
                    </a:cubicBezTo>
                    <a:lnTo>
                      <a:pt x="1157" y="6941"/>
                    </a:lnTo>
                    <a:cubicBezTo>
                      <a:pt x="723" y="7158"/>
                      <a:pt x="337" y="7399"/>
                      <a:pt x="0" y="7712"/>
                    </a:cubicBezTo>
                    <a:lnTo>
                      <a:pt x="0" y="8483"/>
                    </a:lnTo>
                    <a:lnTo>
                      <a:pt x="0" y="8483"/>
                    </a:lnTo>
                    <a:lnTo>
                      <a:pt x="0" y="8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73;p38"/>
              <p:cNvSpPr/>
              <p:nvPr/>
            </p:nvSpPr>
            <p:spPr>
              <a:xfrm>
                <a:off x="2081500" y="3640384"/>
                <a:ext cx="577189" cy="713429"/>
              </a:xfrm>
              <a:custGeom>
                <a:avLst/>
                <a:gdLst/>
                <a:ahLst/>
                <a:cxnLst/>
                <a:rect l="l" t="t" r="r" b="b"/>
                <a:pathLst>
                  <a:path w="7760" h="9592" extrusionOk="0">
                    <a:moveTo>
                      <a:pt x="7398" y="555"/>
                    </a:moveTo>
                    <a:lnTo>
                      <a:pt x="7398" y="555"/>
                    </a:lnTo>
                    <a:cubicBezTo>
                      <a:pt x="7519" y="627"/>
                      <a:pt x="7639" y="700"/>
                      <a:pt x="7760" y="772"/>
                    </a:cubicBezTo>
                    <a:cubicBezTo>
                      <a:pt x="7687" y="724"/>
                      <a:pt x="7639" y="676"/>
                      <a:pt x="7567" y="651"/>
                    </a:cubicBezTo>
                    <a:cubicBezTo>
                      <a:pt x="7519" y="627"/>
                      <a:pt x="7446" y="579"/>
                      <a:pt x="7398" y="555"/>
                    </a:cubicBezTo>
                    <a:close/>
                    <a:moveTo>
                      <a:pt x="1783" y="1230"/>
                    </a:moveTo>
                    <a:cubicBezTo>
                      <a:pt x="1687" y="1326"/>
                      <a:pt x="1566" y="1423"/>
                      <a:pt x="1470" y="1543"/>
                    </a:cubicBezTo>
                    <a:cubicBezTo>
                      <a:pt x="578" y="2435"/>
                      <a:pt x="24" y="3664"/>
                      <a:pt x="0" y="5013"/>
                    </a:cubicBezTo>
                    <a:lnTo>
                      <a:pt x="1783" y="1230"/>
                    </a:lnTo>
                    <a:close/>
                    <a:moveTo>
                      <a:pt x="5085" y="1"/>
                    </a:moveTo>
                    <a:cubicBezTo>
                      <a:pt x="4844" y="1"/>
                      <a:pt x="4603" y="25"/>
                      <a:pt x="4362" y="49"/>
                    </a:cubicBezTo>
                    <a:lnTo>
                      <a:pt x="747" y="7760"/>
                    </a:lnTo>
                    <a:cubicBezTo>
                      <a:pt x="1229" y="8531"/>
                      <a:pt x="1904" y="9158"/>
                      <a:pt x="2723" y="9592"/>
                    </a:cubicBezTo>
                    <a:lnTo>
                      <a:pt x="7037" y="386"/>
                    </a:lnTo>
                    <a:cubicBezTo>
                      <a:pt x="6434" y="145"/>
                      <a:pt x="5784" y="1"/>
                      <a:pt x="50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74;p38"/>
              <p:cNvSpPr/>
              <p:nvPr/>
            </p:nvSpPr>
            <p:spPr>
              <a:xfrm>
                <a:off x="2190850" y="3629019"/>
                <a:ext cx="86049" cy="152401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544" extrusionOk="0">
                    <a:moveTo>
                      <a:pt x="1157" y="1"/>
                    </a:moveTo>
                    <a:cubicBezTo>
                      <a:pt x="723" y="218"/>
                      <a:pt x="337" y="459"/>
                      <a:pt x="0" y="772"/>
                    </a:cubicBezTo>
                    <a:lnTo>
                      <a:pt x="0" y="1543"/>
                    </a:lnTo>
                    <a:cubicBezTo>
                      <a:pt x="96" y="1423"/>
                      <a:pt x="217" y="1326"/>
                      <a:pt x="313" y="1230"/>
                    </a:cubicBezTo>
                    <a:cubicBezTo>
                      <a:pt x="578" y="1013"/>
                      <a:pt x="844" y="820"/>
                      <a:pt x="1157" y="651"/>
                    </a:cubicBezTo>
                    <a:lnTo>
                      <a:pt x="11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75;p38"/>
              <p:cNvSpPr/>
              <p:nvPr/>
            </p:nvSpPr>
            <p:spPr>
              <a:xfrm>
                <a:off x="2644250" y="3643950"/>
                <a:ext cx="86149" cy="118423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520" extrusionOk="0">
                    <a:moveTo>
                      <a:pt x="1" y="1"/>
                    </a:moveTo>
                    <a:lnTo>
                      <a:pt x="1" y="627"/>
                    </a:lnTo>
                    <a:cubicBezTo>
                      <a:pt x="435" y="868"/>
                      <a:pt x="820" y="1158"/>
                      <a:pt x="1158" y="1519"/>
                    </a:cubicBezTo>
                    <a:lnTo>
                      <a:pt x="1158" y="748"/>
                    </a:lnTo>
                    <a:cubicBezTo>
                      <a:pt x="796" y="435"/>
                      <a:pt x="410" y="19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6;p38"/>
              <p:cNvSpPr/>
              <p:nvPr/>
            </p:nvSpPr>
            <p:spPr>
              <a:xfrm>
                <a:off x="2276821" y="3643954"/>
                <a:ext cx="129124" cy="44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604" extrusionOk="0">
                    <a:moveTo>
                      <a:pt x="1" y="603"/>
                    </a:moveTo>
                    <a:lnTo>
                      <a:pt x="1" y="603"/>
                    </a:lnTo>
                    <a:cubicBezTo>
                      <a:pt x="194" y="483"/>
                      <a:pt x="410" y="387"/>
                      <a:pt x="627" y="290"/>
                    </a:cubicBezTo>
                    <a:cubicBezTo>
                      <a:pt x="410" y="387"/>
                      <a:pt x="194" y="483"/>
                      <a:pt x="1" y="603"/>
                    </a:cubicBezTo>
                    <a:close/>
                    <a:moveTo>
                      <a:pt x="627" y="290"/>
                    </a:moveTo>
                    <a:cubicBezTo>
                      <a:pt x="627" y="290"/>
                      <a:pt x="627" y="290"/>
                      <a:pt x="651" y="290"/>
                    </a:cubicBezTo>
                    <a:cubicBezTo>
                      <a:pt x="627" y="290"/>
                      <a:pt x="627" y="290"/>
                      <a:pt x="627" y="290"/>
                    </a:cubicBezTo>
                    <a:close/>
                    <a:moveTo>
                      <a:pt x="651" y="290"/>
                    </a:moveTo>
                    <a:cubicBezTo>
                      <a:pt x="651" y="290"/>
                      <a:pt x="651" y="290"/>
                      <a:pt x="651" y="290"/>
                    </a:cubicBezTo>
                    <a:cubicBezTo>
                      <a:pt x="651" y="290"/>
                      <a:pt x="651" y="290"/>
                      <a:pt x="651" y="290"/>
                    </a:cubicBezTo>
                    <a:close/>
                    <a:moveTo>
                      <a:pt x="1567" y="49"/>
                    </a:moveTo>
                    <a:lnTo>
                      <a:pt x="1567" y="49"/>
                    </a:lnTo>
                    <a:lnTo>
                      <a:pt x="1567" y="49"/>
                    </a:lnTo>
                    <a:close/>
                    <a:moveTo>
                      <a:pt x="1567" y="49"/>
                    </a:moveTo>
                    <a:cubicBezTo>
                      <a:pt x="1567" y="49"/>
                      <a:pt x="1567" y="49"/>
                      <a:pt x="1567" y="49"/>
                    </a:cubicBezTo>
                    <a:cubicBezTo>
                      <a:pt x="1567" y="49"/>
                      <a:pt x="1567" y="49"/>
                      <a:pt x="1567" y="49"/>
                    </a:cubicBezTo>
                    <a:close/>
                    <a:moveTo>
                      <a:pt x="1615" y="25"/>
                    </a:moveTo>
                    <a:cubicBezTo>
                      <a:pt x="1615" y="25"/>
                      <a:pt x="1615" y="25"/>
                      <a:pt x="1615" y="25"/>
                    </a:cubicBezTo>
                    <a:cubicBezTo>
                      <a:pt x="1615" y="25"/>
                      <a:pt x="1615" y="25"/>
                      <a:pt x="1615" y="25"/>
                    </a:cubicBezTo>
                    <a:close/>
                    <a:moveTo>
                      <a:pt x="1615" y="25"/>
                    </a:moveTo>
                    <a:lnTo>
                      <a:pt x="1615" y="25"/>
                    </a:lnTo>
                    <a:lnTo>
                      <a:pt x="1615" y="25"/>
                    </a:lnTo>
                    <a:close/>
                    <a:moveTo>
                      <a:pt x="1639" y="25"/>
                    </a:moveTo>
                    <a:cubicBezTo>
                      <a:pt x="1639" y="25"/>
                      <a:pt x="1639" y="25"/>
                      <a:pt x="1639" y="25"/>
                    </a:cubicBezTo>
                    <a:cubicBezTo>
                      <a:pt x="1639" y="25"/>
                      <a:pt x="1639" y="25"/>
                      <a:pt x="1639" y="25"/>
                    </a:cubicBezTo>
                    <a:close/>
                    <a:moveTo>
                      <a:pt x="1639" y="25"/>
                    </a:moveTo>
                    <a:cubicBezTo>
                      <a:pt x="1639" y="25"/>
                      <a:pt x="1664" y="25"/>
                      <a:pt x="1664" y="25"/>
                    </a:cubicBezTo>
                    <a:cubicBezTo>
                      <a:pt x="1664" y="25"/>
                      <a:pt x="1639" y="25"/>
                      <a:pt x="1639" y="25"/>
                    </a:cubicBezTo>
                    <a:close/>
                    <a:moveTo>
                      <a:pt x="1664" y="25"/>
                    </a:moveTo>
                    <a:cubicBezTo>
                      <a:pt x="1664" y="25"/>
                      <a:pt x="1664" y="25"/>
                      <a:pt x="1664" y="25"/>
                    </a:cubicBezTo>
                    <a:cubicBezTo>
                      <a:pt x="1664" y="25"/>
                      <a:pt x="1664" y="25"/>
                      <a:pt x="1664" y="25"/>
                    </a:cubicBezTo>
                    <a:close/>
                    <a:moveTo>
                      <a:pt x="1664" y="25"/>
                    </a:moveTo>
                    <a:cubicBezTo>
                      <a:pt x="1688" y="25"/>
                      <a:pt x="1688" y="25"/>
                      <a:pt x="1688" y="25"/>
                    </a:cubicBezTo>
                    <a:cubicBezTo>
                      <a:pt x="1688" y="25"/>
                      <a:pt x="1688" y="25"/>
                      <a:pt x="1664" y="25"/>
                    </a:cubicBezTo>
                    <a:close/>
                    <a:moveTo>
                      <a:pt x="1688" y="25"/>
                    </a:moveTo>
                    <a:lnTo>
                      <a:pt x="1712" y="25"/>
                    </a:lnTo>
                    <a:lnTo>
                      <a:pt x="1688" y="25"/>
                    </a:lnTo>
                    <a:close/>
                    <a:moveTo>
                      <a:pt x="1712" y="25"/>
                    </a:moveTo>
                    <a:cubicBezTo>
                      <a:pt x="1712" y="25"/>
                      <a:pt x="1712" y="25"/>
                      <a:pt x="1712" y="25"/>
                    </a:cubicBezTo>
                    <a:cubicBezTo>
                      <a:pt x="1712" y="25"/>
                      <a:pt x="1712" y="25"/>
                      <a:pt x="1712" y="25"/>
                    </a:cubicBezTo>
                    <a:close/>
                    <a:moveTo>
                      <a:pt x="1712" y="25"/>
                    </a:moveTo>
                    <a:cubicBezTo>
                      <a:pt x="1712" y="25"/>
                      <a:pt x="1736" y="25"/>
                      <a:pt x="1736" y="1"/>
                    </a:cubicBezTo>
                    <a:cubicBezTo>
                      <a:pt x="1736" y="25"/>
                      <a:pt x="1712" y="25"/>
                      <a:pt x="1712" y="25"/>
                    </a:cubicBezTo>
                    <a:close/>
                    <a:moveTo>
                      <a:pt x="1736" y="1"/>
                    </a:moveTo>
                    <a:cubicBezTo>
                      <a:pt x="1736" y="1"/>
                      <a:pt x="1736" y="1"/>
                      <a:pt x="1736" y="1"/>
                    </a:cubicBezTo>
                    <a:cubicBezTo>
                      <a:pt x="1736" y="1"/>
                      <a:pt x="1736" y="1"/>
                      <a:pt x="1736" y="1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77;p38"/>
              <p:cNvSpPr/>
              <p:nvPr/>
            </p:nvSpPr>
            <p:spPr>
              <a:xfrm>
                <a:off x="2081500" y="3643954"/>
                <a:ext cx="324446" cy="573674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7713" extrusionOk="0">
                    <a:moveTo>
                      <a:pt x="747" y="7712"/>
                    </a:moveTo>
                    <a:lnTo>
                      <a:pt x="747" y="7712"/>
                    </a:lnTo>
                    <a:cubicBezTo>
                      <a:pt x="289" y="6941"/>
                      <a:pt x="0" y="6025"/>
                      <a:pt x="0" y="5037"/>
                    </a:cubicBezTo>
                    <a:lnTo>
                      <a:pt x="0" y="4965"/>
                    </a:lnTo>
                    <a:lnTo>
                      <a:pt x="1783" y="1182"/>
                    </a:lnTo>
                    <a:lnTo>
                      <a:pt x="1783" y="1182"/>
                    </a:lnTo>
                    <a:cubicBezTo>
                      <a:pt x="2048" y="965"/>
                      <a:pt x="2314" y="772"/>
                      <a:pt x="2627" y="603"/>
                    </a:cubicBezTo>
                    <a:lnTo>
                      <a:pt x="2627" y="603"/>
                    </a:lnTo>
                    <a:cubicBezTo>
                      <a:pt x="2820" y="483"/>
                      <a:pt x="3036" y="387"/>
                      <a:pt x="3253" y="290"/>
                    </a:cubicBezTo>
                    <a:lnTo>
                      <a:pt x="3253" y="290"/>
                    </a:lnTo>
                    <a:cubicBezTo>
                      <a:pt x="3253" y="290"/>
                      <a:pt x="3253" y="290"/>
                      <a:pt x="3277" y="290"/>
                    </a:cubicBezTo>
                    <a:cubicBezTo>
                      <a:pt x="3277" y="290"/>
                      <a:pt x="3277" y="290"/>
                      <a:pt x="3277" y="290"/>
                    </a:cubicBezTo>
                    <a:cubicBezTo>
                      <a:pt x="3277" y="290"/>
                      <a:pt x="3277" y="290"/>
                      <a:pt x="3277" y="290"/>
                    </a:cubicBezTo>
                    <a:cubicBezTo>
                      <a:pt x="3567" y="194"/>
                      <a:pt x="3880" y="97"/>
                      <a:pt x="4193" y="49"/>
                    </a:cubicBezTo>
                    <a:lnTo>
                      <a:pt x="4193" y="49"/>
                    </a:lnTo>
                    <a:cubicBezTo>
                      <a:pt x="4193" y="49"/>
                      <a:pt x="4193" y="49"/>
                      <a:pt x="4193" y="49"/>
                    </a:cubicBezTo>
                    <a:cubicBezTo>
                      <a:pt x="4193" y="49"/>
                      <a:pt x="4193" y="49"/>
                      <a:pt x="4193" y="49"/>
                    </a:cubicBezTo>
                    <a:lnTo>
                      <a:pt x="4241" y="25"/>
                    </a:lnTo>
                    <a:cubicBezTo>
                      <a:pt x="4241" y="25"/>
                      <a:pt x="4241" y="25"/>
                      <a:pt x="4241" y="25"/>
                    </a:cubicBezTo>
                    <a:lnTo>
                      <a:pt x="4241" y="25"/>
                    </a:lnTo>
                    <a:lnTo>
                      <a:pt x="4241" y="25"/>
                    </a:lnTo>
                    <a:cubicBezTo>
                      <a:pt x="4241" y="25"/>
                      <a:pt x="4265" y="25"/>
                      <a:pt x="4265" y="25"/>
                    </a:cubicBezTo>
                    <a:cubicBezTo>
                      <a:pt x="4265" y="25"/>
                      <a:pt x="4265" y="25"/>
                      <a:pt x="4265" y="25"/>
                    </a:cubicBezTo>
                    <a:cubicBezTo>
                      <a:pt x="4265" y="25"/>
                      <a:pt x="4265" y="25"/>
                      <a:pt x="4265" y="25"/>
                    </a:cubicBezTo>
                    <a:cubicBezTo>
                      <a:pt x="4265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290" y="25"/>
                      <a:pt x="4290" y="25"/>
                      <a:pt x="4290" y="25"/>
                    </a:cubicBezTo>
                    <a:cubicBezTo>
                      <a:pt x="4314" y="25"/>
                      <a:pt x="4314" y="25"/>
                      <a:pt x="4314" y="25"/>
                    </a:cubicBezTo>
                    <a:cubicBezTo>
                      <a:pt x="4314" y="25"/>
                      <a:pt x="4314" y="25"/>
                      <a:pt x="4314" y="25"/>
                    </a:cubicBezTo>
                    <a:lnTo>
                      <a:pt x="4338" y="25"/>
                    </a:ln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38" y="25"/>
                      <a:pt x="4338" y="25"/>
                    </a:cubicBezTo>
                    <a:cubicBezTo>
                      <a:pt x="4338" y="25"/>
                      <a:pt x="4362" y="25"/>
                      <a:pt x="4362" y="1"/>
                    </a:cubicBezTo>
                    <a:cubicBezTo>
                      <a:pt x="4362" y="1"/>
                      <a:pt x="4362" y="1"/>
                      <a:pt x="4362" y="1"/>
                    </a:cubicBezTo>
                    <a:cubicBezTo>
                      <a:pt x="4362" y="1"/>
                      <a:pt x="4362" y="1"/>
                      <a:pt x="4362" y="1"/>
                    </a:cubicBezTo>
                    <a:lnTo>
                      <a:pt x="4362" y="1"/>
                    </a:lnTo>
                    <a:lnTo>
                      <a:pt x="747" y="771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78;p38"/>
              <p:cNvSpPr/>
              <p:nvPr/>
            </p:nvSpPr>
            <p:spPr>
              <a:xfrm>
                <a:off x="2214119" y="3688805"/>
                <a:ext cx="62777" cy="4306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79" extrusionOk="0">
                    <a:moveTo>
                      <a:pt x="0" y="579"/>
                    </a:moveTo>
                    <a:cubicBezTo>
                      <a:pt x="265" y="362"/>
                      <a:pt x="531" y="169"/>
                      <a:pt x="844" y="0"/>
                    </a:cubicBezTo>
                    <a:lnTo>
                      <a:pt x="844" y="0"/>
                    </a:lnTo>
                    <a:cubicBezTo>
                      <a:pt x="531" y="169"/>
                      <a:pt x="265" y="362"/>
                      <a:pt x="0" y="579"/>
                    </a:cubicBezTo>
                    <a:close/>
                  </a:path>
                </a:pathLst>
              </a:custGeom>
              <a:solidFill>
                <a:srgbClr val="7573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79;p38"/>
              <p:cNvSpPr/>
              <p:nvPr/>
            </p:nvSpPr>
            <p:spPr>
              <a:xfrm>
                <a:off x="2604835" y="3669094"/>
                <a:ext cx="234892" cy="349574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4700" extrusionOk="0">
                    <a:moveTo>
                      <a:pt x="3157" y="4699"/>
                    </a:moveTo>
                    <a:lnTo>
                      <a:pt x="3157" y="4699"/>
                    </a:lnTo>
                    <a:lnTo>
                      <a:pt x="3157" y="4699"/>
                    </a:lnTo>
                    <a:close/>
                    <a:moveTo>
                      <a:pt x="3157" y="4699"/>
                    </a:moveTo>
                    <a:lnTo>
                      <a:pt x="3157" y="4675"/>
                    </a:lnTo>
                    <a:lnTo>
                      <a:pt x="3157" y="4699"/>
                    </a:lnTo>
                    <a:close/>
                    <a:moveTo>
                      <a:pt x="3157" y="4675"/>
                    </a:moveTo>
                    <a:cubicBezTo>
                      <a:pt x="3157" y="4675"/>
                      <a:pt x="3157" y="4675"/>
                      <a:pt x="3157" y="4651"/>
                    </a:cubicBezTo>
                    <a:cubicBezTo>
                      <a:pt x="3157" y="4675"/>
                      <a:pt x="3157" y="4675"/>
                      <a:pt x="3157" y="4675"/>
                    </a:cubicBezTo>
                    <a:close/>
                    <a:moveTo>
                      <a:pt x="3157" y="4651"/>
                    </a:moveTo>
                    <a:lnTo>
                      <a:pt x="3157" y="4651"/>
                    </a:lnTo>
                    <a:lnTo>
                      <a:pt x="3157" y="4651"/>
                    </a:lnTo>
                    <a:close/>
                    <a:moveTo>
                      <a:pt x="3157" y="4651"/>
                    </a:moveTo>
                    <a:cubicBezTo>
                      <a:pt x="3157" y="4627"/>
                      <a:pt x="3133" y="4627"/>
                      <a:pt x="3133" y="4627"/>
                    </a:cubicBezTo>
                    <a:cubicBezTo>
                      <a:pt x="3133" y="4627"/>
                      <a:pt x="3157" y="4627"/>
                      <a:pt x="3157" y="4651"/>
                    </a:cubicBezTo>
                    <a:close/>
                    <a:moveTo>
                      <a:pt x="3133" y="4627"/>
                    </a:moveTo>
                    <a:lnTo>
                      <a:pt x="3133" y="4627"/>
                    </a:lnTo>
                    <a:lnTo>
                      <a:pt x="3133" y="4627"/>
                    </a:lnTo>
                    <a:close/>
                    <a:moveTo>
                      <a:pt x="3133" y="4603"/>
                    </a:moveTo>
                    <a:cubicBezTo>
                      <a:pt x="3133" y="4603"/>
                      <a:pt x="3133" y="4603"/>
                      <a:pt x="3133" y="4603"/>
                    </a:cubicBezTo>
                    <a:cubicBezTo>
                      <a:pt x="3133" y="4603"/>
                      <a:pt x="3133" y="4603"/>
                      <a:pt x="3133" y="4603"/>
                    </a:cubicBezTo>
                    <a:close/>
                    <a:moveTo>
                      <a:pt x="3133" y="4603"/>
                    </a:moveTo>
                    <a:cubicBezTo>
                      <a:pt x="3133" y="4579"/>
                      <a:pt x="3133" y="4579"/>
                      <a:pt x="3133" y="4579"/>
                    </a:cubicBezTo>
                    <a:cubicBezTo>
                      <a:pt x="3133" y="4579"/>
                      <a:pt x="3133" y="4579"/>
                      <a:pt x="3133" y="4603"/>
                    </a:cubicBezTo>
                    <a:close/>
                    <a:moveTo>
                      <a:pt x="3133" y="4579"/>
                    </a:moveTo>
                    <a:cubicBezTo>
                      <a:pt x="3133" y="4579"/>
                      <a:pt x="3133" y="4579"/>
                      <a:pt x="3133" y="4579"/>
                    </a:cubicBezTo>
                    <a:cubicBezTo>
                      <a:pt x="3133" y="4579"/>
                      <a:pt x="3133" y="4579"/>
                      <a:pt x="3133" y="4579"/>
                    </a:cubicBezTo>
                    <a:close/>
                    <a:moveTo>
                      <a:pt x="3133" y="4555"/>
                    </a:moveTo>
                    <a:cubicBezTo>
                      <a:pt x="3133" y="4555"/>
                      <a:pt x="3133" y="4555"/>
                      <a:pt x="3133" y="4555"/>
                    </a:cubicBezTo>
                    <a:cubicBezTo>
                      <a:pt x="3133" y="4555"/>
                      <a:pt x="3133" y="4555"/>
                      <a:pt x="3133" y="4555"/>
                    </a:cubicBezTo>
                    <a:close/>
                    <a:moveTo>
                      <a:pt x="3133" y="4555"/>
                    </a:moveTo>
                    <a:cubicBezTo>
                      <a:pt x="3133" y="4531"/>
                      <a:pt x="3133" y="4531"/>
                      <a:pt x="3133" y="4531"/>
                    </a:cubicBezTo>
                    <a:cubicBezTo>
                      <a:pt x="3133" y="4531"/>
                      <a:pt x="3133" y="4531"/>
                      <a:pt x="3133" y="4555"/>
                    </a:cubicBezTo>
                    <a:close/>
                    <a:moveTo>
                      <a:pt x="3133" y="4531"/>
                    </a:moveTo>
                    <a:cubicBezTo>
                      <a:pt x="3133" y="4531"/>
                      <a:pt x="3133" y="4531"/>
                      <a:pt x="3133" y="4507"/>
                    </a:cubicBezTo>
                    <a:cubicBezTo>
                      <a:pt x="3133" y="4531"/>
                      <a:pt x="3133" y="4531"/>
                      <a:pt x="3133" y="4531"/>
                    </a:cubicBezTo>
                    <a:close/>
                    <a:moveTo>
                      <a:pt x="3133" y="4507"/>
                    </a:moveTo>
                    <a:cubicBezTo>
                      <a:pt x="3133" y="4507"/>
                      <a:pt x="3133" y="4507"/>
                      <a:pt x="3133" y="4482"/>
                    </a:cubicBezTo>
                    <a:cubicBezTo>
                      <a:pt x="3133" y="4507"/>
                      <a:pt x="3133" y="4507"/>
                      <a:pt x="3133" y="4507"/>
                    </a:cubicBezTo>
                    <a:close/>
                    <a:moveTo>
                      <a:pt x="3133" y="4482"/>
                    </a:moveTo>
                    <a:cubicBezTo>
                      <a:pt x="3133" y="4482"/>
                      <a:pt x="3133" y="4482"/>
                      <a:pt x="3133" y="4458"/>
                    </a:cubicBezTo>
                    <a:cubicBezTo>
                      <a:pt x="3133" y="4482"/>
                      <a:pt x="3133" y="4482"/>
                      <a:pt x="3133" y="4482"/>
                    </a:cubicBezTo>
                    <a:close/>
                    <a:moveTo>
                      <a:pt x="3133" y="4458"/>
                    </a:moveTo>
                    <a:lnTo>
                      <a:pt x="3133" y="4434"/>
                    </a:lnTo>
                    <a:lnTo>
                      <a:pt x="3133" y="4458"/>
                    </a:lnTo>
                    <a:close/>
                    <a:moveTo>
                      <a:pt x="3133" y="4434"/>
                    </a:moveTo>
                    <a:cubicBezTo>
                      <a:pt x="3133" y="4434"/>
                      <a:pt x="3133" y="4434"/>
                      <a:pt x="3133" y="4410"/>
                    </a:cubicBezTo>
                    <a:cubicBezTo>
                      <a:pt x="3133" y="4434"/>
                      <a:pt x="3133" y="4434"/>
                      <a:pt x="3133" y="4434"/>
                    </a:cubicBezTo>
                    <a:close/>
                    <a:moveTo>
                      <a:pt x="3133" y="4410"/>
                    </a:moveTo>
                    <a:cubicBezTo>
                      <a:pt x="3133" y="4410"/>
                      <a:pt x="3133" y="4386"/>
                      <a:pt x="3133" y="4386"/>
                    </a:cubicBezTo>
                    <a:cubicBezTo>
                      <a:pt x="3133" y="4386"/>
                      <a:pt x="3133" y="4410"/>
                      <a:pt x="3133" y="4410"/>
                    </a:cubicBezTo>
                    <a:close/>
                    <a:moveTo>
                      <a:pt x="3133" y="4386"/>
                    </a:moveTo>
                    <a:cubicBezTo>
                      <a:pt x="3133" y="4386"/>
                      <a:pt x="3133" y="4386"/>
                      <a:pt x="3133" y="4362"/>
                    </a:cubicBezTo>
                    <a:cubicBezTo>
                      <a:pt x="3133" y="4386"/>
                      <a:pt x="3133" y="4386"/>
                      <a:pt x="3133" y="4386"/>
                    </a:cubicBezTo>
                    <a:close/>
                    <a:moveTo>
                      <a:pt x="3133" y="4362"/>
                    </a:moveTo>
                    <a:cubicBezTo>
                      <a:pt x="3133" y="4362"/>
                      <a:pt x="3133" y="4338"/>
                      <a:pt x="3133" y="4314"/>
                    </a:cubicBezTo>
                    <a:cubicBezTo>
                      <a:pt x="3133" y="4338"/>
                      <a:pt x="3133" y="4362"/>
                      <a:pt x="3133" y="4362"/>
                    </a:cubicBezTo>
                    <a:close/>
                    <a:moveTo>
                      <a:pt x="3133" y="4314"/>
                    </a:moveTo>
                    <a:cubicBezTo>
                      <a:pt x="3037" y="3085"/>
                      <a:pt x="2507" y="1976"/>
                      <a:pt x="1688" y="1157"/>
                    </a:cubicBezTo>
                    <a:lnTo>
                      <a:pt x="1688" y="1157"/>
                    </a:lnTo>
                    <a:cubicBezTo>
                      <a:pt x="2507" y="1976"/>
                      <a:pt x="3037" y="3085"/>
                      <a:pt x="3133" y="4314"/>
                    </a:cubicBezTo>
                    <a:close/>
                    <a:moveTo>
                      <a:pt x="362" y="169"/>
                    </a:moveTo>
                    <a:cubicBezTo>
                      <a:pt x="242" y="121"/>
                      <a:pt x="121" y="73"/>
                      <a:pt x="1" y="0"/>
                    </a:cubicBezTo>
                    <a:cubicBezTo>
                      <a:pt x="121" y="73"/>
                      <a:pt x="242" y="121"/>
                      <a:pt x="362" y="169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0;p38"/>
              <p:cNvSpPr/>
              <p:nvPr/>
            </p:nvSpPr>
            <p:spPr>
              <a:xfrm>
                <a:off x="2284036" y="3669094"/>
                <a:ext cx="555693" cy="729569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9809" extrusionOk="0">
                    <a:moveTo>
                      <a:pt x="2362" y="9808"/>
                    </a:moveTo>
                    <a:cubicBezTo>
                      <a:pt x="1518" y="9808"/>
                      <a:pt x="699" y="9591"/>
                      <a:pt x="0" y="9206"/>
                    </a:cubicBezTo>
                    <a:lnTo>
                      <a:pt x="4314" y="0"/>
                    </a:lnTo>
                    <a:lnTo>
                      <a:pt x="4314" y="0"/>
                    </a:lnTo>
                    <a:cubicBezTo>
                      <a:pt x="4434" y="73"/>
                      <a:pt x="4555" y="121"/>
                      <a:pt x="4675" y="169"/>
                    </a:cubicBezTo>
                    <a:cubicBezTo>
                      <a:pt x="4796" y="241"/>
                      <a:pt x="4916" y="314"/>
                      <a:pt x="5037" y="386"/>
                    </a:cubicBezTo>
                    <a:cubicBezTo>
                      <a:pt x="5398" y="603"/>
                      <a:pt x="5711" y="844"/>
                      <a:pt x="6001" y="1157"/>
                    </a:cubicBezTo>
                    <a:lnTo>
                      <a:pt x="6001" y="1157"/>
                    </a:lnTo>
                    <a:cubicBezTo>
                      <a:pt x="6820" y="1976"/>
                      <a:pt x="7350" y="3085"/>
                      <a:pt x="7446" y="4314"/>
                    </a:cubicBezTo>
                    <a:lnTo>
                      <a:pt x="7446" y="4314"/>
                    </a:lnTo>
                    <a:cubicBezTo>
                      <a:pt x="7446" y="4338"/>
                      <a:pt x="7446" y="4362"/>
                      <a:pt x="7446" y="4362"/>
                    </a:cubicBezTo>
                    <a:lnTo>
                      <a:pt x="7446" y="4362"/>
                    </a:lnTo>
                    <a:cubicBezTo>
                      <a:pt x="7446" y="4386"/>
                      <a:pt x="7446" y="4386"/>
                      <a:pt x="7446" y="4386"/>
                    </a:cubicBezTo>
                    <a:lnTo>
                      <a:pt x="7446" y="4386"/>
                    </a:lnTo>
                    <a:cubicBezTo>
                      <a:pt x="7446" y="4386"/>
                      <a:pt x="7446" y="4410"/>
                      <a:pt x="7446" y="4410"/>
                    </a:cubicBezTo>
                    <a:cubicBezTo>
                      <a:pt x="7446" y="4410"/>
                      <a:pt x="7446" y="4410"/>
                      <a:pt x="7446" y="4410"/>
                    </a:cubicBezTo>
                    <a:cubicBezTo>
                      <a:pt x="7446" y="4434"/>
                      <a:pt x="7446" y="4434"/>
                      <a:pt x="7446" y="4434"/>
                    </a:cubicBezTo>
                    <a:cubicBezTo>
                      <a:pt x="7446" y="4434"/>
                      <a:pt x="7446" y="4434"/>
                      <a:pt x="7446" y="4434"/>
                    </a:cubicBezTo>
                    <a:lnTo>
                      <a:pt x="7446" y="4458"/>
                    </a:lnTo>
                    <a:cubicBezTo>
                      <a:pt x="7446" y="4458"/>
                      <a:pt x="7446" y="4458"/>
                      <a:pt x="7446" y="4458"/>
                    </a:cubicBezTo>
                    <a:cubicBezTo>
                      <a:pt x="7446" y="4482"/>
                      <a:pt x="7446" y="4482"/>
                      <a:pt x="7446" y="4482"/>
                    </a:cubicBezTo>
                    <a:cubicBezTo>
                      <a:pt x="7446" y="4482"/>
                      <a:pt x="7446" y="4482"/>
                      <a:pt x="7446" y="4482"/>
                    </a:cubicBezTo>
                    <a:cubicBezTo>
                      <a:pt x="7446" y="4507"/>
                      <a:pt x="7446" y="4507"/>
                      <a:pt x="7446" y="4507"/>
                    </a:cubicBezTo>
                    <a:lnTo>
                      <a:pt x="7446" y="4507"/>
                    </a:lnTo>
                    <a:cubicBezTo>
                      <a:pt x="7446" y="4531"/>
                      <a:pt x="7446" y="4531"/>
                      <a:pt x="7446" y="4531"/>
                    </a:cubicBezTo>
                    <a:lnTo>
                      <a:pt x="7446" y="4531"/>
                    </a:lnTo>
                    <a:cubicBezTo>
                      <a:pt x="7446" y="4531"/>
                      <a:pt x="7446" y="4531"/>
                      <a:pt x="7446" y="4555"/>
                    </a:cubicBezTo>
                    <a:cubicBezTo>
                      <a:pt x="7446" y="4555"/>
                      <a:pt x="7446" y="4555"/>
                      <a:pt x="7446" y="4555"/>
                    </a:cubicBezTo>
                    <a:cubicBezTo>
                      <a:pt x="7446" y="4555"/>
                      <a:pt x="7446" y="4555"/>
                      <a:pt x="7446" y="4555"/>
                    </a:cubicBezTo>
                    <a:lnTo>
                      <a:pt x="7446" y="4579"/>
                    </a:lnTo>
                    <a:cubicBezTo>
                      <a:pt x="7446" y="4579"/>
                      <a:pt x="7446" y="4579"/>
                      <a:pt x="7446" y="4579"/>
                    </a:cubicBezTo>
                    <a:lnTo>
                      <a:pt x="7446" y="4579"/>
                    </a:lnTo>
                    <a:cubicBezTo>
                      <a:pt x="7446" y="4579"/>
                      <a:pt x="7446" y="4579"/>
                      <a:pt x="7446" y="4603"/>
                    </a:cubicBezTo>
                    <a:lnTo>
                      <a:pt x="7446" y="4603"/>
                    </a:lnTo>
                    <a:cubicBezTo>
                      <a:pt x="7446" y="4603"/>
                      <a:pt x="7446" y="4603"/>
                      <a:pt x="7446" y="4603"/>
                    </a:cubicBezTo>
                    <a:lnTo>
                      <a:pt x="7446" y="4627"/>
                    </a:lnTo>
                    <a:lnTo>
                      <a:pt x="7446" y="4627"/>
                    </a:lnTo>
                    <a:lnTo>
                      <a:pt x="7446" y="4627"/>
                    </a:lnTo>
                    <a:cubicBezTo>
                      <a:pt x="7446" y="4627"/>
                      <a:pt x="7470" y="4627"/>
                      <a:pt x="7470" y="4651"/>
                    </a:cubicBezTo>
                    <a:lnTo>
                      <a:pt x="7470" y="4651"/>
                    </a:lnTo>
                    <a:lnTo>
                      <a:pt x="7470" y="4651"/>
                    </a:lnTo>
                    <a:lnTo>
                      <a:pt x="7470" y="4651"/>
                    </a:lnTo>
                    <a:cubicBezTo>
                      <a:pt x="7470" y="4675"/>
                      <a:pt x="7470" y="4675"/>
                      <a:pt x="7470" y="4675"/>
                    </a:cubicBezTo>
                    <a:lnTo>
                      <a:pt x="7470" y="4675"/>
                    </a:lnTo>
                    <a:lnTo>
                      <a:pt x="7470" y="4699"/>
                    </a:lnTo>
                    <a:lnTo>
                      <a:pt x="7470" y="4699"/>
                    </a:lnTo>
                    <a:lnTo>
                      <a:pt x="7470" y="4699"/>
                    </a:lnTo>
                    <a:lnTo>
                      <a:pt x="7470" y="4699"/>
                    </a:lnTo>
                    <a:cubicBezTo>
                      <a:pt x="7470" y="5446"/>
                      <a:pt x="7302" y="6169"/>
                      <a:pt x="7013" y="6796"/>
                    </a:cubicBezTo>
                    <a:lnTo>
                      <a:pt x="7013" y="6796"/>
                    </a:lnTo>
                    <a:lnTo>
                      <a:pt x="6940" y="6965"/>
                    </a:lnTo>
                    <a:cubicBezTo>
                      <a:pt x="6097" y="8651"/>
                      <a:pt x="4362" y="9808"/>
                      <a:pt x="2362" y="980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81;p38"/>
              <p:cNvSpPr/>
              <p:nvPr/>
            </p:nvSpPr>
            <p:spPr>
              <a:xfrm>
                <a:off x="2658611" y="3697730"/>
                <a:ext cx="71777" cy="5749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773" extrusionOk="0">
                    <a:moveTo>
                      <a:pt x="965" y="772"/>
                    </a:moveTo>
                    <a:cubicBezTo>
                      <a:pt x="675" y="459"/>
                      <a:pt x="362" y="218"/>
                      <a:pt x="1" y="1"/>
                    </a:cubicBezTo>
                    <a:cubicBezTo>
                      <a:pt x="362" y="218"/>
                      <a:pt x="675" y="459"/>
                      <a:pt x="965" y="772"/>
                    </a:cubicBezTo>
                    <a:lnTo>
                      <a:pt x="965" y="772"/>
                    </a:lnTo>
                    <a:close/>
                  </a:path>
                </a:pathLst>
              </a:custGeom>
              <a:solidFill>
                <a:srgbClr val="7573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82;p38"/>
              <p:cNvSpPr/>
              <p:nvPr/>
            </p:nvSpPr>
            <p:spPr>
              <a:xfrm>
                <a:off x="2165698" y="3724655"/>
                <a:ext cx="587974" cy="58973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7929" extrusionOk="0">
                    <a:moveTo>
                      <a:pt x="3953" y="0"/>
                    </a:moveTo>
                    <a:cubicBezTo>
                      <a:pt x="1784" y="0"/>
                      <a:pt x="1" y="1784"/>
                      <a:pt x="1" y="3952"/>
                    </a:cubicBezTo>
                    <a:cubicBezTo>
                      <a:pt x="1" y="6145"/>
                      <a:pt x="1784" y="7928"/>
                      <a:pt x="3953" y="7928"/>
                    </a:cubicBezTo>
                    <a:cubicBezTo>
                      <a:pt x="6146" y="7928"/>
                      <a:pt x="7905" y="6145"/>
                      <a:pt x="7905" y="3952"/>
                    </a:cubicBezTo>
                    <a:cubicBezTo>
                      <a:pt x="7905" y="1784"/>
                      <a:pt x="6146" y="0"/>
                      <a:pt x="39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83;p38"/>
              <p:cNvSpPr/>
              <p:nvPr/>
            </p:nvSpPr>
            <p:spPr>
              <a:xfrm>
                <a:off x="2396944" y="3871626"/>
                <a:ext cx="127339" cy="295799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3977" extrusionOk="0">
                    <a:moveTo>
                      <a:pt x="844" y="0"/>
                    </a:moveTo>
                    <a:cubicBezTo>
                      <a:pt x="386" y="0"/>
                      <a:pt x="0" y="386"/>
                      <a:pt x="0" y="844"/>
                    </a:cubicBezTo>
                    <a:cubicBezTo>
                      <a:pt x="0" y="1229"/>
                      <a:pt x="265" y="1567"/>
                      <a:pt x="603" y="1663"/>
                    </a:cubicBezTo>
                    <a:lnTo>
                      <a:pt x="265" y="3976"/>
                    </a:lnTo>
                    <a:lnTo>
                      <a:pt x="1494" y="3976"/>
                    </a:lnTo>
                    <a:lnTo>
                      <a:pt x="1157" y="1639"/>
                    </a:lnTo>
                    <a:cubicBezTo>
                      <a:pt x="1470" y="1519"/>
                      <a:pt x="1711" y="1205"/>
                      <a:pt x="1711" y="844"/>
                    </a:cubicBezTo>
                    <a:cubicBezTo>
                      <a:pt x="1711" y="386"/>
                      <a:pt x="1326" y="0"/>
                      <a:pt x="8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84;p38"/>
              <p:cNvSpPr/>
              <p:nvPr/>
            </p:nvSpPr>
            <p:spPr>
              <a:xfrm>
                <a:off x="2156772" y="3728225"/>
                <a:ext cx="258173" cy="53060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7134" extrusionOk="0">
                    <a:moveTo>
                      <a:pt x="3470" y="1"/>
                    </a:moveTo>
                    <a:lnTo>
                      <a:pt x="3470" y="1"/>
                    </a:lnTo>
                    <a:cubicBezTo>
                      <a:pt x="2699" y="121"/>
                      <a:pt x="1952" y="458"/>
                      <a:pt x="1374" y="989"/>
                    </a:cubicBezTo>
                    <a:cubicBezTo>
                      <a:pt x="1085" y="1254"/>
                      <a:pt x="844" y="1567"/>
                      <a:pt x="627" y="1904"/>
                    </a:cubicBezTo>
                    <a:cubicBezTo>
                      <a:pt x="434" y="2242"/>
                      <a:pt x="289" y="2603"/>
                      <a:pt x="193" y="2989"/>
                    </a:cubicBezTo>
                    <a:cubicBezTo>
                      <a:pt x="0" y="3760"/>
                      <a:pt x="73" y="4579"/>
                      <a:pt x="338" y="5326"/>
                    </a:cubicBezTo>
                    <a:cubicBezTo>
                      <a:pt x="482" y="5688"/>
                      <a:pt x="675" y="6025"/>
                      <a:pt x="940" y="6338"/>
                    </a:cubicBezTo>
                    <a:cubicBezTo>
                      <a:pt x="1181" y="6652"/>
                      <a:pt x="1470" y="6917"/>
                      <a:pt x="1783" y="7133"/>
                    </a:cubicBezTo>
                    <a:cubicBezTo>
                      <a:pt x="1157" y="6652"/>
                      <a:pt x="675" y="6025"/>
                      <a:pt x="410" y="5302"/>
                    </a:cubicBezTo>
                    <a:cubicBezTo>
                      <a:pt x="289" y="4916"/>
                      <a:pt x="217" y="4555"/>
                      <a:pt x="193" y="4169"/>
                    </a:cubicBezTo>
                    <a:cubicBezTo>
                      <a:pt x="169" y="4073"/>
                      <a:pt x="169" y="3977"/>
                      <a:pt x="169" y="3880"/>
                    </a:cubicBezTo>
                    <a:lnTo>
                      <a:pt x="193" y="3591"/>
                    </a:lnTo>
                    <a:cubicBezTo>
                      <a:pt x="217" y="3398"/>
                      <a:pt x="241" y="3206"/>
                      <a:pt x="289" y="3013"/>
                    </a:cubicBezTo>
                    <a:cubicBezTo>
                      <a:pt x="386" y="2651"/>
                      <a:pt x="506" y="2266"/>
                      <a:pt x="699" y="1952"/>
                    </a:cubicBezTo>
                    <a:cubicBezTo>
                      <a:pt x="916" y="1615"/>
                      <a:pt x="1157" y="1302"/>
                      <a:pt x="1422" y="1037"/>
                    </a:cubicBezTo>
                    <a:cubicBezTo>
                      <a:pt x="1494" y="989"/>
                      <a:pt x="1567" y="916"/>
                      <a:pt x="1639" y="844"/>
                    </a:cubicBezTo>
                    <a:lnTo>
                      <a:pt x="1880" y="675"/>
                    </a:lnTo>
                    <a:lnTo>
                      <a:pt x="2121" y="507"/>
                    </a:lnTo>
                    <a:cubicBezTo>
                      <a:pt x="2193" y="458"/>
                      <a:pt x="2290" y="434"/>
                      <a:pt x="2386" y="386"/>
                    </a:cubicBezTo>
                    <a:cubicBezTo>
                      <a:pt x="2723" y="193"/>
                      <a:pt x="3085" y="73"/>
                      <a:pt x="3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점검 범위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556890" y="3363113"/>
            <a:ext cx="80302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12;p41"/>
          <p:cNvSpPr/>
          <p:nvPr/>
        </p:nvSpPr>
        <p:spPr>
          <a:xfrm>
            <a:off x="2793964" y="3697748"/>
            <a:ext cx="3556072" cy="700753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점검 </a:t>
            </a:r>
            <a:r>
              <a:rPr lang="en-US" altLang="ko-KR" sz="1800" dirty="0" smtClean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18 </a:t>
            </a:r>
            <a:r>
              <a:rPr lang="ko-KR" altLang="en-US" sz="1800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총 </a:t>
            </a:r>
            <a:r>
              <a:rPr lang="en-US" altLang="ko-KR" sz="1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18 </a:t>
            </a: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altLang="ko-KR" sz="1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Picture 2" descr="iOS 스타일의 PHP 서버 아이콘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2250" y1="21833" x2="64750" y2="20500"/>
                        <a14:foregroundMark x1="31250" y1="19833" x2="82667" y2="25250"/>
                        <a14:foregroundMark x1="23833" y1="5917" x2="62333" y2="5583"/>
                        <a14:foregroundMark x1="43417" y1="833" x2="53583" y2="500"/>
                        <a14:foregroundMark x1="14333" y1="38083" x2="60667" y2="50250"/>
                        <a14:foregroundMark x1="14667" y1="59750" x2="45750" y2="65833"/>
                        <a14:foregroundMark x1="16000" y1="79000" x2="31250" y2="82417"/>
                        <a14:foregroundMark x1="44750" y1="80000" x2="53917" y2="79333"/>
                        <a14:foregroundMark x1="66417" y1="73250" x2="63417" y2="84750"/>
                        <a14:foregroundMark x1="84667" y1="82417" x2="81667" y2="9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11" y="1641726"/>
            <a:ext cx="901300" cy="9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8556" y="2771551"/>
            <a:ext cx="139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웹 페이지 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204" y="1008304"/>
            <a:ext cx="2929287" cy="215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1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33;p56"/>
          <p:cNvGrpSpPr/>
          <p:nvPr/>
        </p:nvGrpSpPr>
        <p:grpSpPr>
          <a:xfrm>
            <a:off x="548303" y="2574691"/>
            <a:ext cx="1683227" cy="2119000"/>
            <a:chOff x="548303" y="2574691"/>
            <a:chExt cx="1683227" cy="2119000"/>
          </a:xfrm>
        </p:grpSpPr>
        <p:sp>
          <p:nvSpPr>
            <p:cNvPr id="8" name="Google Shape;834;p56"/>
            <p:cNvSpPr/>
            <p:nvPr/>
          </p:nvSpPr>
          <p:spPr>
            <a:xfrm rot="900013">
              <a:off x="7700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56"/>
            <p:cNvSpPr/>
            <p:nvPr/>
          </p:nvSpPr>
          <p:spPr>
            <a:xfrm rot="900013">
              <a:off x="8081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31;p56"/>
          <p:cNvSpPr/>
          <p:nvPr/>
        </p:nvSpPr>
        <p:spPr>
          <a:xfrm>
            <a:off x="418975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32;p56"/>
          <p:cNvSpPr/>
          <p:nvPr/>
        </p:nvSpPr>
        <p:spPr>
          <a:xfrm>
            <a:off x="8099550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30;p56"/>
          <p:cNvSpPr txBox="1">
            <a:spLocks/>
          </p:cNvSpPr>
          <p:nvPr/>
        </p:nvSpPr>
        <p:spPr>
          <a:xfrm>
            <a:off x="1044450" y="1014900"/>
            <a:ext cx="7055100" cy="3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3000" b="1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algn="ctr"/>
            <a:r>
              <a:rPr lang="ko-KR" altLang="en-US" sz="5700" dirty="0">
                <a:solidFill>
                  <a:schemeClr val="accent1"/>
                </a:solidFill>
              </a:rPr>
              <a:t>인프라</a:t>
            </a:r>
            <a:endParaRPr lang="en-US" altLang="ko-KR" sz="5700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5700" dirty="0">
                <a:solidFill>
                  <a:schemeClr val="bg1"/>
                </a:solidFill>
              </a:rPr>
              <a:t>구성</a:t>
            </a:r>
            <a:endParaRPr lang="en-US" sz="5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67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00" y="2145350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12" y="2946627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30" y="2946627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1326389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6" y="3852681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4" y="3852681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64" y="3852681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424" y="3852681"/>
            <a:ext cx="540000" cy="540000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619487" y="3462756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1343511" y="3422528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1395368" y="2299395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2582600" y="2415350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2853664" y="3216627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3551330" y="3216627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1694055" y="255005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Google Shape;312;p41"/>
          <p:cNvSpPr/>
          <p:nvPr/>
        </p:nvSpPr>
        <p:spPr>
          <a:xfrm>
            <a:off x="669595" y="444065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Google Shape;312;p41"/>
          <p:cNvSpPr/>
          <p:nvPr/>
        </p:nvSpPr>
        <p:spPr>
          <a:xfrm>
            <a:off x="2764601" y="444065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17" y="2063066"/>
            <a:ext cx="540000" cy="5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29" y="2864343"/>
            <a:ext cx="540000" cy="5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947" y="2864343"/>
            <a:ext cx="540000" cy="54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233" y="3770397"/>
            <a:ext cx="540000" cy="54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81" y="3770397"/>
            <a:ext cx="540000" cy="540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281" y="3770397"/>
            <a:ext cx="540000" cy="540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41" y="3770397"/>
            <a:ext cx="540000" cy="540000"/>
          </a:xfrm>
          <a:prstGeom prst="rect">
            <a:avLst/>
          </a:prstGeom>
        </p:spPr>
      </p:pic>
      <p:cxnSp>
        <p:nvCxnSpPr>
          <p:cNvPr id="33" name="꺾인 연결선 32"/>
          <p:cNvCxnSpPr>
            <a:stCxn id="28" idx="0"/>
            <a:endCxn id="24" idx="1"/>
          </p:cNvCxnSpPr>
          <p:nvPr/>
        </p:nvCxnSpPr>
        <p:spPr>
          <a:xfrm rot="5400000" flipH="1" flipV="1">
            <a:off x="5088104" y="3380472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0" idx="0"/>
            <a:endCxn id="24" idx="3"/>
          </p:cNvCxnSpPr>
          <p:nvPr/>
        </p:nvCxnSpPr>
        <p:spPr>
          <a:xfrm rot="16200000" flipV="1">
            <a:off x="5812128" y="3340244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4" idx="0"/>
            <a:endCxn id="22" idx="1"/>
          </p:cNvCxnSpPr>
          <p:nvPr/>
        </p:nvCxnSpPr>
        <p:spPr>
          <a:xfrm rot="5400000" flipH="1" flipV="1">
            <a:off x="5863985" y="2217111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2" idx="3"/>
            <a:endCxn id="26" idx="0"/>
          </p:cNvCxnSpPr>
          <p:nvPr/>
        </p:nvCxnSpPr>
        <p:spPr>
          <a:xfrm>
            <a:off x="7051217" y="2333066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6" idx="1"/>
            <a:endCxn id="31" idx="0"/>
          </p:cNvCxnSpPr>
          <p:nvPr/>
        </p:nvCxnSpPr>
        <p:spPr>
          <a:xfrm rot="10800000" flipV="1">
            <a:off x="7322281" y="3134343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6" idx="3"/>
            <a:endCxn id="32" idx="0"/>
          </p:cNvCxnSpPr>
          <p:nvPr/>
        </p:nvCxnSpPr>
        <p:spPr>
          <a:xfrm>
            <a:off x="8019947" y="3134343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312;p41"/>
          <p:cNvSpPr/>
          <p:nvPr/>
        </p:nvSpPr>
        <p:spPr>
          <a:xfrm>
            <a:off x="6162672" y="246777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Google Shape;312;p41"/>
          <p:cNvSpPr/>
          <p:nvPr/>
        </p:nvSpPr>
        <p:spPr>
          <a:xfrm>
            <a:off x="5138212" y="43583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Google Shape;312;p41"/>
          <p:cNvSpPr/>
          <p:nvPr/>
        </p:nvSpPr>
        <p:spPr>
          <a:xfrm>
            <a:off x="7233218" y="43583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cxnSp>
        <p:nvCxnSpPr>
          <p:cNvPr id="4" name="꺾인 연결선 3"/>
          <p:cNvCxnSpPr>
            <a:stCxn id="7" idx="0"/>
            <a:endCxn id="10" idx="1"/>
          </p:cNvCxnSpPr>
          <p:nvPr/>
        </p:nvCxnSpPr>
        <p:spPr>
          <a:xfrm rot="5400000" flipH="1" flipV="1">
            <a:off x="3032820" y="876170"/>
            <a:ext cx="548961" cy="1989400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0" idx="3"/>
            <a:endCxn id="22" idx="0"/>
          </p:cNvCxnSpPr>
          <p:nvPr/>
        </p:nvCxnSpPr>
        <p:spPr>
          <a:xfrm>
            <a:off x="4842000" y="1596389"/>
            <a:ext cx="1939217" cy="4666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312;p41"/>
          <p:cNvSpPr/>
          <p:nvPr/>
        </p:nvSpPr>
        <p:spPr>
          <a:xfrm>
            <a:off x="3962184" y="180946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Google Shape;312;p41"/>
          <p:cNvSpPr/>
          <p:nvPr/>
        </p:nvSpPr>
        <p:spPr>
          <a:xfrm>
            <a:off x="639777" y="1723408"/>
            <a:ext cx="1219633" cy="348467"/>
          </a:xfrm>
          <a:prstGeom prst="roundRect">
            <a:avLst>
              <a:gd name="adj" fmla="val 10308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Google Shape;312;p41"/>
          <p:cNvSpPr/>
          <p:nvPr/>
        </p:nvSpPr>
        <p:spPr>
          <a:xfrm>
            <a:off x="7257541" y="1717855"/>
            <a:ext cx="1219633" cy="348467"/>
          </a:xfrm>
          <a:prstGeom prst="roundRect">
            <a:avLst>
              <a:gd name="adj" fmla="val 10308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972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132850" y="1738700"/>
            <a:ext cx="1220480" cy="84722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 문제점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1800794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12" y="2602071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30" y="2602071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981833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6" y="350812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64" y="3508125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4" y="3508125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4" y="3508125"/>
            <a:ext cx="540000" cy="540000"/>
          </a:xfrm>
          <a:prstGeom prst="rect">
            <a:avLst/>
          </a:prstGeom>
        </p:spPr>
      </p:pic>
      <p:sp>
        <p:nvSpPr>
          <p:cNvPr id="15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장비 이중화 미비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 장비 장애 시 전체 서비스 마비</a:t>
            </a:r>
            <a:endParaRPr lang="en-US" altLang="ko-KR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장비 없음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DDOS,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해킹 등 외부 공격에 취약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 </a:t>
            </a:r>
            <a:r>
              <a:rPr lang="ko-KR" altLang="en-US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직접 노출 및 침투 용이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권한 체계 미흡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접근 허용 상태 유지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백업 서버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손실 시 복구 불가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5039087" y="3118200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5763111" y="3077972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5814968" y="1954839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7002200" y="2070794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7273264" y="2872071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7970930" y="2872071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0" idx="2"/>
            <a:endCxn id="7" idx="0"/>
          </p:cNvCxnSpPr>
          <p:nvPr/>
        </p:nvCxnSpPr>
        <p:spPr>
          <a:xfrm>
            <a:off x="6732200" y="1521833"/>
            <a:ext cx="0" cy="278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6113655" y="22055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Google Shape;312;p41"/>
          <p:cNvSpPr/>
          <p:nvPr/>
        </p:nvSpPr>
        <p:spPr>
          <a:xfrm>
            <a:off x="7184201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24" name="Google Shape;312;p41"/>
          <p:cNvSpPr/>
          <p:nvPr/>
        </p:nvSpPr>
        <p:spPr>
          <a:xfrm>
            <a:off x="6113654" y="67294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312;p41"/>
          <p:cNvSpPr/>
          <p:nvPr/>
        </p:nvSpPr>
        <p:spPr>
          <a:xfrm>
            <a:off x="5583447" y="409240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Google Shape;312;p41"/>
          <p:cNvSpPr/>
          <p:nvPr/>
        </p:nvSpPr>
        <p:spPr>
          <a:xfrm>
            <a:off x="4675399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605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132850" y="721895"/>
            <a:ext cx="1220480" cy="1865044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 문제점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1800794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12" y="2602071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30" y="2602071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981833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6" y="350812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64" y="3508125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4" y="3508125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4" y="3508125"/>
            <a:ext cx="540000" cy="540000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5039087" y="3118200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5763111" y="3077972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5814968" y="1954839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7002200" y="2070794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7273264" y="2872071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7970930" y="2872071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0" idx="2"/>
            <a:endCxn id="7" idx="0"/>
          </p:cNvCxnSpPr>
          <p:nvPr/>
        </p:nvCxnSpPr>
        <p:spPr>
          <a:xfrm>
            <a:off x="6732200" y="1521833"/>
            <a:ext cx="0" cy="2789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6113655" y="22055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장비 이중화 미비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 장비 장애 시 전체 서비스 마비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장비 없음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DDOS, 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해킹 등 외부 공격에 취약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 </a:t>
            </a:r>
            <a:r>
              <a:rPr lang="ko-KR" altLang="en-US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직접 노출 및 침투 용이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권한 체계 미흡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접근 허용 상태 유지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백업 서버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손실 시 복구 불가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Google Shape;312;p41"/>
          <p:cNvSpPr/>
          <p:nvPr/>
        </p:nvSpPr>
        <p:spPr>
          <a:xfrm>
            <a:off x="6113654" y="67294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312;p41"/>
          <p:cNvSpPr/>
          <p:nvPr/>
        </p:nvSpPr>
        <p:spPr>
          <a:xfrm>
            <a:off x="5583447" y="409240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Google Shape;312;p41"/>
          <p:cNvSpPr/>
          <p:nvPr/>
        </p:nvSpPr>
        <p:spPr>
          <a:xfrm>
            <a:off x="4675399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Google Shape;312;p41"/>
          <p:cNvSpPr/>
          <p:nvPr/>
        </p:nvSpPr>
        <p:spPr>
          <a:xfrm>
            <a:off x="7184201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1593342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842000" y="2582259"/>
            <a:ext cx="1685106" cy="186231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 문제점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1800794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12" y="2602071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30" y="2602071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981833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6" y="350812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64" y="3508125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4" y="3508125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4" y="3508125"/>
            <a:ext cx="540000" cy="540000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5039087" y="3118200"/>
            <a:ext cx="636054" cy="143796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5763111" y="3077972"/>
            <a:ext cx="636054" cy="224252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5814968" y="1954839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7002200" y="2070794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7273264" y="2872071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7970930" y="2872071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0" idx="2"/>
            <a:endCxn id="7" idx="0"/>
          </p:cNvCxnSpPr>
          <p:nvPr/>
        </p:nvCxnSpPr>
        <p:spPr>
          <a:xfrm>
            <a:off x="6732200" y="1521833"/>
            <a:ext cx="0" cy="278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6113655" y="22055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312;p41"/>
          <p:cNvSpPr/>
          <p:nvPr/>
        </p:nvSpPr>
        <p:spPr>
          <a:xfrm>
            <a:off x="5583447" y="409240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장비 이중화 미비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 장비 장애 시 전체 서비스 마비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장비 없음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DDOS,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해킹 등 외부 공격에 취약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 </a:t>
            </a:r>
            <a:r>
              <a:rPr lang="ko-KR" altLang="en-US" b="1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구분 없음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직접 노출 및 침투 용이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권한 체계 미흡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접근 허용 상태 유지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백업 서버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손실 시 복구 불가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Google Shape;312;p41"/>
          <p:cNvSpPr/>
          <p:nvPr/>
        </p:nvSpPr>
        <p:spPr>
          <a:xfrm>
            <a:off x="6113654" y="67294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Google Shape;312;p41"/>
          <p:cNvSpPr/>
          <p:nvPr/>
        </p:nvSpPr>
        <p:spPr>
          <a:xfrm>
            <a:off x="4675399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Google Shape;312;p41"/>
          <p:cNvSpPr/>
          <p:nvPr/>
        </p:nvSpPr>
        <p:spPr>
          <a:xfrm>
            <a:off x="7184201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315447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964880" y="2619755"/>
            <a:ext cx="1472100" cy="186231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 문제점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1800794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12" y="2602071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30" y="2602071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981833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6" y="350812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64" y="3508125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4" y="3508125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4" y="3508125"/>
            <a:ext cx="540000" cy="540000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5039087" y="3118200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5763111" y="3077972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5814968" y="1954839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7002200" y="2070794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7273264" y="2872071"/>
            <a:ext cx="157666" cy="636054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7970930" y="2872071"/>
            <a:ext cx="205094" cy="636054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0" idx="2"/>
            <a:endCxn id="7" idx="0"/>
          </p:cNvCxnSpPr>
          <p:nvPr/>
        </p:nvCxnSpPr>
        <p:spPr>
          <a:xfrm>
            <a:off x="6732200" y="1521833"/>
            <a:ext cx="0" cy="278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6113655" y="22055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Google Shape;312;p41"/>
          <p:cNvSpPr/>
          <p:nvPr/>
        </p:nvSpPr>
        <p:spPr>
          <a:xfrm>
            <a:off x="4675399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장비 이중화 미비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 장비 장애 시 전체 서비스 마비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장비 없음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DDOS,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해킹 등 외부 공격에 취약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 </a:t>
            </a:r>
            <a:r>
              <a:rPr lang="ko-KR" altLang="en-US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직접 노출 및 침투 용이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권한 체계 미흡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접근 허용 상태 유지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백업 서버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손실 시 복구 불가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312;p41"/>
          <p:cNvSpPr/>
          <p:nvPr/>
        </p:nvSpPr>
        <p:spPr>
          <a:xfrm>
            <a:off x="6113654" y="67294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Google Shape;312;p41"/>
          <p:cNvSpPr/>
          <p:nvPr/>
        </p:nvSpPr>
        <p:spPr>
          <a:xfrm>
            <a:off x="5583447" y="409240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Google Shape;312;p41"/>
          <p:cNvSpPr/>
          <p:nvPr/>
        </p:nvSpPr>
        <p:spPr>
          <a:xfrm>
            <a:off x="7184201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944511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842000" y="3412069"/>
            <a:ext cx="1685106" cy="103250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인프라 문제점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1800794"/>
            <a:ext cx="540000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12" y="2602071"/>
            <a:ext cx="540000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30" y="2602071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0" y="981833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6" y="3508125"/>
            <a:ext cx="54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64" y="3508125"/>
            <a:ext cx="54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4" y="3508125"/>
            <a:ext cx="540000" cy="5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4" y="3508125"/>
            <a:ext cx="540000" cy="540000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5039087" y="3118200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8" idx="3"/>
          </p:cNvCxnSpPr>
          <p:nvPr/>
        </p:nvCxnSpPr>
        <p:spPr>
          <a:xfrm rot="16200000" flipV="1">
            <a:off x="5763111" y="3077972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8" idx="0"/>
            <a:endCxn id="7" idx="1"/>
          </p:cNvCxnSpPr>
          <p:nvPr/>
        </p:nvCxnSpPr>
        <p:spPr>
          <a:xfrm rot="5400000" flipH="1" flipV="1">
            <a:off x="5814968" y="1954839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3"/>
            <a:endCxn id="9" idx="0"/>
          </p:cNvCxnSpPr>
          <p:nvPr/>
        </p:nvCxnSpPr>
        <p:spPr>
          <a:xfrm>
            <a:off x="7002200" y="2070794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1"/>
            <a:endCxn id="13" idx="0"/>
          </p:cNvCxnSpPr>
          <p:nvPr/>
        </p:nvCxnSpPr>
        <p:spPr>
          <a:xfrm rot="10800000" flipV="1">
            <a:off x="7273264" y="2872071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4" idx="0"/>
          </p:cNvCxnSpPr>
          <p:nvPr/>
        </p:nvCxnSpPr>
        <p:spPr>
          <a:xfrm>
            <a:off x="7970930" y="2872071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0" idx="2"/>
            <a:endCxn id="7" idx="0"/>
          </p:cNvCxnSpPr>
          <p:nvPr/>
        </p:nvCxnSpPr>
        <p:spPr>
          <a:xfrm>
            <a:off x="6732200" y="1521833"/>
            <a:ext cx="0" cy="278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312;p41"/>
          <p:cNvSpPr/>
          <p:nvPr/>
        </p:nvSpPr>
        <p:spPr>
          <a:xfrm>
            <a:off x="6113655" y="22055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Google Shape;312;p41"/>
          <p:cNvSpPr/>
          <p:nvPr/>
        </p:nvSpPr>
        <p:spPr>
          <a:xfrm>
            <a:off x="7184201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24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장비 이중화 미비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단일 장비 장애 시 전체 서비스 마비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보안 장비 없음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DDOS,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해킹 등 외부 공격에 취약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 </a:t>
            </a:r>
            <a:r>
              <a:rPr lang="ko-KR" altLang="en-US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구분 없음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직접 노출 및 침투 용이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권한 체계 미흡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접근 허용 상태 유지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백업 서버 없음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Clr>
                <a:schemeClr val="bg1"/>
              </a:buClr>
            </a:pP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손실 시 복구 불가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312;p41"/>
          <p:cNvSpPr/>
          <p:nvPr/>
        </p:nvSpPr>
        <p:spPr>
          <a:xfrm>
            <a:off x="6113654" y="67294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Google Shape;312;p41"/>
          <p:cNvSpPr/>
          <p:nvPr/>
        </p:nvSpPr>
        <p:spPr>
          <a:xfrm>
            <a:off x="4675399" y="409610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Google Shape;312;p41"/>
          <p:cNvSpPr/>
          <p:nvPr/>
        </p:nvSpPr>
        <p:spPr>
          <a:xfrm>
            <a:off x="5583447" y="409240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915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인프라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75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75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23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99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99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23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32" name="직선 연결선 31"/>
          <p:cNvCxnSpPr>
            <a:stCxn id="22" idx="2"/>
            <a:endCxn id="24" idx="0"/>
          </p:cNvCxnSpPr>
          <p:nvPr/>
        </p:nvCxnSpPr>
        <p:spPr>
          <a:xfrm>
            <a:off x="2374275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30" idx="2"/>
            <a:endCxn id="28" idx="0"/>
          </p:cNvCxnSpPr>
          <p:nvPr/>
        </p:nvCxnSpPr>
        <p:spPr>
          <a:xfrm>
            <a:off x="3512299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31" idx="2"/>
            <a:endCxn id="26" idx="0"/>
          </p:cNvCxnSpPr>
          <p:nvPr/>
        </p:nvCxnSpPr>
        <p:spPr>
          <a:xfrm>
            <a:off x="4650323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44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68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44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68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40" name="직선 연결선 39"/>
          <p:cNvCxnSpPr>
            <a:endCxn id="38" idx="0"/>
          </p:cNvCxnSpPr>
          <p:nvPr/>
        </p:nvCxnSpPr>
        <p:spPr>
          <a:xfrm>
            <a:off x="2946044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39" idx="0"/>
          </p:cNvCxnSpPr>
          <p:nvPr/>
        </p:nvCxnSpPr>
        <p:spPr>
          <a:xfrm>
            <a:off x="4084068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44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68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99" y="2609458"/>
            <a:ext cx="360000" cy="36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99" y="119249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48" name="꺾인 연결선 47"/>
          <p:cNvCxnSpPr>
            <a:stCxn id="42" idx="0"/>
            <a:endCxn id="45" idx="1"/>
          </p:cNvCxnSpPr>
          <p:nvPr/>
        </p:nvCxnSpPr>
        <p:spPr>
          <a:xfrm rot="5400000" flipH="1" flipV="1">
            <a:off x="3049171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5" idx="3"/>
            <a:endCxn id="43" idx="0"/>
          </p:cNvCxnSpPr>
          <p:nvPr/>
        </p:nvCxnSpPr>
        <p:spPr>
          <a:xfrm>
            <a:off x="3692299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2" idx="3"/>
            <a:endCxn id="39" idx="1"/>
          </p:cNvCxnSpPr>
          <p:nvPr/>
        </p:nvCxnSpPr>
        <p:spPr>
          <a:xfrm>
            <a:off x="3126044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3" idx="1"/>
            <a:endCxn id="38" idx="3"/>
          </p:cNvCxnSpPr>
          <p:nvPr/>
        </p:nvCxnSpPr>
        <p:spPr>
          <a:xfrm flipH="1">
            <a:off x="3126044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8" idx="2"/>
            <a:endCxn id="44" idx="1"/>
          </p:cNvCxnSpPr>
          <p:nvPr/>
        </p:nvCxnSpPr>
        <p:spPr>
          <a:xfrm rot="16200000" flipH="1">
            <a:off x="3034599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44" idx="3"/>
            <a:endCxn id="39" idx="2"/>
          </p:cNvCxnSpPr>
          <p:nvPr/>
        </p:nvCxnSpPr>
        <p:spPr>
          <a:xfrm flipV="1">
            <a:off x="3692299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37" idx="0"/>
            <a:endCxn id="44" idx="2"/>
          </p:cNvCxnSpPr>
          <p:nvPr/>
        </p:nvCxnSpPr>
        <p:spPr>
          <a:xfrm rot="16200000" flipV="1">
            <a:off x="3670016" y="2811742"/>
            <a:ext cx="256337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30" idx="0"/>
            <a:endCxn id="36" idx="2"/>
          </p:cNvCxnSpPr>
          <p:nvPr/>
        </p:nvCxnSpPr>
        <p:spPr>
          <a:xfrm rot="16200000" flipV="1">
            <a:off x="3123982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30" idx="0"/>
            <a:endCxn id="37" idx="2"/>
          </p:cNvCxnSpPr>
          <p:nvPr/>
        </p:nvCxnSpPr>
        <p:spPr>
          <a:xfrm rot="5400000" flipH="1" flipV="1">
            <a:off x="3692993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31" idx="0"/>
            <a:endCxn id="37" idx="2"/>
          </p:cNvCxnSpPr>
          <p:nvPr/>
        </p:nvCxnSpPr>
        <p:spPr>
          <a:xfrm rot="16200000" flipV="1">
            <a:off x="4262006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4" idx="2"/>
            <a:endCxn id="36" idx="0"/>
          </p:cNvCxnSpPr>
          <p:nvPr/>
        </p:nvCxnSpPr>
        <p:spPr>
          <a:xfrm rot="5400000">
            <a:off x="3101004" y="2814499"/>
            <a:ext cx="256337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22" idx="0"/>
            <a:endCxn id="36" idx="2"/>
          </p:cNvCxnSpPr>
          <p:nvPr/>
        </p:nvCxnSpPr>
        <p:spPr>
          <a:xfrm rot="5400000" flipH="1" flipV="1">
            <a:off x="2554969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312;p41"/>
          <p:cNvSpPr/>
          <p:nvPr/>
        </p:nvSpPr>
        <p:spPr>
          <a:xfrm>
            <a:off x="1956671" y="138032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4" name="Google Shape;312;p41"/>
          <p:cNvSpPr/>
          <p:nvPr/>
        </p:nvSpPr>
        <p:spPr>
          <a:xfrm>
            <a:off x="1906411" y="2030947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65" name="Google Shape;312;p41"/>
          <p:cNvSpPr/>
          <p:nvPr/>
        </p:nvSpPr>
        <p:spPr>
          <a:xfrm>
            <a:off x="2902481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6" name="Google Shape;312;p41"/>
          <p:cNvSpPr/>
          <p:nvPr/>
        </p:nvSpPr>
        <p:spPr>
          <a:xfrm>
            <a:off x="1929122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67" name="Google Shape;312;p41"/>
          <p:cNvSpPr/>
          <p:nvPr/>
        </p:nvSpPr>
        <p:spPr>
          <a:xfrm>
            <a:off x="1745184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68" name="Google Shape;312;p41"/>
          <p:cNvSpPr/>
          <p:nvPr/>
        </p:nvSpPr>
        <p:spPr>
          <a:xfrm>
            <a:off x="2902481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9" name="Google Shape;312;p41"/>
          <p:cNvSpPr/>
          <p:nvPr/>
        </p:nvSpPr>
        <p:spPr>
          <a:xfrm>
            <a:off x="4059778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0" name="Google Shape;312;p41"/>
          <p:cNvSpPr/>
          <p:nvPr/>
        </p:nvSpPr>
        <p:spPr>
          <a:xfrm>
            <a:off x="2902481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43" y="2603761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43" y="309973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43" y="3595703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4" name="꺾인 연결선 73"/>
          <p:cNvCxnSpPr>
            <a:stCxn id="38" idx="1"/>
            <a:endCxn id="71" idx="0"/>
          </p:cNvCxnSpPr>
          <p:nvPr/>
        </p:nvCxnSpPr>
        <p:spPr>
          <a:xfrm rot="10800000" flipV="1">
            <a:off x="1737044" y="2400313"/>
            <a:ext cx="1029001" cy="20344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71" idx="2"/>
            <a:endCxn id="72" idx="0"/>
          </p:cNvCxnSpPr>
          <p:nvPr/>
        </p:nvCxnSpPr>
        <p:spPr>
          <a:xfrm>
            <a:off x="1737043" y="2963761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72" idx="2"/>
            <a:endCxn id="73" idx="0"/>
          </p:cNvCxnSpPr>
          <p:nvPr/>
        </p:nvCxnSpPr>
        <p:spPr>
          <a:xfrm>
            <a:off x="1737043" y="3459732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07" y="119901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52" y="2429457"/>
            <a:ext cx="360000" cy="36000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37" y="701298"/>
            <a:ext cx="360000" cy="360000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3120195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378336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31" y="3783360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07" y="3783360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76" y="2429457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52" y="1757882"/>
            <a:ext cx="360000" cy="36000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76" y="175788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07" y="312019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31" y="3120195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9" name="꺾인 연결선 88"/>
          <p:cNvCxnSpPr>
            <a:stCxn id="77" idx="1"/>
            <a:endCxn id="85" idx="0"/>
          </p:cNvCxnSpPr>
          <p:nvPr/>
        </p:nvCxnSpPr>
        <p:spPr>
          <a:xfrm rot="10800000" flipV="1">
            <a:off x="6287353" y="1379018"/>
            <a:ext cx="386255" cy="378864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77" idx="3"/>
            <a:endCxn id="86" idx="0"/>
          </p:cNvCxnSpPr>
          <p:nvPr/>
        </p:nvCxnSpPr>
        <p:spPr>
          <a:xfrm>
            <a:off x="7033607" y="1379018"/>
            <a:ext cx="391769" cy="378864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stCxn id="85" idx="3"/>
            <a:endCxn id="84" idx="1"/>
          </p:cNvCxnSpPr>
          <p:nvPr/>
        </p:nvCxnSpPr>
        <p:spPr>
          <a:xfrm>
            <a:off x="6467352" y="1937882"/>
            <a:ext cx="778024" cy="6715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86" idx="1"/>
            <a:endCxn id="78" idx="3"/>
          </p:cNvCxnSpPr>
          <p:nvPr/>
        </p:nvCxnSpPr>
        <p:spPr>
          <a:xfrm flipH="1">
            <a:off x="6467352" y="1937882"/>
            <a:ext cx="778024" cy="6715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85" idx="2"/>
            <a:endCxn id="78" idx="0"/>
          </p:cNvCxnSpPr>
          <p:nvPr/>
        </p:nvCxnSpPr>
        <p:spPr>
          <a:xfrm>
            <a:off x="6287352" y="2117882"/>
            <a:ext cx="0" cy="31157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86" idx="2"/>
            <a:endCxn id="84" idx="0"/>
          </p:cNvCxnSpPr>
          <p:nvPr/>
        </p:nvCxnSpPr>
        <p:spPr>
          <a:xfrm>
            <a:off x="7425376" y="2117882"/>
            <a:ext cx="0" cy="31157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84" idx="2"/>
            <a:endCxn id="88" idx="0"/>
          </p:cNvCxnSpPr>
          <p:nvPr/>
        </p:nvCxnSpPr>
        <p:spPr>
          <a:xfrm rot="16200000" flipH="1">
            <a:off x="7543134" y="2671698"/>
            <a:ext cx="330738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80" idx="2"/>
            <a:endCxn id="81" idx="0"/>
          </p:cNvCxnSpPr>
          <p:nvPr/>
        </p:nvCxnSpPr>
        <p:spPr>
          <a:xfrm>
            <a:off x="5715583" y="3480195"/>
            <a:ext cx="0" cy="30316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87" idx="2"/>
            <a:endCxn id="83" idx="0"/>
          </p:cNvCxnSpPr>
          <p:nvPr/>
        </p:nvCxnSpPr>
        <p:spPr>
          <a:xfrm>
            <a:off x="6853607" y="3480195"/>
            <a:ext cx="0" cy="30316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88" idx="2"/>
            <a:endCxn id="82" idx="0"/>
          </p:cNvCxnSpPr>
          <p:nvPr/>
        </p:nvCxnSpPr>
        <p:spPr>
          <a:xfrm>
            <a:off x="7991631" y="3480195"/>
            <a:ext cx="0" cy="30316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8" idx="2"/>
            <a:endCxn id="80" idx="0"/>
          </p:cNvCxnSpPr>
          <p:nvPr/>
        </p:nvCxnSpPr>
        <p:spPr>
          <a:xfrm rot="5400000">
            <a:off x="5836099" y="2668942"/>
            <a:ext cx="330738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7" idx="0"/>
            <a:endCxn id="78" idx="2"/>
          </p:cNvCxnSpPr>
          <p:nvPr/>
        </p:nvCxnSpPr>
        <p:spPr>
          <a:xfrm rot="16200000" flipV="1">
            <a:off x="6405111" y="2671698"/>
            <a:ext cx="330738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84" idx="2"/>
            <a:endCxn id="87" idx="0"/>
          </p:cNvCxnSpPr>
          <p:nvPr/>
        </p:nvCxnSpPr>
        <p:spPr>
          <a:xfrm rot="5400000">
            <a:off x="6974123" y="2668942"/>
            <a:ext cx="330738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Google Shape;312;p41"/>
          <p:cNvSpPr/>
          <p:nvPr/>
        </p:nvSpPr>
        <p:spPr>
          <a:xfrm>
            <a:off x="5105766" y="403858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04" name="Google Shape;312;p41"/>
          <p:cNvSpPr/>
          <p:nvPr/>
        </p:nvSpPr>
        <p:spPr>
          <a:xfrm>
            <a:off x="6243789" y="403858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5" name="Google Shape;312;p41"/>
          <p:cNvSpPr/>
          <p:nvPr/>
        </p:nvSpPr>
        <p:spPr>
          <a:xfrm>
            <a:off x="7410387" y="403858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6" name="Google Shape;312;p41"/>
          <p:cNvSpPr/>
          <p:nvPr/>
        </p:nvSpPr>
        <p:spPr>
          <a:xfrm>
            <a:off x="5264787" y="244098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07" name="Google Shape;312;p41"/>
          <p:cNvSpPr/>
          <p:nvPr/>
        </p:nvSpPr>
        <p:spPr>
          <a:xfrm>
            <a:off x="5264788" y="17452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8" name="Google Shape;312;p41"/>
          <p:cNvSpPr/>
          <p:nvPr/>
        </p:nvSpPr>
        <p:spPr>
          <a:xfrm>
            <a:off x="6243789" y="151308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cxnSp>
        <p:nvCxnSpPr>
          <p:cNvPr id="111" name="꺾인 연결선 110"/>
          <p:cNvCxnSpPr>
            <a:stCxn id="45" idx="0"/>
            <a:endCxn id="79" idx="1"/>
          </p:cNvCxnSpPr>
          <p:nvPr/>
        </p:nvCxnSpPr>
        <p:spPr>
          <a:xfrm rot="5400000" flipH="1" flipV="1">
            <a:off x="4091168" y="302429"/>
            <a:ext cx="311200" cy="146893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79" idx="3"/>
            <a:endCxn id="77" idx="0"/>
          </p:cNvCxnSpPr>
          <p:nvPr/>
        </p:nvCxnSpPr>
        <p:spPr>
          <a:xfrm>
            <a:off x="5341237" y="881298"/>
            <a:ext cx="1512370" cy="317720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85" y="2069457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85" y="256542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85" y="3061399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2" name="꺾인 연결선 121"/>
          <p:cNvCxnSpPr>
            <a:stCxn id="86" idx="3"/>
            <a:endCxn id="119" idx="0"/>
          </p:cNvCxnSpPr>
          <p:nvPr/>
        </p:nvCxnSpPr>
        <p:spPr>
          <a:xfrm>
            <a:off x="7605376" y="1937882"/>
            <a:ext cx="952509" cy="131575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119" idx="2"/>
            <a:endCxn id="120" idx="0"/>
          </p:cNvCxnSpPr>
          <p:nvPr/>
        </p:nvCxnSpPr>
        <p:spPr>
          <a:xfrm>
            <a:off x="8557885" y="2429457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stCxn id="120" idx="2"/>
            <a:endCxn id="121" idx="0"/>
          </p:cNvCxnSpPr>
          <p:nvPr/>
        </p:nvCxnSpPr>
        <p:spPr>
          <a:xfrm>
            <a:off x="8557885" y="2925428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Google Shape;312;p41"/>
          <p:cNvSpPr/>
          <p:nvPr/>
        </p:nvSpPr>
        <p:spPr>
          <a:xfrm>
            <a:off x="1127226" y="389889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sp>
        <p:nvSpPr>
          <p:cNvPr id="129" name="Google Shape;312;p41"/>
          <p:cNvSpPr/>
          <p:nvPr/>
        </p:nvSpPr>
        <p:spPr>
          <a:xfrm>
            <a:off x="7948068" y="337871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sp>
        <p:nvSpPr>
          <p:cNvPr id="100" name="Google Shape;312;p41"/>
          <p:cNvSpPr/>
          <p:nvPr/>
        </p:nvSpPr>
        <p:spPr>
          <a:xfrm>
            <a:off x="2306054" y="3795180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09" name="Google Shape;312;p41"/>
          <p:cNvSpPr/>
          <p:nvPr/>
        </p:nvSpPr>
        <p:spPr>
          <a:xfrm>
            <a:off x="5683170" y="3131727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10" name="Google Shape;312;p41"/>
          <p:cNvSpPr/>
          <p:nvPr/>
        </p:nvSpPr>
        <p:spPr>
          <a:xfrm>
            <a:off x="465034" y="4535214"/>
            <a:ext cx="1219633" cy="348467"/>
          </a:xfrm>
          <a:prstGeom prst="roundRect">
            <a:avLst>
              <a:gd name="adj" fmla="val 10308"/>
            </a:avLst>
          </a:prstGeom>
          <a:solidFill>
            <a:schemeClr val="accent1"/>
          </a:solidFill>
          <a:ln w="19050" cap="flat" cmpd="sng">
            <a:solidFill>
              <a:srgbClr val="0BC4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2" name="Google Shape;312;p41"/>
          <p:cNvSpPr/>
          <p:nvPr/>
        </p:nvSpPr>
        <p:spPr>
          <a:xfrm>
            <a:off x="7492367" y="4535214"/>
            <a:ext cx="1219633" cy="348467"/>
          </a:xfrm>
          <a:prstGeom prst="roundRect">
            <a:avLst>
              <a:gd name="adj" fmla="val 10308"/>
            </a:avLst>
          </a:prstGeom>
          <a:solidFill>
            <a:schemeClr val="accent1"/>
          </a:solidFill>
          <a:ln w="19050" cap="flat" cmpd="sng">
            <a:solidFill>
              <a:srgbClr val="0BC4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4" name="Google Shape;312;p41"/>
          <p:cNvSpPr/>
          <p:nvPr/>
        </p:nvSpPr>
        <p:spPr>
          <a:xfrm>
            <a:off x="4551420" y="97641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044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5589242" y="2919910"/>
            <a:ext cx="2397603" cy="91661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86908" y="1471329"/>
            <a:ext cx="2397603" cy="1167722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sp>
        <p:nvSpPr>
          <p:cNvPr id="53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네트워크 장비 이중화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 시 자동 전환</a:t>
            </a:r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무중단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운영 가능</a:t>
            </a:r>
            <a:endParaRPr lang="en-US" altLang="ko-KR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장비 도입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방어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IPS/IDS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망 분리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망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논리적 분리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로그 및 파일 백업 서버 구성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손실시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대응 체계 마련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379617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379617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3796175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71" name="직선 연결선 70"/>
          <p:cNvCxnSpPr>
            <a:stCxn id="65" idx="2"/>
            <a:endCxn id="66" idx="0"/>
          </p:cNvCxnSpPr>
          <p:nvPr/>
        </p:nvCxnSpPr>
        <p:spPr>
          <a:xfrm>
            <a:off x="5660814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9" idx="2"/>
            <a:endCxn id="68" idx="0"/>
          </p:cNvCxnSpPr>
          <p:nvPr/>
        </p:nvCxnSpPr>
        <p:spPr>
          <a:xfrm>
            <a:off x="6798838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70" idx="2"/>
            <a:endCxn id="67" idx="0"/>
          </p:cNvCxnSpPr>
          <p:nvPr/>
        </p:nvCxnSpPr>
        <p:spPr>
          <a:xfrm>
            <a:off x="7936862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322579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322579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0" name="직선 연결선 79"/>
          <p:cNvCxnSpPr>
            <a:endCxn id="78" idx="0"/>
          </p:cNvCxnSpPr>
          <p:nvPr/>
        </p:nvCxnSpPr>
        <p:spPr>
          <a:xfrm>
            <a:off x="6232583" y="1905683"/>
            <a:ext cx="0" cy="314630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79" idx="0"/>
          </p:cNvCxnSpPr>
          <p:nvPr/>
        </p:nvCxnSpPr>
        <p:spPr>
          <a:xfrm>
            <a:off x="7370607" y="1905683"/>
            <a:ext cx="0" cy="314630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2609458"/>
            <a:ext cx="360000" cy="360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19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681712"/>
            <a:ext cx="360000" cy="360000"/>
          </a:xfrm>
          <a:prstGeom prst="rect">
            <a:avLst/>
          </a:prstGeom>
        </p:spPr>
      </p:pic>
      <p:cxnSp>
        <p:nvCxnSpPr>
          <p:cNvPr id="97" name="직선 연결선 96"/>
          <p:cNvCxnSpPr>
            <a:stCxn id="96" idx="2"/>
            <a:endCxn id="95" idx="0"/>
          </p:cNvCxnSpPr>
          <p:nvPr/>
        </p:nvCxnSpPr>
        <p:spPr>
          <a:xfrm>
            <a:off x="6798838" y="1041712"/>
            <a:ext cx="0" cy="1507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82" idx="0"/>
            <a:endCxn id="95" idx="1"/>
          </p:cNvCxnSpPr>
          <p:nvPr/>
        </p:nvCxnSpPr>
        <p:spPr>
          <a:xfrm rot="5400000" flipH="1" flipV="1">
            <a:off x="6335710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95" idx="3"/>
            <a:endCxn id="83" idx="0"/>
          </p:cNvCxnSpPr>
          <p:nvPr/>
        </p:nvCxnSpPr>
        <p:spPr>
          <a:xfrm>
            <a:off x="6978838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2" idx="3"/>
            <a:endCxn id="79" idx="1"/>
          </p:cNvCxnSpPr>
          <p:nvPr/>
        </p:nvCxnSpPr>
        <p:spPr>
          <a:xfrm>
            <a:off x="6412583" y="1732498"/>
            <a:ext cx="778024" cy="66781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83" idx="1"/>
            <a:endCxn id="78" idx="3"/>
          </p:cNvCxnSpPr>
          <p:nvPr/>
        </p:nvCxnSpPr>
        <p:spPr>
          <a:xfrm flipH="1">
            <a:off x="6412583" y="1732498"/>
            <a:ext cx="778024" cy="66781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78" idx="2"/>
            <a:endCxn id="94" idx="1"/>
          </p:cNvCxnSpPr>
          <p:nvPr/>
        </p:nvCxnSpPr>
        <p:spPr>
          <a:xfrm rot="16200000" flipH="1">
            <a:off x="6321138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94" idx="3"/>
            <a:endCxn id="79" idx="2"/>
          </p:cNvCxnSpPr>
          <p:nvPr/>
        </p:nvCxnSpPr>
        <p:spPr>
          <a:xfrm flipV="1">
            <a:off x="6978838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5" idx="0"/>
            <a:endCxn id="94" idx="2"/>
          </p:cNvCxnSpPr>
          <p:nvPr/>
        </p:nvCxnSpPr>
        <p:spPr>
          <a:xfrm rot="16200000" flipV="1">
            <a:off x="6956555" y="2811742"/>
            <a:ext cx="256337" cy="571769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69" idx="0"/>
            <a:endCxn id="74" idx="2"/>
          </p:cNvCxnSpPr>
          <p:nvPr/>
        </p:nvCxnSpPr>
        <p:spPr>
          <a:xfrm rot="16200000" flipV="1">
            <a:off x="6410521" y="3407857"/>
            <a:ext cx="210380" cy="566255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69" idx="0"/>
            <a:endCxn id="75" idx="2"/>
          </p:cNvCxnSpPr>
          <p:nvPr/>
        </p:nvCxnSpPr>
        <p:spPr>
          <a:xfrm rot="5400000" flipH="1" flipV="1">
            <a:off x="6979532" y="3405101"/>
            <a:ext cx="210380" cy="571769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0" idx="0"/>
            <a:endCxn id="75" idx="2"/>
          </p:cNvCxnSpPr>
          <p:nvPr/>
        </p:nvCxnSpPr>
        <p:spPr>
          <a:xfrm rot="16200000" flipV="1">
            <a:off x="7548545" y="3407857"/>
            <a:ext cx="210380" cy="566255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94" idx="2"/>
            <a:endCxn id="74" idx="0"/>
          </p:cNvCxnSpPr>
          <p:nvPr/>
        </p:nvCxnSpPr>
        <p:spPr>
          <a:xfrm rot="5400000">
            <a:off x="6387543" y="2814499"/>
            <a:ext cx="256337" cy="566255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65" idx="0"/>
            <a:endCxn id="74" idx="2"/>
          </p:cNvCxnSpPr>
          <p:nvPr/>
        </p:nvCxnSpPr>
        <p:spPr>
          <a:xfrm rot="5400000" flipH="1" flipV="1">
            <a:off x="5841508" y="3405101"/>
            <a:ext cx="210380" cy="571769"/>
          </a:xfrm>
          <a:prstGeom prst="bentConnector3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312;p41"/>
          <p:cNvSpPr/>
          <p:nvPr/>
        </p:nvSpPr>
        <p:spPr>
          <a:xfrm>
            <a:off x="5215662" y="154568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2" name="Google Shape;312;p41"/>
          <p:cNvSpPr/>
          <p:nvPr/>
        </p:nvSpPr>
        <p:spPr>
          <a:xfrm>
            <a:off x="5206077" y="222285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133" name="Google Shape;312;p41"/>
          <p:cNvSpPr/>
          <p:nvPr/>
        </p:nvSpPr>
        <p:spPr>
          <a:xfrm>
            <a:off x="6189020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Google Shape;312;p41"/>
          <p:cNvSpPr/>
          <p:nvPr/>
        </p:nvSpPr>
        <p:spPr>
          <a:xfrm>
            <a:off x="5215661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35" name="Google Shape;312;p41"/>
          <p:cNvSpPr/>
          <p:nvPr/>
        </p:nvSpPr>
        <p:spPr>
          <a:xfrm>
            <a:off x="4585113" y="380194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36" name="Google Shape;312;p41"/>
          <p:cNvSpPr/>
          <p:nvPr/>
        </p:nvSpPr>
        <p:spPr>
          <a:xfrm>
            <a:off x="5031723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37" name="Google Shape;312;p41"/>
          <p:cNvSpPr/>
          <p:nvPr/>
        </p:nvSpPr>
        <p:spPr>
          <a:xfrm>
            <a:off x="6189020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8" name="Google Shape;312;p41"/>
          <p:cNvSpPr/>
          <p:nvPr/>
        </p:nvSpPr>
        <p:spPr>
          <a:xfrm>
            <a:off x="7346317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9" name="Google Shape;312;p41"/>
          <p:cNvSpPr/>
          <p:nvPr/>
        </p:nvSpPr>
        <p:spPr>
          <a:xfrm>
            <a:off x="6189020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2580311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07628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572253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4" name="꺾인 연결선 143"/>
          <p:cNvCxnSpPr>
            <a:stCxn id="79" idx="3"/>
            <a:endCxn id="140" idx="0"/>
          </p:cNvCxnSpPr>
          <p:nvPr/>
        </p:nvCxnSpPr>
        <p:spPr>
          <a:xfrm>
            <a:off x="7550607" y="2400313"/>
            <a:ext cx="746255" cy="17999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>
            <a:stCxn id="140" idx="2"/>
            <a:endCxn id="141" idx="0"/>
          </p:cNvCxnSpPr>
          <p:nvPr/>
        </p:nvCxnSpPr>
        <p:spPr>
          <a:xfrm>
            <a:off x="8296862" y="2940311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>
            <a:stCxn id="141" idx="2"/>
            <a:endCxn id="142" idx="0"/>
          </p:cNvCxnSpPr>
          <p:nvPr/>
        </p:nvCxnSpPr>
        <p:spPr>
          <a:xfrm>
            <a:off x="8296862" y="3436282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312;p41"/>
          <p:cNvSpPr/>
          <p:nvPr/>
        </p:nvSpPr>
        <p:spPr>
          <a:xfrm>
            <a:off x="7687045" y="386651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sp>
        <p:nvSpPr>
          <p:cNvPr id="56" name="Google Shape;312;p41"/>
          <p:cNvSpPr/>
          <p:nvPr/>
        </p:nvSpPr>
        <p:spPr>
          <a:xfrm>
            <a:off x="5759205" y="70223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28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1104900" y="893000"/>
            <a:ext cx="2286000" cy="13836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 idx="4294967295"/>
          </p:nvPr>
        </p:nvSpPr>
        <p:spPr>
          <a:xfrm>
            <a:off x="4584838" y="1412875"/>
            <a:ext cx="3571875" cy="2251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ko-KR" altLang="en-US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배경</a:t>
            </a: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2" name="Google Shape;342;p41"/>
          <p:cNvSpPr txBox="1">
            <a:spLocks noGrp="1"/>
          </p:cNvSpPr>
          <p:nvPr>
            <p:ph type="title" idx="4294967295"/>
          </p:nvPr>
        </p:nvSpPr>
        <p:spPr>
          <a:xfrm>
            <a:off x="1254125" y="893763"/>
            <a:ext cx="1987550" cy="1382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/>
              <a:t>01</a:t>
            </a:r>
            <a:endParaRPr sz="5700" dirty="0"/>
          </a:p>
        </p:txBody>
      </p:sp>
      <p:grpSp>
        <p:nvGrpSpPr>
          <p:cNvPr id="315" name="Google Shape;315;p41"/>
          <p:cNvGrpSpPr/>
          <p:nvPr/>
        </p:nvGrpSpPr>
        <p:grpSpPr>
          <a:xfrm flipH="1">
            <a:off x="501788" y="2783096"/>
            <a:ext cx="2889116" cy="1515289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7788367" y="626703"/>
            <a:ext cx="783199" cy="640169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6435294" y="1098056"/>
            <a:ext cx="717267" cy="693837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1" name="직선 연결선 70"/>
          <p:cNvCxnSpPr>
            <a:stCxn id="65" idx="2"/>
            <a:endCxn id="66" idx="0"/>
          </p:cNvCxnSpPr>
          <p:nvPr/>
        </p:nvCxnSpPr>
        <p:spPr>
          <a:xfrm>
            <a:off x="5660814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9" idx="2"/>
            <a:endCxn id="68" idx="0"/>
          </p:cNvCxnSpPr>
          <p:nvPr/>
        </p:nvCxnSpPr>
        <p:spPr>
          <a:xfrm>
            <a:off x="6798838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70" idx="2"/>
            <a:endCxn id="67" idx="0"/>
          </p:cNvCxnSpPr>
          <p:nvPr/>
        </p:nvCxnSpPr>
        <p:spPr>
          <a:xfrm>
            <a:off x="7936862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0" name="직선 연결선 79"/>
          <p:cNvCxnSpPr>
            <a:endCxn id="78" idx="0"/>
          </p:cNvCxnSpPr>
          <p:nvPr/>
        </p:nvCxnSpPr>
        <p:spPr>
          <a:xfrm>
            <a:off x="6232583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79" idx="0"/>
          </p:cNvCxnSpPr>
          <p:nvPr/>
        </p:nvCxnSpPr>
        <p:spPr>
          <a:xfrm>
            <a:off x="7370607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2609458"/>
            <a:ext cx="360000" cy="360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19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681712"/>
            <a:ext cx="360000" cy="360000"/>
          </a:xfrm>
          <a:prstGeom prst="rect">
            <a:avLst/>
          </a:prstGeom>
        </p:spPr>
      </p:pic>
      <p:cxnSp>
        <p:nvCxnSpPr>
          <p:cNvPr id="97" name="직선 연결선 96"/>
          <p:cNvCxnSpPr>
            <a:stCxn id="96" idx="2"/>
            <a:endCxn id="95" idx="0"/>
          </p:cNvCxnSpPr>
          <p:nvPr/>
        </p:nvCxnSpPr>
        <p:spPr>
          <a:xfrm>
            <a:off x="6798838" y="1041712"/>
            <a:ext cx="0" cy="1507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82" idx="0"/>
            <a:endCxn id="95" idx="1"/>
          </p:cNvCxnSpPr>
          <p:nvPr/>
        </p:nvCxnSpPr>
        <p:spPr>
          <a:xfrm rot="5400000" flipH="1" flipV="1">
            <a:off x="6335710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95" idx="3"/>
            <a:endCxn id="83" idx="0"/>
          </p:cNvCxnSpPr>
          <p:nvPr/>
        </p:nvCxnSpPr>
        <p:spPr>
          <a:xfrm>
            <a:off x="6978838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2" idx="3"/>
            <a:endCxn id="79" idx="1"/>
          </p:cNvCxnSpPr>
          <p:nvPr/>
        </p:nvCxnSpPr>
        <p:spPr>
          <a:xfrm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83" idx="1"/>
            <a:endCxn id="78" idx="3"/>
          </p:cNvCxnSpPr>
          <p:nvPr/>
        </p:nvCxnSpPr>
        <p:spPr>
          <a:xfrm flipH="1"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78" idx="2"/>
            <a:endCxn id="94" idx="1"/>
          </p:cNvCxnSpPr>
          <p:nvPr/>
        </p:nvCxnSpPr>
        <p:spPr>
          <a:xfrm rot="16200000" flipH="1">
            <a:off x="6321138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94" idx="3"/>
            <a:endCxn id="79" idx="2"/>
          </p:cNvCxnSpPr>
          <p:nvPr/>
        </p:nvCxnSpPr>
        <p:spPr>
          <a:xfrm flipV="1">
            <a:off x="6978838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5" idx="0"/>
            <a:endCxn id="94" idx="2"/>
          </p:cNvCxnSpPr>
          <p:nvPr/>
        </p:nvCxnSpPr>
        <p:spPr>
          <a:xfrm rot="16200000" flipV="1">
            <a:off x="6956555" y="2811742"/>
            <a:ext cx="256337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69" idx="0"/>
            <a:endCxn id="74" idx="2"/>
          </p:cNvCxnSpPr>
          <p:nvPr/>
        </p:nvCxnSpPr>
        <p:spPr>
          <a:xfrm rot="16200000" flipV="1">
            <a:off x="6410521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69" idx="0"/>
            <a:endCxn id="75" idx="2"/>
          </p:cNvCxnSpPr>
          <p:nvPr/>
        </p:nvCxnSpPr>
        <p:spPr>
          <a:xfrm rot="5400000" flipH="1" flipV="1">
            <a:off x="6979532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0" idx="0"/>
            <a:endCxn id="75" idx="2"/>
          </p:cNvCxnSpPr>
          <p:nvPr/>
        </p:nvCxnSpPr>
        <p:spPr>
          <a:xfrm rot="16200000" flipV="1">
            <a:off x="7548545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94" idx="2"/>
            <a:endCxn id="74" idx="0"/>
          </p:cNvCxnSpPr>
          <p:nvPr/>
        </p:nvCxnSpPr>
        <p:spPr>
          <a:xfrm rot="5400000">
            <a:off x="6387543" y="2814499"/>
            <a:ext cx="256337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65" idx="0"/>
            <a:endCxn id="74" idx="2"/>
          </p:cNvCxnSpPr>
          <p:nvPr/>
        </p:nvCxnSpPr>
        <p:spPr>
          <a:xfrm rot="5400000" flipH="1" flipV="1">
            <a:off x="5841508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312;p41"/>
          <p:cNvSpPr/>
          <p:nvPr/>
        </p:nvSpPr>
        <p:spPr>
          <a:xfrm>
            <a:off x="5215662" y="154568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2" name="Google Shape;312;p41"/>
          <p:cNvSpPr/>
          <p:nvPr/>
        </p:nvSpPr>
        <p:spPr>
          <a:xfrm>
            <a:off x="5206077" y="222285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133" name="Google Shape;312;p41"/>
          <p:cNvSpPr/>
          <p:nvPr/>
        </p:nvSpPr>
        <p:spPr>
          <a:xfrm>
            <a:off x="6189020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Google Shape;312;p41"/>
          <p:cNvSpPr/>
          <p:nvPr/>
        </p:nvSpPr>
        <p:spPr>
          <a:xfrm>
            <a:off x="5215661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35" name="Google Shape;312;p41"/>
          <p:cNvSpPr/>
          <p:nvPr/>
        </p:nvSpPr>
        <p:spPr>
          <a:xfrm>
            <a:off x="4585113" y="380194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36" name="Google Shape;312;p41"/>
          <p:cNvSpPr/>
          <p:nvPr/>
        </p:nvSpPr>
        <p:spPr>
          <a:xfrm>
            <a:off x="5031723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37" name="Google Shape;312;p41"/>
          <p:cNvSpPr/>
          <p:nvPr/>
        </p:nvSpPr>
        <p:spPr>
          <a:xfrm>
            <a:off x="6189020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8" name="Google Shape;312;p41"/>
          <p:cNvSpPr/>
          <p:nvPr/>
        </p:nvSpPr>
        <p:spPr>
          <a:xfrm>
            <a:off x="7346317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9" name="Google Shape;312;p41"/>
          <p:cNvSpPr/>
          <p:nvPr/>
        </p:nvSpPr>
        <p:spPr>
          <a:xfrm>
            <a:off x="6189020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sp>
        <p:nvSpPr>
          <p:cNvPr id="55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네트워크 장비 이중화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 시 자동 전환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무중단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운영 가능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 </a:t>
            </a:r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장비 도입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 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방어</a:t>
            </a:r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IPS/IDS 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망 분리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망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논리적 분리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로그 및 파일 백업 서버 구성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손실시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대응 체계 마련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312;p41"/>
          <p:cNvSpPr/>
          <p:nvPr/>
        </p:nvSpPr>
        <p:spPr>
          <a:xfrm>
            <a:off x="5759205" y="70223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2580311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07628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572253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3" name="Google Shape;312;p41"/>
          <p:cNvSpPr/>
          <p:nvPr/>
        </p:nvSpPr>
        <p:spPr>
          <a:xfrm>
            <a:off x="7687045" y="386651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cxnSp>
        <p:nvCxnSpPr>
          <p:cNvPr id="11" name="꺾인 연결선 10"/>
          <p:cNvCxnSpPr>
            <a:stCxn id="79" idx="3"/>
            <a:endCxn id="60" idx="0"/>
          </p:cNvCxnSpPr>
          <p:nvPr/>
        </p:nvCxnSpPr>
        <p:spPr>
          <a:xfrm>
            <a:off x="7550607" y="2400313"/>
            <a:ext cx="746255" cy="179998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60" idx="2"/>
            <a:endCxn id="61" idx="0"/>
          </p:cNvCxnSpPr>
          <p:nvPr/>
        </p:nvCxnSpPr>
        <p:spPr>
          <a:xfrm>
            <a:off x="8296862" y="2940311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61" idx="2"/>
            <a:endCxn id="62" idx="0"/>
          </p:cNvCxnSpPr>
          <p:nvPr/>
        </p:nvCxnSpPr>
        <p:spPr>
          <a:xfrm>
            <a:off x="8296862" y="3436282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4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5277996" y="4236626"/>
            <a:ext cx="762194" cy="72434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447186" y="4236626"/>
            <a:ext cx="762194" cy="72434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557483" y="4236626"/>
            <a:ext cx="762194" cy="72434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7939595" y="2459712"/>
            <a:ext cx="717267" cy="170107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441251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441251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441251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3796175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71" name="직선 연결선 70"/>
          <p:cNvCxnSpPr>
            <a:stCxn id="65" idx="2"/>
            <a:endCxn id="66" idx="0"/>
          </p:cNvCxnSpPr>
          <p:nvPr/>
        </p:nvCxnSpPr>
        <p:spPr>
          <a:xfrm>
            <a:off x="5660814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9" idx="2"/>
            <a:endCxn id="68" idx="0"/>
          </p:cNvCxnSpPr>
          <p:nvPr/>
        </p:nvCxnSpPr>
        <p:spPr>
          <a:xfrm>
            <a:off x="6798838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0" name="직선 연결선 79"/>
          <p:cNvCxnSpPr>
            <a:endCxn id="78" idx="0"/>
          </p:cNvCxnSpPr>
          <p:nvPr/>
        </p:nvCxnSpPr>
        <p:spPr>
          <a:xfrm>
            <a:off x="6232583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79" idx="0"/>
          </p:cNvCxnSpPr>
          <p:nvPr/>
        </p:nvCxnSpPr>
        <p:spPr>
          <a:xfrm>
            <a:off x="7370607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2609458"/>
            <a:ext cx="360000" cy="360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19249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681712"/>
            <a:ext cx="360000" cy="360000"/>
          </a:xfrm>
          <a:prstGeom prst="rect">
            <a:avLst/>
          </a:prstGeom>
        </p:spPr>
      </p:pic>
      <p:cxnSp>
        <p:nvCxnSpPr>
          <p:cNvPr id="97" name="직선 연결선 96"/>
          <p:cNvCxnSpPr>
            <a:stCxn id="96" idx="2"/>
            <a:endCxn id="95" idx="0"/>
          </p:cNvCxnSpPr>
          <p:nvPr/>
        </p:nvCxnSpPr>
        <p:spPr>
          <a:xfrm>
            <a:off x="6798838" y="1041712"/>
            <a:ext cx="0" cy="1507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82" idx="0"/>
            <a:endCxn id="95" idx="1"/>
          </p:cNvCxnSpPr>
          <p:nvPr/>
        </p:nvCxnSpPr>
        <p:spPr>
          <a:xfrm rot="5400000" flipH="1" flipV="1">
            <a:off x="6335710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95" idx="3"/>
            <a:endCxn id="83" idx="0"/>
          </p:cNvCxnSpPr>
          <p:nvPr/>
        </p:nvCxnSpPr>
        <p:spPr>
          <a:xfrm>
            <a:off x="6978838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2" idx="3"/>
            <a:endCxn id="79" idx="1"/>
          </p:cNvCxnSpPr>
          <p:nvPr/>
        </p:nvCxnSpPr>
        <p:spPr>
          <a:xfrm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83" idx="1"/>
            <a:endCxn id="78" idx="3"/>
          </p:cNvCxnSpPr>
          <p:nvPr/>
        </p:nvCxnSpPr>
        <p:spPr>
          <a:xfrm flipH="1"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78" idx="2"/>
            <a:endCxn id="94" idx="1"/>
          </p:cNvCxnSpPr>
          <p:nvPr/>
        </p:nvCxnSpPr>
        <p:spPr>
          <a:xfrm rot="16200000" flipH="1">
            <a:off x="6321138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94" idx="3"/>
            <a:endCxn id="79" idx="2"/>
          </p:cNvCxnSpPr>
          <p:nvPr/>
        </p:nvCxnSpPr>
        <p:spPr>
          <a:xfrm flipV="1">
            <a:off x="6978838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5" idx="0"/>
            <a:endCxn id="94" idx="2"/>
          </p:cNvCxnSpPr>
          <p:nvPr/>
        </p:nvCxnSpPr>
        <p:spPr>
          <a:xfrm rot="16200000" flipV="1">
            <a:off x="6956555" y="2811742"/>
            <a:ext cx="256337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69" idx="0"/>
            <a:endCxn id="74" idx="2"/>
          </p:cNvCxnSpPr>
          <p:nvPr/>
        </p:nvCxnSpPr>
        <p:spPr>
          <a:xfrm rot="16200000" flipV="1">
            <a:off x="6410521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69" idx="0"/>
            <a:endCxn id="75" idx="2"/>
          </p:cNvCxnSpPr>
          <p:nvPr/>
        </p:nvCxnSpPr>
        <p:spPr>
          <a:xfrm rot="5400000" flipH="1" flipV="1">
            <a:off x="6979532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0" idx="0"/>
            <a:endCxn id="75" idx="2"/>
          </p:cNvCxnSpPr>
          <p:nvPr/>
        </p:nvCxnSpPr>
        <p:spPr>
          <a:xfrm rot="16200000" flipV="1">
            <a:off x="7548545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94" idx="2"/>
            <a:endCxn id="74" idx="0"/>
          </p:cNvCxnSpPr>
          <p:nvPr/>
        </p:nvCxnSpPr>
        <p:spPr>
          <a:xfrm rot="5400000">
            <a:off x="6387543" y="2814499"/>
            <a:ext cx="256337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65" idx="0"/>
            <a:endCxn id="74" idx="2"/>
          </p:cNvCxnSpPr>
          <p:nvPr/>
        </p:nvCxnSpPr>
        <p:spPr>
          <a:xfrm rot="5400000" flipH="1" flipV="1">
            <a:off x="5841508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312;p41"/>
          <p:cNvSpPr/>
          <p:nvPr/>
        </p:nvSpPr>
        <p:spPr>
          <a:xfrm>
            <a:off x="5215662" y="154568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2" name="Google Shape;312;p41"/>
          <p:cNvSpPr/>
          <p:nvPr/>
        </p:nvSpPr>
        <p:spPr>
          <a:xfrm>
            <a:off x="5206077" y="222285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133" name="Google Shape;312;p41"/>
          <p:cNvSpPr/>
          <p:nvPr/>
        </p:nvSpPr>
        <p:spPr>
          <a:xfrm>
            <a:off x="6189020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Google Shape;312;p41"/>
          <p:cNvSpPr/>
          <p:nvPr/>
        </p:nvSpPr>
        <p:spPr>
          <a:xfrm>
            <a:off x="5215661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35" name="Google Shape;312;p41"/>
          <p:cNvSpPr/>
          <p:nvPr/>
        </p:nvSpPr>
        <p:spPr>
          <a:xfrm>
            <a:off x="4585113" y="380194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36" name="Google Shape;312;p41"/>
          <p:cNvSpPr/>
          <p:nvPr/>
        </p:nvSpPr>
        <p:spPr>
          <a:xfrm>
            <a:off x="5031723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37" name="Google Shape;312;p41"/>
          <p:cNvSpPr/>
          <p:nvPr/>
        </p:nvSpPr>
        <p:spPr>
          <a:xfrm>
            <a:off x="6189020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8" name="Google Shape;312;p41"/>
          <p:cNvSpPr/>
          <p:nvPr/>
        </p:nvSpPr>
        <p:spPr>
          <a:xfrm>
            <a:off x="7346317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9" name="Google Shape;312;p41"/>
          <p:cNvSpPr/>
          <p:nvPr/>
        </p:nvSpPr>
        <p:spPr>
          <a:xfrm>
            <a:off x="6189020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sp>
        <p:nvSpPr>
          <p:cNvPr id="55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네트워크 장비 이중화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 시 자동 전환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무중단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운영 가능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장비 도입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방어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IPS/IDS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망 분리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망</a:t>
            </a:r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ko-KR" altLang="en-US" dirty="0" err="1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업무망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논리적 분리</a:t>
            </a:r>
            <a:endParaRPr lang="en-US" altLang="ko-KR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로그 및 파일 백업 서버 구성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손실시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대응 체계 마련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312;p41"/>
          <p:cNvSpPr/>
          <p:nvPr/>
        </p:nvSpPr>
        <p:spPr>
          <a:xfrm>
            <a:off x="5759205" y="70223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2580311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07628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572253"/>
            <a:ext cx="360000" cy="360000"/>
          </a:xfrm>
          <a:prstGeom prst="rect">
            <a:avLst/>
          </a:prstGeom>
          <a:ln w="19050">
            <a:noFill/>
          </a:ln>
        </p:spPr>
      </p:pic>
      <p:sp>
        <p:nvSpPr>
          <p:cNvPr id="77" name="Google Shape;312;p41"/>
          <p:cNvSpPr/>
          <p:nvPr/>
        </p:nvSpPr>
        <p:spPr>
          <a:xfrm>
            <a:off x="7687045" y="386651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cxnSp>
        <p:nvCxnSpPr>
          <p:cNvPr id="84" name="직선 연결선 83"/>
          <p:cNvCxnSpPr/>
          <p:nvPr/>
        </p:nvCxnSpPr>
        <p:spPr>
          <a:xfrm>
            <a:off x="7936862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/>
          <p:nvPr/>
        </p:nvCxnSpPr>
        <p:spPr>
          <a:xfrm>
            <a:off x="7550607" y="2400313"/>
            <a:ext cx="746255" cy="179998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8296862" y="2940311"/>
            <a:ext cx="0" cy="135971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296862" y="3436282"/>
            <a:ext cx="0" cy="135971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619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6376514" y="4311311"/>
            <a:ext cx="834690" cy="64726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441251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1" name="직선 연결선 70"/>
          <p:cNvCxnSpPr>
            <a:stCxn id="65" idx="2"/>
            <a:endCxn id="66" idx="0"/>
          </p:cNvCxnSpPr>
          <p:nvPr/>
        </p:nvCxnSpPr>
        <p:spPr>
          <a:xfrm>
            <a:off x="5660814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9" idx="2"/>
            <a:endCxn id="68" idx="0"/>
          </p:cNvCxnSpPr>
          <p:nvPr/>
        </p:nvCxnSpPr>
        <p:spPr>
          <a:xfrm>
            <a:off x="6798838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70" idx="2"/>
            <a:endCxn id="67" idx="0"/>
          </p:cNvCxnSpPr>
          <p:nvPr/>
        </p:nvCxnSpPr>
        <p:spPr>
          <a:xfrm>
            <a:off x="7936862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0" name="직선 연결선 79"/>
          <p:cNvCxnSpPr>
            <a:endCxn id="78" idx="0"/>
          </p:cNvCxnSpPr>
          <p:nvPr/>
        </p:nvCxnSpPr>
        <p:spPr>
          <a:xfrm>
            <a:off x="6232583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79" idx="0"/>
          </p:cNvCxnSpPr>
          <p:nvPr/>
        </p:nvCxnSpPr>
        <p:spPr>
          <a:xfrm>
            <a:off x="7370607" y="1905683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2609458"/>
            <a:ext cx="360000" cy="360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19249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681712"/>
            <a:ext cx="360000" cy="360000"/>
          </a:xfrm>
          <a:prstGeom prst="rect">
            <a:avLst/>
          </a:prstGeom>
        </p:spPr>
      </p:pic>
      <p:cxnSp>
        <p:nvCxnSpPr>
          <p:cNvPr id="97" name="직선 연결선 96"/>
          <p:cNvCxnSpPr>
            <a:stCxn id="96" idx="2"/>
            <a:endCxn id="95" idx="0"/>
          </p:cNvCxnSpPr>
          <p:nvPr/>
        </p:nvCxnSpPr>
        <p:spPr>
          <a:xfrm>
            <a:off x="6798838" y="1041712"/>
            <a:ext cx="0" cy="1507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82" idx="0"/>
            <a:endCxn id="95" idx="1"/>
          </p:cNvCxnSpPr>
          <p:nvPr/>
        </p:nvCxnSpPr>
        <p:spPr>
          <a:xfrm rot="5400000" flipH="1" flipV="1">
            <a:off x="6335710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95" idx="3"/>
            <a:endCxn id="83" idx="0"/>
          </p:cNvCxnSpPr>
          <p:nvPr/>
        </p:nvCxnSpPr>
        <p:spPr>
          <a:xfrm>
            <a:off x="6978838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2" idx="3"/>
            <a:endCxn id="79" idx="1"/>
          </p:cNvCxnSpPr>
          <p:nvPr/>
        </p:nvCxnSpPr>
        <p:spPr>
          <a:xfrm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83" idx="1"/>
            <a:endCxn id="78" idx="3"/>
          </p:cNvCxnSpPr>
          <p:nvPr/>
        </p:nvCxnSpPr>
        <p:spPr>
          <a:xfrm flipH="1">
            <a:off x="6412583" y="1732498"/>
            <a:ext cx="778024" cy="66781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78" idx="2"/>
            <a:endCxn id="94" idx="1"/>
          </p:cNvCxnSpPr>
          <p:nvPr/>
        </p:nvCxnSpPr>
        <p:spPr>
          <a:xfrm rot="16200000" flipH="1">
            <a:off x="6321138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94" idx="3"/>
            <a:endCxn id="79" idx="2"/>
          </p:cNvCxnSpPr>
          <p:nvPr/>
        </p:nvCxnSpPr>
        <p:spPr>
          <a:xfrm flipV="1">
            <a:off x="6978838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5" idx="0"/>
            <a:endCxn id="94" idx="2"/>
          </p:cNvCxnSpPr>
          <p:nvPr/>
        </p:nvCxnSpPr>
        <p:spPr>
          <a:xfrm rot="16200000" flipV="1">
            <a:off x="6956555" y="2811742"/>
            <a:ext cx="256337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69" idx="0"/>
            <a:endCxn id="74" idx="2"/>
          </p:cNvCxnSpPr>
          <p:nvPr/>
        </p:nvCxnSpPr>
        <p:spPr>
          <a:xfrm rot="16200000" flipV="1">
            <a:off x="6410521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69" idx="0"/>
            <a:endCxn id="75" idx="2"/>
          </p:cNvCxnSpPr>
          <p:nvPr/>
        </p:nvCxnSpPr>
        <p:spPr>
          <a:xfrm rot="5400000" flipH="1" flipV="1">
            <a:off x="6979532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0" idx="0"/>
            <a:endCxn id="75" idx="2"/>
          </p:cNvCxnSpPr>
          <p:nvPr/>
        </p:nvCxnSpPr>
        <p:spPr>
          <a:xfrm rot="16200000" flipV="1">
            <a:off x="7548545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94" idx="2"/>
            <a:endCxn id="74" idx="0"/>
          </p:cNvCxnSpPr>
          <p:nvPr/>
        </p:nvCxnSpPr>
        <p:spPr>
          <a:xfrm rot="5400000">
            <a:off x="6387543" y="2814499"/>
            <a:ext cx="256337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65" idx="0"/>
            <a:endCxn id="74" idx="2"/>
          </p:cNvCxnSpPr>
          <p:nvPr/>
        </p:nvCxnSpPr>
        <p:spPr>
          <a:xfrm rot="5400000" flipH="1" flipV="1">
            <a:off x="5841508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312;p41"/>
          <p:cNvSpPr/>
          <p:nvPr/>
        </p:nvSpPr>
        <p:spPr>
          <a:xfrm>
            <a:off x="5215662" y="154568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2" name="Google Shape;312;p41"/>
          <p:cNvSpPr/>
          <p:nvPr/>
        </p:nvSpPr>
        <p:spPr>
          <a:xfrm>
            <a:off x="5206077" y="222285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133" name="Google Shape;312;p41"/>
          <p:cNvSpPr/>
          <p:nvPr/>
        </p:nvSpPr>
        <p:spPr>
          <a:xfrm>
            <a:off x="6189020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Google Shape;312;p41"/>
          <p:cNvSpPr/>
          <p:nvPr/>
        </p:nvSpPr>
        <p:spPr>
          <a:xfrm>
            <a:off x="5215661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35" name="Google Shape;312;p41"/>
          <p:cNvSpPr/>
          <p:nvPr/>
        </p:nvSpPr>
        <p:spPr>
          <a:xfrm>
            <a:off x="4585113" y="380194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36" name="Google Shape;312;p41"/>
          <p:cNvSpPr/>
          <p:nvPr/>
        </p:nvSpPr>
        <p:spPr>
          <a:xfrm>
            <a:off x="5031723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37" name="Google Shape;312;p41"/>
          <p:cNvSpPr/>
          <p:nvPr/>
        </p:nvSpPr>
        <p:spPr>
          <a:xfrm>
            <a:off x="6189020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8" name="Google Shape;312;p41"/>
          <p:cNvSpPr/>
          <p:nvPr/>
        </p:nvSpPr>
        <p:spPr>
          <a:xfrm>
            <a:off x="7346317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9" name="Google Shape;312;p41"/>
          <p:cNvSpPr/>
          <p:nvPr/>
        </p:nvSpPr>
        <p:spPr>
          <a:xfrm>
            <a:off x="6189020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sp>
        <p:nvSpPr>
          <p:cNvPr id="55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네트워크 장비 이중화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 시 자동 전환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무중단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운영 가능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장비 도입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DDOS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방어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IPS/IDS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망 분리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망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업무망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논리적 분리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로그 및 파일 백업 서버 구성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 </a:t>
            </a:r>
            <a:r>
              <a:rPr lang="ko-KR" altLang="en-US" dirty="0" err="1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손실시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대응 체계 마련</a:t>
            </a:r>
            <a:endParaRPr lang="en-US" altLang="ko-KR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312;p41"/>
          <p:cNvSpPr/>
          <p:nvPr/>
        </p:nvSpPr>
        <p:spPr>
          <a:xfrm>
            <a:off x="5759205" y="70223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2580311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07628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572253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4" name="Google Shape;312;p41"/>
          <p:cNvSpPr/>
          <p:nvPr/>
        </p:nvSpPr>
        <p:spPr>
          <a:xfrm>
            <a:off x="7687045" y="386651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cxnSp>
        <p:nvCxnSpPr>
          <p:cNvPr id="76" name="꺾인 연결선 75"/>
          <p:cNvCxnSpPr/>
          <p:nvPr/>
        </p:nvCxnSpPr>
        <p:spPr>
          <a:xfrm>
            <a:off x="7550607" y="2400313"/>
            <a:ext cx="746255" cy="179998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8296862" y="2940311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8296862" y="3436282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61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5539259" y="1471329"/>
            <a:ext cx="2397603" cy="1167722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sp>
        <p:nvSpPr>
          <p:cNvPr id="53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접근 제어 강화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민감 자산에 대한 접근 최소화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GRE+IPsec</a:t>
            </a:r>
            <a:r>
              <a:rPr lang="en-US" altLang="ko-KR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간 안전한 통신 보장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4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441251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2" y="379617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1" name="직선 연결선 70"/>
          <p:cNvCxnSpPr>
            <a:stCxn id="65" idx="2"/>
            <a:endCxn id="66" idx="0"/>
          </p:cNvCxnSpPr>
          <p:nvPr/>
        </p:nvCxnSpPr>
        <p:spPr>
          <a:xfrm>
            <a:off x="5660814" y="4156175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9" idx="2"/>
            <a:endCxn id="68" idx="0"/>
          </p:cNvCxnSpPr>
          <p:nvPr/>
        </p:nvCxnSpPr>
        <p:spPr>
          <a:xfrm>
            <a:off x="6798838" y="4156175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70" idx="2"/>
            <a:endCxn id="67" idx="0"/>
          </p:cNvCxnSpPr>
          <p:nvPr/>
        </p:nvCxnSpPr>
        <p:spPr>
          <a:xfrm>
            <a:off x="7936862" y="4156175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322579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222031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222031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80" name="직선 연결선 79"/>
          <p:cNvCxnSpPr>
            <a:endCxn id="78" idx="0"/>
          </p:cNvCxnSpPr>
          <p:nvPr/>
        </p:nvCxnSpPr>
        <p:spPr>
          <a:xfrm>
            <a:off x="6232583" y="1905683"/>
            <a:ext cx="0" cy="314630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79" idx="0"/>
          </p:cNvCxnSpPr>
          <p:nvPr/>
        </p:nvCxnSpPr>
        <p:spPr>
          <a:xfrm>
            <a:off x="7370607" y="1905683"/>
            <a:ext cx="0" cy="314630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3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7" y="155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2609458"/>
            <a:ext cx="360000" cy="360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19249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681712"/>
            <a:ext cx="360000" cy="360000"/>
          </a:xfrm>
          <a:prstGeom prst="rect">
            <a:avLst/>
          </a:prstGeom>
        </p:spPr>
      </p:pic>
      <p:cxnSp>
        <p:nvCxnSpPr>
          <p:cNvPr id="97" name="직선 연결선 96"/>
          <p:cNvCxnSpPr>
            <a:stCxn id="96" idx="2"/>
            <a:endCxn id="95" idx="0"/>
          </p:cNvCxnSpPr>
          <p:nvPr/>
        </p:nvCxnSpPr>
        <p:spPr>
          <a:xfrm>
            <a:off x="6798838" y="1041712"/>
            <a:ext cx="0" cy="1507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82" idx="0"/>
            <a:endCxn id="95" idx="1"/>
          </p:cNvCxnSpPr>
          <p:nvPr/>
        </p:nvCxnSpPr>
        <p:spPr>
          <a:xfrm rot="5400000" flipH="1" flipV="1">
            <a:off x="6335710" y="1269371"/>
            <a:ext cx="180000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95" idx="3"/>
            <a:endCxn id="83" idx="0"/>
          </p:cNvCxnSpPr>
          <p:nvPr/>
        </p:nvCxnSpPr>
        <p:spPr>
          <a:xfrm>
            <a:off x="6978838" y="1372498"/>
            <a:ext cx="391769" cy="180000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2" idx="3"/>
            <a:endCxn id="79" idx="1"/>
          </p:cNvCxnSpPr>
          <p:nvPr/>
        </p:nvCxnSpPr>
        <p:spPr>
          <a:xfrm>
            <a:off x="6412583" y="1732498"/>
            <a:ext cx="778024" cy="66781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83" idx="1"/>
            <a:endCxn id="78" idx="3"/>
          </p:cNvCxnSpPr>
          <p:nvPr/>
        </p:nvCxnSpPr>
        <p:spPr>
          <a:xfrm flipH="1">
            <a:off x="6412583" y="1732498"/>
            <a:ext cx="778024" cy="66781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78" idx="2"/>
            <a:endCxn id="94" idx="1"/>
          </p:cNvCxnSpPr>
          <p:nvPr/>
        </p:nvCxnSpPr>
        <p:spPr>
          <a:xfrm rot="16200000" flipH="1">
            <a:off x="6321138" y="2491757"/>
            <a:ext cx="209145" cy="38625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94" idx="3"/>
            <a:endCxn id="79" idx="2"/>
          </p:cNvCxnSpPr>
          <p:nvPr/>
        </p:nvCxnSpPr>
        <p:spPr>
          <a:xfrm flipV="1">
            <a:off x="6978838" y="2580313"/>
            <a:ext cx="391769" cy="209145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75" idx="0"/>
            <a:endCxn id="94" idx="2"/>
          </p:cNvCxnSpPr>
          <p:nvPr/>
        </p:nvCxnSpPr>
        <p:spPr>
          <a:xfrm rot="16200000" flipV="1">
            <a:off x="6956555" y="2811742"/>
            <a:ext cx="256337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69" idx="0"/>
            <a:endCxn id="74" idx="2"/>
          </p:cNvCxnSpPr>
          <p:nvPr/>
        </p:nvCxnSpPr>
        <p:spPr>
          <a:xfrm rot="16200000" flipV="1">
            <a:off x="6410521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69" idx="0"/>
            <a:endCxn id="75" idx="2"/>
          </p:cNvCxnSpPr>
          <p:nvPr/>
        </p:nvCxnSpPr>
        <p:spPr>
          <a:xfrm rot="5400000" flipH="1" flipV="1">
            <a:off x="6979532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70" idx="0"/>
            <a:endCxn id="75" idx="2"/>
          </p:cNvCxnSpPr>
          <p:nvPr/>
        </p:nvCxnSpPr>
        <p:spPr>
          <a:xfrm rot="16200000" flipV="1">
            <a:off x="7548545" y="3407857"/>
            <a:ext cx="210380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94" idx="2"/>
            <a:endCxn id="74" idx="0"/>
          </p:cNvCxnSpPr>
          <p:nvPr/>
        </p:nvCxnSpPr>
        <p:spPr>
          <a:xfrm rot="5400000">
            <a:off x="6387543" y="2814499"/>
            <a:ext cx="256337" cy="566255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65" idx="0"/>
            <a:endCxn id="74" idx="2"/>
          </p:cNvCxnSpPr>
          <p:nvPr/>
        </p:nvCxnSpPr>
        <p:spPr>
          <a:xfrm rot="5400000" flipH="1" flipV="1">
            <a:off x="5841508" y="3405101"/>
            <a:ext cx="210380" cy="571769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312;p41"/>
          <p:cNvSpPr/>
          <p:nvPr/>
        </p:nvSpPr>
        <p:spPr>
          <a:xfrm>
            <a:off x="5215662" y="154568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2" name="Google Shape;312;p41"/>
          <p:cNvSpPr/>
          <p:nvPr/>
        </p:nvSpPr>
        <p:spPr>
          <a:xfrm>
            <a:off x="5206077" y="222285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133" name="Google Shape;312;p41"/>
          <p:cNvSpPr/>
          <p:nvPr/>
        </p:nvSpPr>
        <p:spPr>
          <a:xfrm>
            <a:off x="6189020" y="308324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Google Shape;312;p41"/>
          <p:cNvSpPr/>
          <p:nvPr/>
        </p:nvSpPr>
        <p:spPr>
          <a:xfrm>
            <a:off x="5215661" y="322317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135" name="Google Shape;312;p41"/>
          <p:cNvSpPr/>
          <p:nvPr/>
        </p:nvSpPr>
        <p:spPr>
          <a:xfrm>
            <a:off x="4585113" y="380194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L2 SW</a:t>
            </a:r>
          </a:p>
        </p:txBody>
      </p:sp>
      <p:sp>
        <p:nvSpPr>
          <p:cNvPr id="136" name="Google Shape;312;p41"/>
          <p:cNvSpPr/>
          <p:nvPr/>
        </p:nvSpPr>
        <p:spPr>
          <a:xfrm>
            <a:off x="5031723" y="466324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137" name="Google Shape;312;p41"/>
          <p:cNvSpPr/>
          <p:nvPr/>
        </p:nvSpPr>
        <p:spPr>
          <a:xfrm>
            <a:off x="6189020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8" name="Google Shape;312;p41"/>
          <p:cNvSpPr/>
          <p:nvPr/>
        </p:nvSpPr>
        <p:spPr>
          <a:xfrm>
            <a:off x="7346317" y="4675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9" name="Google Shape;312;p41"/>
          <p:cNvSpPr/>
          <p:nvPr/>
        </p:nvSpPr>
        <p:spPr>
          <a:xfrm>
            <a:off x="6189020" y="148933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sp>
        <p:nvSpPr>
          <p:cNvPr id="55" name="Google Shape;312;p41"/>
          <p:cNvSpPr/>
          <p:nvPr/>
        </p:nvSpPr>
        <p:spPr>
          <a:xfrm>
            <a:off x="5759205" y="70223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2580311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076282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62" y="3572253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3" name="Google Shape;312;p41"/>
          <p:cNvSpPr/>
          <p:nvPr/>
        </p:nvSpPr>
        <p:spPr>
          <a:xfrm>
            <a:off x="7687045" y="386651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cxnSp>
        <p:nvCxnSpPr>
          <p:cNvPr id="64" name="꺾인 연결선 63"/>
          <p:cNvCxnSpPr/>
          <p:nvPr/>
        </p:nvCxnSpPr>
        <p:spPr>
          <a:xfrm>
            <a:off x="7550607" y="2400313"/>
            <a:ext cx="746255" cy="179998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8296862" y="2940311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8296862" y="3436282"/>
            <a:ext cx="0" cy="13597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5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415420" y="1885863"/>
            <a:ext cx="2740220" cy="76108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인프라</a:t>
            </a:r>
          </a:p>
        </p:txBody>
      </p:sp>
      <p:sp>
        <p:nvSpPr>
          <p:cNvPr id="53" name="Google Shape;312;p41"/>
          <p:cNvSpPr/>
          <p:nvPr/>
        </p:nvSpPr>
        <p:spPr>
          <a:xfrm>
            <a:off x="495014" y="1347648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ACL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접근 제어 강화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민감 자산에 대한 접근 최소화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b="1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● </a:t>
            </a:r>
            <a:r>
              <a:rPr lang="en-US" altLang="ko-KR" b="1" dirty="0" err="1" smtClean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GRE+IPsec</a:t>
            </a:r>
            <a:r>
              <a:rPr lang="en-US" altLang="ko-KR" b="1" dirty="0" smtClean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altLang="ko-KR" b="1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r>
              <a:rPr lang="en-US" altLang="ko-KR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dirty="0">
                <a:solidFill>
                  <a:srgbClr val="48F6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간 안전한 통신 보장</a:t>
            </a:r>
            <a:endParaRPr lang="en-US" altLang="ko-KR" dirty="0">
              <a:solidFill>
                <a:srgbClr val="48F6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207560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2075603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2803558"/>
            <a:ext cx="360000" cy="36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2803558"/>
            <a:ext cx="360000" cy="36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014802"/>
            <a:ext cx="360000" cy="360000"/>
          </a:xfrm>
          <a:prstGeom prst="rect">
            <a:avLst/>
          </a:prstGeom>
        </p:spPr>
      </p:pic>
      <p:cxnSp>
        <p:nvCxnSpPr>
          <p:cNvPr id="6" name="꺾인 연결선 5"/>
          <p:cNvCxnSpPr>
            <a:stCxn id="19" idx="0"/>
            <a:endCxn id="25" idx="2"/>
          </p:cNvCxnSpPr>
          <p:nvPr/>
        </p:nvCxnSpPr>
        <p:spPr>
          <a:xfrm rot="5400000" flipH="1" flipV="1">
            <a:off x="5884672" y="1161437"/>
            <a:ext cx="700801" cy="112753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1" idx="0"/>
            <a:endCxn id="25" idx="2"/>
          </p:cNvCxnSpPr>
          <p:nvPr/>
        </p:nvCxnSpPr>
        <p:spPr>
          <a:xfrm rot="16200000" flipV="1">
            <a:off x="6999026" y="1174615"/>
            <a:ext cx="700801" cy="110117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9" idx="3"/>
            <a:endCxn id="21" idx="1"/>
          </p:cNvCxnSpPr>
          <p:nvPr/>
        </p:nvCxnSpPr>
        <p:spPr>
          <a:xfrm>
            <a:off x="5851306" y="2255603"/>
            <a:ext cx="1868707" cy="0"/>
          </a:xfrm>
          <a:prstGeom prst="straightConnector1">
            <a:avLst/>
          </a:prstGeom>
          <a:ln w="19050">
            <a:solidFill>
              <a:srgbClr val="48F6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386812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386812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19" y="3868125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40" y="3868125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3351513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3351513"/>
            <a:ext cx="360000" cy="360000"/>
          </a:xfrm>
          <a:prstGeom prst="rect">
            <a:avLst/>
          </a:prstGeom>
          <a:ln>
            <a:noFill/>
          </a:ln>
        </p:spPr>
      </p:pic>
      <p:cxnSp>
        <p:nvCxnSpPr>
          <p:cNvPr id="17" name="꺾인 연결선 16"/>
          <p:cNvCxnSpPr>
            <a:stCxn id="36" idx="0"/>
            <a:endCxn id="38" idx="1"/>
          </p:cNvCxnSpPr>
          <p:nvPr/>
        </p:nvCxnSpPr>
        <p:spPr>
          <a:xfrm rot="5400000" flipH="1" flipV="1">
            <a:off x="5195056" y="3571876"/>
            <a:ext cx="336612" cy="25588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39" idx="3"/>
            <a:endCxn id="37" idx="0"/>
          </p:cNvCxnSpPr>
          <p:nvPr/>
        </p:nvCxnSpPr>
        <p:spPr>
          <a:xfrm>
            <a:off x="8080013" y="3531513"/>
            <a:ext cx="255627" cy="33661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38" idx="2"/>
            <a:endCxn id="33" idx="0"/>
          </p:cNvCxnSpPr>
          <p:nvPr/>
        </p:nvCxnSpPr>
        <p:spPr>
          <a:xfrm>
            <a:off x="5671306" y="3711513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9" idx="2"/>
            <a:endCxn id="34" idx="0"/>
          </p:cNvCxnSpPr>
          <p:nvPr/>
        </p:nvCxnSpPr>
        <p:spPr>
          <a:xfrm>
            <a:off x="7900013" y="3711513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2" idx="2"/>
            <a:endCxn id="38" idx="0"/>
          </p:cNvCxnSpPr>
          <p:nvPr/>
        </p:nvCxnSpPr>
        <p:spPr>
          <a:xfrm>
            <a:off x="5671306" y="3163558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24" idx="2"/>
            <a:endCxn id="39" idx="0"/>
          </p:cNvCxnSpPr>
          <p:nvPr/>
        </p:nvCxnSpPr>
        <p:spPr>
          <a:xfrm>
            <a:off x="7900013" y="3163558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9" idx="2"/>
            <a:endCxn id="22" idx="0"/>
          </p:cNvCxnSpPr>
          <p:nvPr/>
        </p:nvCxnSpPr>
        <p:spPr>
          <a:xfrm>
            <a:off x="5671306" y="2435603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1" idx="2"/>
            <a:endCxn id="24" idx="0"/>
          </p:cNvCxnSpPr>
          <p:nvPr/>
        </p:nvCxnSpPr>
        <p:spPr>
          <a:xfrm>
            <a:off x="7900013" y="2435603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312;p41"/>
          <p:cNvSpPr/>
          <p:nvPr/>
        </p:nvSpPr>
        <p:spPr>
          <a:xfrm>
            <a:off x="6175842" y="228085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터널링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312;p41"/>
          <p:cNvSpPr/>
          <p:nvPr/>
        </p:nvSpPr>
        <p:spPr>
          <a:xfrm>
            <a:off x="4881489" y="422257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7" name="Google Shape;312;p41"/>
          <p:cNvSpPr/>
          <p:nvPr/>
        </p:nvSpPr>
        <p:spPr>
          <a:xfrm>
            <a:off x="7492888" y="422257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Google Shape;312;p41"/>
          <p:cNvSpPr/>
          <p:nvPr/>
        </p:nvSpPr>
        <p:spPr>
          <a:xfrm>
            <a:off x="5759205" y="1047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Google Shape;312;p41"/>
          <p:cNvSpPr/>
          <p:nvPr/>
        </p:nvSpPr>
        <p:spPr>
          <a:xfrm>
            <a:off x="4600903" y="20701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</p:spTree>
    <p:extLst>
      <p:ext uri="{BB962C8B-B14F-4D97-AF65-F5344CB8AC3E}">
        <p14:creationId xmlns:p14="http://schemas.microsoft.com/office/powerpoint/2010/main" val="23641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33;p56"/>
          <p:cNvGrpSpPr/>
          <p:nvPr/>
        </p:nvGrpSpPr>
        <p:grpSpPr>
          <a:xfrm>
            <a:off x="548303" y="2574691"/>
            <a:ext cx="1683227" cy="2119000"/>
            <a:chOff x="548303" y="2574691"/>
            <a:chExt cx="1683227" cy="2119000"/>
          </a:xfrm>
        </p:grpSpPr>
        <p:sp>
          <p:nvSpPr>
            <p:cNvPr id="8" name="Google Shape;834;p56"/>
            <p:cNvSpPr/>
            <p:nvPr/>
          </p:nvSpPr>
          <p:spPr>
            <a:xfrm rot="900013">
              <a:off x="7700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56"/>
            <p:cNvSpPr/>
            <p:nvPr/>
          </p:nvSpPr>
          <p:spPr>
            <a:xfrm rot="900013">
              <a:off x="8081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31;p56"/>
          <p:cNvSpPr/>
          <p:nvPr/>
        </p:nvSpPr>
        <p:spPr>
          <a:xfrm>
            <a:off x="418975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32;p56"/>
          <p:cNvSpPr/>
          <p:nvPr/>
        </p:nvSpPr>
        <p:spPr>
          <a:xfrm>
            <a:off x="8099550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30;p56"/>
          <p:cNvSpPr txBox="1">
            <a:spLocks/>
          </p:cNvSpPr>
          <p:nvPr/>
        </p:nvSpPr>
        <p:spPr>
          <a:xfrm>
            <a:off x="1044450" y="1014900"/>
            <a:ext cx="7055100" cy="3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3000" b="1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algn="ctr"/>
            <a:r>
              <a:rPr lang="ko-KR" altLang="en-US" sz="5700" dirty="0">
                <a:solidFill>
                  <a:schemeClr val="accent1"/>
                </a:solidFill>
              </a:rPr>
              <a:t>취약점</a:t>
            </a:r>
            <a:endParaRPr lang="en-US" altLang="ko-KR" sz="5700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5700" dirty="0">
                <a:solidFill>
                  <a:schemeClr val="bg1"/>
                </a:solidFill>
              </a:rPr>
              <a:t>리스트</a:t>
            </a:r>
            <a:endParaRPr lang="en-US" sz="5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412" y="1492974"/>
            <a:ext cx="2234363" cy="3165348"/>
          </a:xfrm>
          <a:prstGeom prst="rect">
            <a:avLst/>
          </a:prstGeom>
        </p:spPr>
      </p:pic>
      <p:sp>
        <p:nvSpPr>
          <p:cNvPr id="6" name="Google Shape;312;p41"/>
          <p:cNvSpPr/>
          <p:nvPr/>
        </p:nvSpPr>
        <p:spPr>
          <a:xfrm>
            <a:off x="487394" y="1362888"/>
            <a:ext cx="3240000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bg1"/>
              </a:buClr>
            </a:pPr>
            <a:r>
              <a:rPr lang="ko-KR" altLang="en-US" b="1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정보 통신 기반 시설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buClr>
                <a:schemeClr val="bg1"/>
              </a:buClr>
            </a:pPr>
            <a:r>
              <a:rPr lang="ko-KR" altLang="en-US" b="1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 금융 기반 시설 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취약점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</a:p>
          <a:p>
            <a:pPr algn="ctr"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평가 방법 기준으로 취약점 파악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buClr>
                <a:schemeClr val="bg1"/>
              </a:buClr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</a:t>
            </a:r>
            <a:r>
              <a:rPr lang="ko-KR" altLang="en-US" b="1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점검 실행</a:t>
            </a:r>
            <a:endParaRPr lang="en-US" altLang="ko-KR" b="1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/>
          <a:p>
            <a:r>
              <a:rPr lang="ko-KR" altLang="en-US" dirty="0"/>
              <a:t>평가 기준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33" y="1492974"/>
            <a:ext cx="2201283" cy="31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UNIX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079846"/>
              </p:ext>
            </p:extLst>
          </p:nvPr>
        </p:nvGraphicFramePr>
        <p:xfrm>
          <a:off x="504000" y="1581518"/>
          <a:ext cx="8136000" cy="294849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419340901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5161702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45562554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1301178926"/>
                    </a:ext>
                  </a:extLst>
                </a:gridCol>
              </a:tblGrid>
              <a:tr h="268045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주통</a:t>
                      </a: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 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금융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위험도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점검 항목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9505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U-02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SRV-075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패스워드 복잡성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3514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U-03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SRV-127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계정 잠금 </a:t>
                      </a:r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임계값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1155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U-04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패스워드 파일 보호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8464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U-05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SRV-121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root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홈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패스 디렉터리 권한 및 패스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361853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U-06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파일 및 디렉터리 소유자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4327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U-07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etc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passwd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파일 소유자 및 권한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22148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U-13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SRV-091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SUID, SGID, Sticky bit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 파일 점검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9162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U-14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SRV-095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사용자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시스템 </a:t>
                      </a:r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시작파일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및 </a:t>
                      </a:r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환경파일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소유자 및 권한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94330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U-37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SRV-042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 서비스 상위 디렉토리 접근 금지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61800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U-46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SRV-069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C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패스워드 최소 길이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39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6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849741"/>
              </p:ext>
            </p:extLst>
          </p:nvPr>
        </p:nvGraphicFramePr>
        <p:xfrm>
          <a:off x="504000" y="1581518"/>
          <a:ext cx="8136000" cy="294849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419340901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5161702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45562554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1301178926"/>
                    </a:ext>
                  </a:extLst>
                </a:gridCol>
              </a:tblGrid>
              <a:tr h="268045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주통</a:t>
                      </a: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 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금융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위험도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점검 항목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9505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W-01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SRV-072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Administrator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계정 이름 변경 또는 </a:t>
                      </a:r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보안성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강화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3514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W-02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SRV-078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Guest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계정 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1155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W-06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SRV-073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 그룹에 최소한의 사용자 포함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8464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W-07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공유 권한 및 사용자 그룹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361853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W-08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하드디스크 기본 공유 제거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4327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W-29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DNS Zone Transfer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22148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W-30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SRV-034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RDS(</a:t>
                      </a:r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Remonte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Data Services)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제거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9162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W-34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SRV-115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altLang="ko-KR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로그의 정기적 검토 및 보고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94330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W-63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SRV-173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E5B01B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DNS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서비스 구동 점검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61800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W-71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SRV-062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E5B01B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원격에서 이벤트 로그파일 접근 차단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39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952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DBMS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675640"/>
              </p:ext>
            </p:extLst>
          </p:nvPr>
        </p:nvGraphicFramePr>
        <p:xfrm>
          <a:off x="504000" y="1581518"/>
          <a:ext cx="8136000" cy="294849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419340901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5161702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45562554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1301178926"/>
                    </a:ext>
                  </a:extLst>
                </a:gridCol>
              </a:tblGrid>
              <a:tr h="268045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주통</a:t>
                      </a: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 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금융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위험도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점검 항목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9505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D-01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DBMS-001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기본 계정의 패스워드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권한 등을 변경하여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3514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D-02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DBMS-003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데이터베이스의 불필요 계정을 제거하거나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잠금설정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후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1155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D-03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DBMS-007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패스워드의 사용기간 및 복잡도를 기관 정책에 맞도록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8464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D-04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DBMS-004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C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데이터베이스 관리자 권한을 꼭 필요한 계정 및 그룹에 허용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361853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D-05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DBMS-013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원격에서 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서버로의 접속 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4327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D-06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DBMS-004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C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DBA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이외의 인가되지 않은 사용자 시스템 테이블에 접근할 수 없도록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22148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D-10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DBMS-016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데이터베이스에 대해 최신 </a:t>
                      </a:r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보안패치와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밴더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권고사항을 모두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9162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D-13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DBMS-020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C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</a:t>
                      </a:r>
                      <a:endParaRPr lang="en-US" sz="1100" dirty="0">
                        <a:solidFill>
                          <a:srgbClr val="FFC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사용자 계정을 개별적으로 부여하여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94330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D-17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DBMS-022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C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</a:t>
                      </a:r>
                      <a:endParaRPr lang="en-US" sz="1100" dirty="0">
                        <a:solidFill>
                          <a:srgbClr val="FFC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데이터베이스의 주요 설정 파일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패스워드 파일 등과 같은 파일들의 접근 권한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61800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D-21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DBMS-024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C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</a:t>
                      </a:r>
                      <a:endParaRPr lang="en-US" sz="1100" dirty="0">
                        <a:solidFill>
                          <a:srgbClr val="FFC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인가되지 않은 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GRANT OPTION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사용 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39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03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고객사</a:t>
            </a:r>
            <a:r>
              <a:rPr lang="ko-KR" altLang="en-US" dirty="0"/>
              <a:t> 설명 </a:t>
            </a:r>
            <a:r>
              <a:rPr lang="en-US" altLang="ko-KR" dirty="0"/>
              <a:t>(</a:t>
            </a:r>
            <a:r>
              <a:rPr lang="ko-KR" altLang="en-US" dirty="0"/>
              <a:t>본사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09387" y="1716512"/>
            <a:ext cx="1978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판매자 </a:t>
            </a:r>
            <a:r>
              <a:rPr lang="ko-KR" altLang="en-US" dirty="0">
                <a:solidFill>
                  <a:srgbClr val="0DB5C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잉여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재고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7261" y="1719574"/>
            <a:ext cx="2157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저렴한 가격에 구매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가능</a:t>
            </a:r>
          </a:p>
        </p:txBody>
      </p:sp>
      <p:sp>
        <p:nvSpPr>
          <p:cNvPr id="24" name="Google Shape;1362;p71"/>
          <p:cNvSpPr/>
          <p:nvPr/>
        </p:nvSpPr>
        <p:spPr>
          <a:xfrm>
            <a:off x="4445000" y="3745648"/>
            <a:ext cx="3973117" cy="643052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9525" cap="flat" cmpd="sng">
            <a:solidFill>
              <a:srgbClr val="0BC4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5543367" y="3066526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 최적화로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외식비</a:t>
            </a:r>
            <a:r>
              <a:rPr lang="en-US" altLang="ko-KR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절감과 환경 개선 </a:t>
            </a:r>
            <a:r>
              <a:rPr lang="ko-KR" altLang="en-US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실현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Google Shape;7853;p73"/>
          <p:cNvGrpSpPr/>
          <p:nvPr/>
        </p:nvGrpSpPr>
        <p:grpSpPr>
          <a:xfrm rot="16200000">
            <a:off x="6048985" y="1335639"/>
            <a:ext cx="879914" cy="2467979"/>
            <a:chOff x="992018" y="1836607"/>
            <a:chExt cx="169787" cy="476219"/>
          </a:xfrm>
          <a:solidFill>
            <a:srgbClr val="0BC4D9"/>
          </a:solidFill>
        </p:grpSpPr>
        <p:sp>
          <p:nvSpPr>
            <p:cNvPr id="51" name="Google Shape;7855;p73"/>
            <p:cNvSpPr/>
            <p:nvPr/>
          </p:nvSpPr>
          <p:spPr>
            <a:xfrm>
              <a:off x="1013654" y="2074499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856;p73"/>
            <p:cNvSpPr/>
            <p:nvPr/>
          </p:nvSpPr>
          <p:spPr>
            <a:xfrm>
              <a:off x="1013654" y="1836607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grp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859;p73"/>
            <p:cNvSpPr/>
            <p:nvPr/>
          </p:nvSpPr>
          <p:spPr>
            <a:xfrm rot="10800000">
              <a:off x="992018" y="2057918"/>
              <a:ext cx="25351" cy="34032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857;p73"/>
          <p:cNvSpPr/>
          <p:nvPr/>
        </p:nvSpPr>
        <p:spPr>
          <a:xfrm rot="5400000">
            <a:off x="5209106" y="2045085"/>
            <a:ext cx="91690" cy="91689"/>
          </a:xfrm>
          <a:custGeom>
            <a:avLst/>
            <a:gdLst/>
            <a:ahLst/>
            <a:cxnLst/>
            <a:rect l="l" t="t" r="r" b="b"/>
            <a:pathLst>
              <a:path w="6105" h="6105" extrusionOk="0">
                <a:moveTo>
                  <a:pt x="3069" y="0"/>
                </a:moveTo>
                <a:cubicBezTo>
                  <a:pt x="1368" y="0"/>
                  <a:pt x="0" y="1368"/>
                  <a:pt x="0" y="3036"/>
                </a:cubicBezTo>
                <a:cubicBezTo>
                  <a:pt x="0" y="4737"/>
                  <a:pt x="1368" y="6105"/>
                  <a:pt x="3069" y="6105"/>
                </a:cubicBezTo>
                <a:cubicBezTo>
                  <a:pt x="4737" y="6105"/>
                  <a:pt x="6105" y="4737"/>
                  <a:pt x="6105" y="3036"/>
                </a:cubicBezTo>
                <a:cubicBezTo>
                  <a:pt x="6105" y="1368"/>
                  <a:pt x="4737" y="0"/>
                  <a:pt x="30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857;p73"/>
          <p:cNvSpPr/>
          <p:nvPr/>
        </p:nvSpPr>
        <p:spPr>
          <a:xfrm rot="5400000">
            <a:off x="7677087" y="2066041"/>
            <a:ext cx="91690" cy="91689"/>
          </a:xfrm>
          <a:custGeom>
            <a:avLst/>
            <a:gdLst/>
            <a:ahLst/>
            <a:cxnLst/>
            <a:rect l="l" t="t" r="r" b="b"/>
            <a:pathLst>
              <a:path w="6105" h="6105" extrusionOk="0">
                <a:moveTo>
                  <a:pt x="3069" y="0"/>
                </a:moveTo>
                <a:cubicBezTo>
                  <a:pt x="1368" y="0"/>
                  <a:pt x="0" y="1368"/>
                  <a:pt x="0" y="3036"/>
                </a:cubicBezTo>
                <a:cubicBezTo>
                  <a:pt x="0" y="4737"/>
                  <a:pt x="1368" y="6105"/>
                  <a:pt x="3069" y="6105"/>
                </a:cubicBezTo>
                <a:cubicBezTo>
                  <a:pt x="4737" y="6105"/>
                  <a:pt x="6105" y="4737"/>
                  <a:pt x="6105" y="3036"/>
                </a:cubicBezTo>
                <a:cubicBezTo>
                  <a:pt x="6105" y="1368"/>
                  <a:pt x="4737" y="0"/>
                  <a:pt x="30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0"/>
          <a:stretch/>
        </p:blipFill>
        <p:spPr>
          <a:xfrm>
            <a:off x="534429" y="1716512"/>
            <a:ext cx="3764521" cy="27686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4"/>
          <a:stretch/>
        </p:blipFill>
        <p:spPr>
          <a:xfrm>
            <a:off x="4700903" y="3750871"/>
            <a:ext cx="649514" cy="6326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13081" y="3913286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www.babsegwon.com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433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 장비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893155"/>
              </p:ext>
            </p:extLst>
          </p:nvPr>
        </p:nvGraphicFramePr>
        <p:xfrm>
          <a:off x="504000" y="1581518"/>
          <a:ext cx="8136000" cy="294849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419340901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5161702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45562554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1301178926"/>
                    </a:ext>
                  </a:extLst>
                </a:gridCol>
              </a:tblGrid>
              <a:tr h="268045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주통</a:t>
                      </a: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 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금융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위험도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점검 항목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9505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S-01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ISS-017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보안장비 </a:t>
                      </a:r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Default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계정 변경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3514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S-02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ISS-018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보안장비 </a:t>
                      </a:r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Default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패스워드 변경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1155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S-03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ISS-020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보안장비 계정별 권한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8464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S-04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ISS-019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보안장비 계정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361853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S-05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ISS-021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보안장비 원격 관리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4327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S-06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ISS-016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보안장비 보안 접속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22148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S-07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ISS-024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Session timeout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9162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S-08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ISS-005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벤더에서 제공하는 최신 업데이트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94330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S-09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ISS-001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정책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61800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S-10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ISS-004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NAT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39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장비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825605"/>
              </p:ext>
            </p:extLst>
          </p:nvPr>
        </p:nvGraphicFramePr>
        <p:xfrm>
          <a:off x="504000" y="1581518"/>
          <a:ext cx="8136000" cy="294849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419340901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5161702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45562554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1301178926"/>
                    </a:ext>
                  </a:extLst>
                </a:gridCol>
              </a:tblGrid>
              <a:tr h="268045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주통</a:t>
                      </a: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 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금융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위험도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점검 항목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9505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N-01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NET-56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패스워드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3514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N-02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NET-12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패스워드 복잡도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1155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N-03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NET-11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암호화된 패스워드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8464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N-14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NET-52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사용하지 않는 인터페이스의 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Shutdown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361853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N-05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NET-14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Session Timeout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4327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N-06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NET-48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최신 보안 패치 및 벤더 권고사항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22148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N-12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NET-40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Spoofing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방지 </a:t>
                      </a:r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필터링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적용 또는 보안장비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9162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N-13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NET-47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DDoS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공격 방어 설정 또는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DDoS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장비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94330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N-29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NET-30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C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CDP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서비스 차단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61800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N-32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NET-26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C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Proxy ARP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차단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39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63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37981"/>
              </p:ext>
            </p:extLst>
          </p:nvPr>
        </p:nvGraphicFramePr>
        <p:xfrm>
          <a:off x="504000" y="1581518"/>
          <a:ext cx="8136000" cy="294849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419340901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5161702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45562554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1301178926"/>
                    </a:ext>
                  </a:extLst>
                </a:gridCol>
              </a:tblGrid>
              <a:tr h="268045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주통</a:t>
                      </a: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 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금융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위험도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점검 항목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9505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FU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악성파일 업로드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35142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FD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파일 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1155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AE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SER-039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관리자 페이지 노출 여부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8464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IN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부적절한 이용자 인가 여부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361853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SC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SER-033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불충분한 세션종료 처리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4327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SER-041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크로스사이트 </a:t>
                      </a:r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스크립팅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(XSS)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22148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CF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크로스사이트 </a:t>
                      </a:r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요청변조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(CSRF)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9162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DI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디렉토리 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943307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IL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내 중요정보 </a:t>
                      </a:r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평문노출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618001"/>
                  </a:ext>
                </a:extLst>
              </a:tr>
              <a:tr h="26804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SI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SQL Injection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39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9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1104900" y="893000"/>
            <a:ext cx="2286000" cy="13836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4572000" y="1412729"/>
            <a:ext cx="3572400" cy="22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수행 결과</a:t>
            </a:r>
            <a:r>
              <a:rPr lang="en-US" altLang="ko-KR" dirty="0">
                <a:solidFill>
                  <a:schemeClr val="accent1"/>
                </a:solidFill>
              </a:rPr>
              <a:t/>
            </a:r>
            <a:br>
              <a:rPr lang="en-US" altLang="ko-KR" dirty="0">
                <a:solidFill>
                  <a:schemeClr val="accent1"/>
                </a:solidFill>
              </a:rPr>
            </a:b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 flipH="1">
            <a:off x="501788" y="2783096"/>
            <a:ext cx="2889116" cy="1515289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7788367" y="626703"/>
            <a:ext cx="783199" cy="640169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41"/>
          <p:cNvSpPr txBox="1">
            <a:spLocks noGrp="1"/>
          </p:cNvSpPr>
          <p:nvPr>
            <p:ph type="title" idx="2"/>
          </p:nvPr>
        </p:nvSpPr>
        <p:spPr>
          <a:xfrm>
            <a:off x="1253976" y="893000"/>
            <a:ext cx="1987800" cy="1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/>
              <a:t>03</a:t>
            </a:r>
            <a:endParaRPr sz="5700" dirty="0"/>
          </a:p>
        </p:txBody>
      </p:sp>
    </p:spTree>
    <p:extLst>
      <p:ext uri="{BB962C8B-B14F-4D97-AF65-F5344CB8AC3E}">
        <p14:creationId xmlns:p14="http://schemas.microsoft.com/office/powerpoint/2010/main" val="369267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2;p41"/>
          <p:cNvSpPr/>
          <p:nvPr/>
        </p:nvSpPr>
        <p:spPr>
          <a:xfrm>
            <a:off x="5890259" y="1657032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Google Shape;312;p41"/>
          <p:cNvSpPr/>
          <p:nvPr/>
        </p:nvSpPr>
        <p:spPr>
          <a:xfrm>
            <a:off x="3386906" y="1657032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Google Shape;312;p41"/>
          <p:cNvSpPr/>
          <p:nvPr/>
        </p:nvSpPr>
        <p:spPr>
          <a:xfrm>
            <a:off x="883162" y="1657032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50" name="Google Shape;312;p41"/>
          <p:cNvSpPr/>
          <p:nvPr/>
        </p:nvSpPr>
        <p:spPr>
          <a:xfrm>
            <a:off x="883553" y="1657032"/>
            <a:ext cx="2370187" cy="2880000"/>
          </a:xfrm>
          <a:prstGeom prst="roundRect">
            <a:avLst>
              <a:gd name="adj" fmla="val 453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1" name="직선 연결선 50"/>
          <p:cNvCxnSpPr>
            <a:stCxn id="50" idx="1"/>
            <a:endCxn id="50" idx="3"/>
          </p:cNvCxnSpPr>
          <p:nvPr/>
        </p:nvCxnSpPr>
        <p:spPr>
          <a:xfrm>
            <a:off x="883553" y="3097032"/>
            <a:ext cx="23701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69" y="1721853"/>
            <a:ext cx="1044712" cy="134284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53462" y="3161712"/>
            <a:ext cx="2430367" cy="1310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김기수 </a:t>
            </a:r>
            <a: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PM</a:t>
            </a:r>
          </a:p>
          <a:p>
            <a:pPr algn="ctr"/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전체 총괄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b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네트워크 구축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보안 장비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b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PHP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웹서버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구축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모의해킹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386906" y="1657032"/>
            <a:ext cx="2370187" cy="2880000"/>
            <a:chOff x="883553" y="1657032"/>
            <a:chExt cx="2370187" cy="2880000"/>
          </a:xfrm>
        </p:grpSpPr>
        <p:sp>
          <p:nvSpPr>
            <p:cNvPr id="60" name="Google Shape;312;p41"/>
            <p:cNvSpPr/>
            <p:nvPr/>
          </p:nvSpPr>
          <p:spPr>
            <a:xfrm>
              <a:off x="883553" y="1657032"/>
              <a:ext cx="2370187" cy="2880000"/>
            </a:xfrm>
            <a:prstGeom prst="roundRect">
              <a:avLst>
                <a:gd name="adj" fmla="val 453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61" name="직선 연결선 60"/>
            <p:cNvCxnSpPr>
              <a:stCxn id="60" idx="1"/>
              <a:endCxn id="60" idx="3"/>
            </p:cNvCxnSpPr>
            <p:nvPr/>
          </p:nvCxnSpPr>
          <p:spPr>
            <a:xfrm>
              <a:off x="883553" y="3097032"/>
              <a:ext cx="23701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688" y="1682086"/>
              <a:ext cx="1035917" cy="1381224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1005656" y="3161712"/>
              <a:ext cx="2125980" cy="1310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최장현 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 PL</a:t>
              </a: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지사 리눅스 서버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en-US" altLang="ko-KR" sz="11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MariaDB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모의해킹</a:t>
              </a:r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890259" y="1657032"/>
            <a:ext cx="2370187" cy="2880000"/>
            <a:chOff x="883553" y="1657032"/>
            <a:chExt cx="2370187" cy="2880000"/>
          </a:xfrm>
        </p:grpSpPr>
        <p:sp>
          <p:nvSpPr>
            <p:cNvPr id="65" name="Google Shape;312;p41"/>
            <p:cNvSpPr/>
            <p:nvPr/>
          </p:nvSpPr>
          <p:spPr>
            <a:xfrm>
              <a:off x="883553" y="1657032"/>
              <a:ext cx="2370187" cy="2880000"/>
            </a:xfrm>
            <a:prstGeom prst="roundRect">
              <a:avLst>
                <a:gd name="adj" fmla="val 453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66" name="직선 연결선 65"/>
            <p:cNvCxnSpPr>
              <a:stCxn id="65" idx="1"/>
              <a:endCxn id="65" idx="3"/>
            </p:cNvCxnSpPr>
            <p:nvPr/>
          </p:nvCxnSpPr>
          <p:spPr>
            <a:xfrm>
              <a:off x="883553" y="3097032"/>
              <a:ext cx="23701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833" y="1682086"/>
              <a:ext cx="1479626" cy="1479626"/>
            </a:xfrm>
            <a:prstGeom prst="rect">
              <a:avLst/>
            </a:prstGeom>
          </p:spPr>
        </p:pic>
        <p:sp>
          <p:nvSpPr>
            <p:cNvPr id="68" name="직사각형 67"/>
            <p:cNvSpPr/>
            <p:nvPr/>
          </p:nvSpPr>
          <p:spPr>
            <a:xfrm>
              <a:off x="1005656" y="3161712"/>
              <a:ext cx="2125980" cy="1310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이남혁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수행원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본사 리눅스 서버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PHP </a:t>
              </a:r>
              <a:r>
                <a:rPr lang="ko-KR" altLang="en-US" sz="11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웹서버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11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MariaDB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모의해킹</a:t>
              </a:r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9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12;p41"/>
          <p:cNvSpPr/>
          <p:nvPr/>
        </p:nvSpPr>
        <p:spPr>
          <a:xfrm>
            <a:off x="5890618" y="1656444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Google Shape;312;p41"/>
          <p:cNvSpPr/>
          <p:nvPr/>
        </p:nvSpPr>
        <p:spPr>
          <a:xfrm>
            <a:off x="884906" y="1657032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Google Shape;312;p41"/>
          <p:cNvSpPr/>
          <p:nvPr/>
        </p:nvSpPr>
        <p:spPr>
          <a:xfrm>
            <a:off x="3386906" y="1657032"/>
            <a:ext cx="2370187" cy="1440000"/>
          </a:xfrm>
          <a:prstGeom prst="roundRect">
            <a:avLst>
              <a:gd name="adj" fmla="val 4539"/>
            </a:avLst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83553" y="1657032"/>
            <a:ext cx="2370187" cy="2880000"/>
            <a:chOff x="883553" y="1657032"/>
            <a:chExt cx="2370187" cy="2880000"/>
          </a:xfrm>
        </p:grpSpPr>
        <p:sp>
          <p:nvSpPr>
            <p:cNvPr id="50" name="Google Shape;312;p41"/>
            <p:cNvSpPr/>
            <p:nvPr/>
          </p:nvSpPr>
          <p:spPr>
            <a:xfrm>
              <a:off x="883553" y="1657032"/>
              <a:ext cx="2370187" cy="2880000"/>
            </a:xfrm>
            <a:prstGeom prst="roundRect">
              <a:avLst>
                <a:gd name="adj" fmla="val 453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51" name="직선 연결선 50"/>
            <p:cNvCxnSpPr>
              <a:stCxn id="50" idx="1"/>
              <a:endCxn id="50" idx="3"/>
            </p:cNvCxnSpPr>
            <p:nvPr/>
          </p:nvCxnSpPr>
          <p:spPr>
            <a:xfrm>
              <a:off x="883553" y="3097032"/>
              <a:ext cx="23701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369" y="1682086"/>
              <a:ext cx="1044712" cy="1342840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1005656" y="3161712"/>
              <a:ext cx="2125980" cy="1310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강버들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수행원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본사 네트워크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보안장비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모의해킹</a:t>
              </a:r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386906" y="1657032"/>
            <a:ext cx="2370187" cy="2880000"/>
            <a:chOff x="883553" y="1657032"/>
            <a:chExt cx="2370187" cy="2880000"/>
          </a:xfrm>
        </p:grpSpPr>
        <p:sp>
          <p:nvSpPr>
            <p:cNvPr id="60" name="Google Shape;312;p41"/>
            <p:cNvSpPr/>
            <p:nvPr/>
          </p:nvSpPr>
          <p:spPr>
            <a:xfrm>
              <a:off x="883553" y="1657032"/>
              <a:ext cx="2370187" cy="2880000"/>
            </a:xfrm>
            <a:prstGeom prst="roundRect">
              <a:avLst>
                <a:gd name="adj" fmla="val 453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61" name="직선 연결선 60"/>
            <p:cNvCxnSpPr>
              <a:stCxn id="60" idx="1"/>
              <a:endCxn id="60" idx="3"/>
            </p:cNvCxnSpPr>
            <p:nvPr/>
          </p:nvCxnSpPr>
          <p:spPr>
            <a:xfrm>
              <a:off x="883553" y="3097032"/>
              <a:ext cx="23701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369" y="1657032"/>
              <a:ext cx="1044712" cy="1392949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1005656" y="3161712"/>
              <a:ext cx="2125980" cy="1310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이태호 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수행원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지사 네트워크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PHP</a:t>
              </a:r>
              <a:r>
                <a:rPr lang="ko-KR" altLang="en-US" sz="11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웹서버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보안 장비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모의해킹</a:t>
              </a:r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890259" y="1656444"/>
            <a:ext cx="2370187" cy="2880000"/>
            <a:chOff x="883553" y="1657032"/>
            <a:chExt cx="2370187" cy="2880000"/>
          </a:xfrm>
        </p:grpSpPr>
        <p:sp>
          <p:nvSpPr>
            <p:cNvPr id="65" name="Google Shape;312;p41"/>
            <p:cNvSpPr/>
            <p:nvPr/>
          </p:nvSpPr>
          <p:spPr>
            <a:xfrm>
              <a:off x="883553" y="1657032"/>
              <a:ext cx="2370187" cy="2880000"/>
            </a:xfrm>
            <a:prstGeom prst="roundRect">
              <a:avLst>
                <a:gd name="adj" fmla="val 4539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66" name="직선 연결선 65"/>
            <p:cNvCxnSpPr>
              <a:stCxn id="65" idx="1"/>
              <a:endCxn id="65" idx="3"/>
            </p:cNvCxnSpPr>
            <p:nvPr/>
          </p:nvCxnSpPr>
          <p:spPr>
            <a:xfrm>
              <a:off x="883553" y="3097032"/>
              <a:ext cx="237018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60"/>
            <a:stretch/>
          </p:blipFill>
          <p:spPr>
            <a:xfrm>
              <a:off x="1162418" y="1682674"/>
              <a:ext cx="1812456" cy="1329246"/>
            </a:xfrm>
            <a:prstGeom prst="rect">
              <a:avLst/>
            </a:prstGeom>
          </p:spPr>
        </p:pic>
        <p:sp>
          <p:nvSpPr>
            <p:cNvPr id="68" name="직사각형 67"/>
            <p:cNvSpPr/>
            <p:nvPr/>
          </p:nvSpPr>
          <p:spPr>
            <a:xfrm>
              <a:off x="1005656" y="3161712"/>
              <a:ext cx="2125980" cy="1310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이서진 </a:t>
              </a:r>
              <a:r>
                <a:rPr lang="en-US" altLang="ko-KR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 </a:t>
              </a:r>
              <a:r>
                <a:rPr lang="ko-KR" altLang="en-US" dirty="0">
                  <a:solidFill>
                    <a:srgbClr val="0BC4D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수행원</a:t>
              </a:r>
              <a:endPara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윈도우 서버 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11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MariaDB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구축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모의해킹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endPara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4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17DCDAAC-04CE-F220-9D17-0A96CA2A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41">
            <a:extLst>
              <a:ext uri="{FF2B5EF4-FFF2-40B4-BE49-F238E27FC236}">
                <a16:creationId xmlns:a16="http://schemas.microsoft.com/office/drawing/2014/main" id="{FCA5CB6B-1142-2C6C-97B3-7D86B423E033}"/>
              </a:ext>
            </a:extLst>
          </p:cNvPr>
          <p:cNvGrpSpPr/>
          <p:nvPr/>
        </p:nvGrpSpPr>
        <p:grpSpPr>
          <a:xfrm>
            <a:off x="261258" y="292364"/>
            <a:ext cx="783199" cy="640169"/>
            <a:chOff x="7884425" y="705450"/>
            <a:chExt cx="590425" cy="482600"/>
          </a:xfrm>
        </p:grpSpPr>
        <p:sp>
          <p:nvSpPr>
            <p:cNvPr id="340" name="Google Shape;340;p41">
              <a:extLst>
                <a:ext uri="{FF2B5EF4-FFF2-40B4-BE49-F238E27FC236}">
                  <a16:creationId xmlns:a16="http://schemas.microsoft.com/office/drawing/2014/main" id="{72AA1CE7-6D3A-8C3A-F457-578CDF6AB748}"/>
                </a:ext>
              </a:extLst>
            </p:cNvPr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>
              <a:extLst>
                <a:ext uri="{FF2B5EF4-FFF2-40B4-BE49-F238E27FC236}">
                  <a16:creationId xmlns:a16="http://schemas.microsoft.com/office/drawing/2014/main" id="{980A2EAE-CE67-0FCE-AB1A-F9E9D0651759}"/>
                </a:ext>
              </a:extLst>
            </p:cNvPr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12;p41">
            <a:extLst>
              <a:ext uri="{FF2B5EF4-FFF2-40B4-BE49-F238E27FC236}">
                <a16:creationId xmlns:a16="http://schemas.microsoft.com/office/drawing/2014/main" id="{F9FE4002-2F3C-C074-B008-2D596A6B18F5}"/>
              </a:ext>
            </a:extLst>
          </p:cNvPr>
          <p:cNvSpPr/>
          <p:nvPr/>
        </p:nvSpPr>
        <p:spPr>
          <a:xfrm>
            <a:off x="261235" y="1624400"/>
            <a:ext cx="3240000" cy="2225185"/>
          </a:xfrm>
          <a:prstGeom prst="roundRect">
            <a:avLst>
              <a:gd name="adj" fmla="val 453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총괄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보안 규정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지침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절차 검토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보고서 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모의 해킹</a:t>
            </a:r>
          </a:p>
        </p:txBody>
      </p:sp>
      <p:sp>
        <p:nvSpPr>
          <p:cNvPr id="85" name="Google Shape;312;p41">
            <a:extLst>
              <a:ext uri="{FF2B5EF4-FFF2-40B4-BE49-F238E27FC236}">
                <a16:creationId xmlns:a16="http://schemas.microsoft.com/office/drawing/2014/main" id="{1981B82C-DC3A-DAF8-3F3F-1D0C3EE821AD}"/>
              </a:ext>
            </a:extLst>
          </p:cNvPr>
          <p:cNvSpPr/>
          <p:nvPr/>
        </p:nvSpPr>
        <p:spPr>
          <a:xfrm>
            <a:off x="6151951" y="2931886"/>
            <a:ext cx="1345503" cy="348467"/>
          </a:xfrm>
          <a:prstGeom prst="roundRect">
            <a:avLst>
              <a:gd name="adj" fmla="val 10308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총괄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53A6F-9F7B-FCA1-61DD-E45A66C3F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90" y="932533"/>
            <a:ext cx="1999353" cy="1999353"/>
          </a:xfrm>
          <a:prstGeom prst="rect">
            <a:avLst/>
          </a:prstGeom>
        </p:spPr>
      </p:pic>
      <p:sp>
        <p:nvSpPr>
          <p:cNvPr id="9" name="Google Shape;314;p41"/>
          <p:cNvSpPr txBox="1">
            <a:spLocks noGrp="1"/>
          </p:cNvSpPr>
          <p:nvPr>
            <p:ph type="title"/>
          </p:nvPr>
        </p:nvSpPr>
        <p:spPr>
          <a:xfrm>
            <a:off x="638285" y="-493817"/>
            <a:ext cx="3572400" cy="225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김기수</a:t>
            </a: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Google Shape;312;p41">
            <a:extLst>
              <a:ext uri="{FF2B5EF4-FFF2-40B4-BE49-F238E27FC236}">
                <a16:creationId xmlns:a16="http://schemas.microsoft.com/office/drawing/2014/main" id="{C83C69FD-1646-71A8-B24D-FB44B71F23ED}"/>
              </a:ext>
            </a:extLst>
          </p:cNvPr>
          <p:cNvSpPr/>
          <p:nvPr/>
        </p:nvSpPr>
        <p:spPr>
          <a:xfrm>
            <a:off x="5042928" y="3373714"/>
            <a:ext cx="3563548" cy="731107"/>
          </a:xfrm>
          <a:prstGeom prst="roundRect">
            <a:avLst>
              <a:gd name="adj" fmla="val 10308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소통 </a:t>
            </a:r>
            <a:r>
              <a:rPr lang="en-US" altLang="ko-KR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작업일지 </a:t>
            </a:r>
            <a:r>
              <a:rPr lang="en-US" altLang="ko-KR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제안서 준수</a:t>
            </a:r>
            <a:endParaRPr lang="en-US" altLang="ko-KR" sz="1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56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 규정</a:t>
            </a:r>
            <a:r>
              <a:rPr lang="en-US" altLang="ko-KR" dirty="0"/>
              <a:t>·</a:t>
            </a:r>
            <a:r>
              <a:rPr lang="ko-KR" altLang="en-US" dirty="0"/>
              <a:t>지침</a:t>
            </a:r>
            <a:r>
              <a:rPr lang="en-US" altLang="ko-KR" dirty="0"/>
              <a:t>·</a:t>
            </a:r>
            <a:r>
              <a:rPr lang="ko-KR" altLang="en-US" dirty="0"/>
              <a:t>절차 검토 결과 보고서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/>
              <a:t>정책</a:t>
            </a:r>
            <a:r>
              <a:rPr lang="en-US" altLang="ko-KR" dirty="0"/>
              <a:t>·</a:t>
            </a:r>
            <a:r>
              <a:rPr lang="ko-KR" altLang="en-US" dirty="0"/>
              <a:t>지침의 </a:t>
            </a:r>
            <a:r>
              <a:rPr lang="ko-KR" altLang="en-US" dirty="0">
                <a:solidFill>
                  <a:srgbClr val="48F60A"/>
                </a:solidFill>
              </a:rPr>
              <a:t>정합성 확보</a:t>
            </a:r>
            <a:r>
              <a:rPr lang="ko-KR" altLang="en-US" dirty="0"/>
              <a:t>를 위한 문서 검토 수행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계정</a:t>
            </a:r>
            <a:r>
              <a:rPr lang="en-US" altLang="ko-KR" dirty="0"/>
              <a:t>·</a:t>
            </a:r>
            <a:r>
              <a:rPr lang="ko-KR" altLang="en-US" dirty="0"/>
              <a:t>접근</a:t>
            </a:r>
            <a:r>
              <a:rPr lang="en-US" altLang="ko-KR" dirty="0"/>
              <a:t>·</a:t>
            </a:r>
            <a:r>
              <a:rPr lang="ko-KR" altLang="en-US" dirty="0"/>
              <a:t>로그</a:t>
            </a:r>
            <a:r>
              <a:rPr lang="en-US" altLang="ko-KR" dirty="0"/>
              <a:t>·</a:t>
            </a:r>
            <a:r>
              <a:rPr lang="ko-KR" altLang="en-US" dirty="0"/>
              <a:t>시스템</a:t>
            </a:r>
            <a:r>
              <a:rPr lang="en-US" altLang="ko-KR" dirty="0"/>
              <a:t>·</a:t>
            </a:r>
            <a:br>
              <a:rPr lang="en-US" altLang="ko-KR" dirty="0"/>
            </a:br>
            <a:r>
              <a:rPr lang="ko-KR" altLang="en-US" dirty="0"/>
              <a:t>암호화 영역 중심 분석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ISMS-P </a:t>
            </a:r>
            <a:r>
              <a:rPr lang="ko-KR" altLang="en-US" dirty="0"/>
              <a:t>및 주요정보통신기반시설 가이드 기반 점검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24" y="1462749"/>
            <a:ext cx="4115426" cy="2870991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0910DB-73EC-1D5D-4EAC-8BF90DD6D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64" y="2617470"/>
            <a:ext cx="2667076" cy="1942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41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6DFF0-AE66-9A62-7C1E-9379F6BAC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76F7C9-C0E9-EA3E-D44C-7D13428A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 규정</a:t>
            </a:r>
            <a:r>
              <a:rPr lang="en-US" altLang="ko-KR" dirty="0"/>
              <a:t>·</a:t>
            </a:r>
            <a:r>
              <a:rPr lang="ko-KR" altLang="en-US" dirty="0"/>
              <a:t>지침</a:t>
            </a:r>
            <a:r>
              <a:rPr lang="en-US" altLang="ko-KR" dirty="0"/>
              <a:t>·</a:t>
            </a:r>
            <a:r>
              <a:rPr lang="ko-KR" altLang="en-US" dirty="0"/>
              <a:t>절차 검토 결과 보고서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4323C4-7D7F-B6F6-0081-3D18D0FA3C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781710"/>
            <a:ext cx="3240000" cy="2435856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정책</a:t>
            </a:r>
            <a:r>
              <a:rPr lang="en-US" altLang="ko-KR" dirty="0">
                <a:solidFill>
                  <a:srgbClr val="48F60A"/>
                </a:solidFill>
              </a:rPr>
              <a:t>·</a:t>
            </a:r>
            <a:r>
              <a:rPr lang="ko-KR" altLang="en-US" dirty="0">
                <a:solidFill>
                  <a:srgbClr val="48F60A"/>
                </a:solidFill>
              </a:rPr>
              <a:t>지침 </a:t>
            </a:r>
            <a:r>
              <a:rPr lang="ko-KR" altLang="en-US" dirty="0" err="1">
                <a:solidFill>
                  <a:srgbClr val="48F60A"/>
                </a:solidFill>
              </a:rPr>
              <a:t>매핑표</a:t>
            </a:r>
            <a:r>
              <a:rPr lang="ko-KR" altLang="en-US" dirty="0">
                <a:solidFill>
                  <a:srgbClr val="48F60A"/>
                </a:solidFill>
              </a:rPr>
              <a:t> 작성</a:t>
            </a:r>
            <a:r>
              <a:rPr lang="ko-KR" altLang="en-US" dirty="0"/>
              <a:t> 및 미비점 식별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보안 요구사항 대비 부족한 항목 정리</a:t>
            </a: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867" y="1483812"/>
            <a:ext cx="1741785" cy="2374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EF0908-E107-E3B1-FAE7-B699E4D0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331" y="1570754"/>
            <a:ext cx="3058731" cy="18155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845" y="2922556"/>
            <a:ext cx="3322552" cy="166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4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모의 해킹 점검 범위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818956"/>
            <a:ext cx="3240000" cy="2377904"/>
          </a:xfrm>
        </p:spPr>
        <p:txBody>
          <a:bodyPr/>
          <a:lstStyle/>
          <a:p>
            <a:r>
              <a:rPr lang="ko-KR" altLang="en-US" spc="-100" dirty="0">
                <a:solidFill>
                  <a:srgbClr val="48F60A"/>
                </a:solidFill>
              </a:rPr>
              <a:t>웹 서비스 주요 기능</a:t>
            </a:r>
            <a:r>
              <a:rPr lang="en-US" altLang="ko-KR" spc="-100" dirty="0">
                <a:solidFill>
                  <a:schemeClr val="bg1"/>
                </a:solidFill>
              </a:rPr>
              <a:t/>
            </a:r>
            <a:br>
              <a:rPr lang="en-US" altLang="ko-KR" spc="-100" dirty="0">
                <a:solidFill>
                  <a:schemeClr val="bg1"/>
                </a:solidFill>
              </a:rPr>
            </a:br>
            <a:r>
              <a:rPr lang="en-US" altLang="ko-KR" spc="-100" dirty="0">
                <a:solidFill>
                  <a:schemeClr val="bg1"/>
                </a:solidFill>
              </a:rPr>
              <a:t>(</a:t>
            </a:r>
            <a:r>
              <a:rPr lang="ko-KR" altLang="en-US" spc="-100" dirty="0">
                <a:solidFill>
                  <a:schemeClr val="bg1"/>
                </a:solidFill>
              </a:rPr>
              <a:t>회원가입</a:t>
            </a:r>
            <a:r>
              <a:rPr lang="en-US" altLang="ko-KR" spc="-100" dirty="0">
                <a:solidFill>
                  <a:schemeClr val="bg1"/>
                </a:solidFill>
              </a:rPr>
              <a:t>, </a:t>
            </a:r>
            <a:r>
              <a:rPr lang="ko-KR" altLang="en-US" spc="-100" dirty="0">
                <a:solidFill>
                  <a:schemeClr val="bg1"/>
                </a:solidFill>
              </a:rPr>
              <a:t>로그인</a:t>
            </a:r>
            <a:r>
              <a:rPr lang="en-US" altLang="ko-KR" spc="-100" dirty="0">
                <a:solidFill>
                  <a:schemeClr val="bg1"/>
                </a:solidFill>
              </a:rPr>
              <a:t>, </a:t>
            </a:r>
            <a:r>
              <a:rPr lang="ko-KR" altLang="en-US" spc="-100" dirty="0">
                <a:solidFill>
                  <a:schemeClr val="bg1"/>
                </a:solidFill>
              </a:rPr>
              <a:t>게시판</a:t>
            </a:r>
            <a:r>
              <a:rPr lang="en-US" altLang="ko-KR" spc="-100" dirty="0">
                <a:solidFill>
                  <a:schemeClr val="bg1"/>
                </a:solidFill>
              </a:rPr>
              <a:t>)</a:t>
            </a:r>
          </a:p>
          <a:p>
            <a:endParaRPr lang="en-US" altLang="ko-KR" spc="-100" dirty="0">
              <a:solidFill>
                <a:schemeClr val="bg1"/>
              </a:solidFill>
            </a:endParaRPr>
          </a:p>
          <a:p>
            <a:r>
              <a:rPr lang="ko-KR" altLang="en-US" spc="-100" dirty="0">
                <a:solidFill>
                  <a:schemeClr val="bg1"/>
                </a:solidFill>
              </a:rPr>
              <a:t>관리자 기능</a:t>
            </a:r>
            <a:r>
              <a:rPr lang="en-US" altLang="ko-KR" spc="-100" dirty="0">
                <a:solidFill>
                  <a:schemeClr val="bg1"/>
                </a:solidFill>
              </a:rPr>
              <a:t/>
            </a:r>
            <a:br>
              <a:rPr lang="en-US" altLang="ko-KR" spc="-100" dirty="0">
                <a:solidFill>
                  <a:schemeClr val="bg1"/>
                </a:solidFill>
              </a:rPr>
            </a:br>
            <a:r>
              <a:rPr lang="en-US" altLang="ko-KR" spc="-100" dirty="0">
                <a:solidFill>
                  <a:schemeClr val="bg1"/>
                </a:solidFill>
              </a:rPr>
              <a:t>(</a:t>
            </a:r>
            <a:r>
              <a:rPr lang="ko-KR" altLang="en-US" spc="-100" dirty="0">
                <a:solidFill>
                  <a:schemeClr val="bg1"/>
                </a:solidFill>
              </a:rPr>
              <a:t>파트너  및 사용자 조회</a:t>
            </a:r>
            <a:r>
              <a:rPr lang="en-US" altLang="ko-KR" spc="-100" dirty="0">
                <a:solidFill>
                  <a:schemeClr val="bg1"/>
                </a:solidFill>
              </a:rPr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수정 등</a:t>
            </a:r>
            <a:r>
              <a:rPr lang="en-US" altLang="ko-KR" spc="-1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E1DF0F-DC6A-AE7E-CE11-18439AD8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437" y="1633858"/>
            <a:ext cx="2558028" cy="17366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160BFA-A82E-7286-EB06-D15AB4B08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40" y="2338979"/>
            <a:ext cx="2558028" cy="173723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4D69782-E94C-DE59-90C7-EBB9EA5D9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888" y="1467716"/>
            <a:ext cx="2558028" cy="174252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1C22273-18E8-8B54-8AF4-EC1867654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791" y="2100771"/>
            <a:ext cx="2565096" cy="174252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9D38D3A-1C85-C6A0-9573-8DD3B7467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1" y="2618653"/>
            <a:ext cx="2561509" cy="17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0"/>
          <a:stretch/>
        </p:blipFill>
        <p:spPr>
          <a:xfrm>
            <a:off x="534429" y="1716512"/>
            <a:ext cx="3764521" cy="27686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고객사</a:t>
            </a:r>
            <a:r>
              <a:rPr lang="ko-KR" altLang="en-US" dirty="0"/>
              <a:t> 설명 </a:t>
            </a:r>
            <a:r>
              <a:rPr lang="en-US" altLang="ko-KR" dirty="0"/>
              <a:t>(</a:t>
            </a:r>
            <a:r>
              <a:rPr lang="ko-KR" altLang="en-US" dirty="0"/>
              <a:t>지사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09387" y="1716512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 문의 게시판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42911" y="1719574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판매자 입점 신청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1362;p71"/>
          <p:cNvSpPr/>
          <p:nvPr/>
        </p:nvSpPr>
        <p:spPr>
          <a:xfrm>
            <a:off x="4445000" y="3745648"/>
            <a:ext cx="3973117" cy="643052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9525" cap="flat" cmpd="sng">
            <a:solidFill>
              <a:srgbClr val="0BC4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5543367" y="3066526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고객센터 운영</a:t>
            </a:r>
          </a:p>
        </p:txBody>
      </p:sp>
      <p:grpSp>
        <p:nvGrpSpPr>
          <p:cNvPr id="14" name="Google Shape;7853;p73"/>
          <p:cNvGrpSpPr/>
          <p:nvPr/>
        </p:nvGrpSpPr>
        <p:grpSpPr>
          <a:xfrm rot="16200000">
            <a:off x="6048985" y="1335639"/>
            <a:ext cx="879914" cy="2467979"/>
            <a:chOff x="992018" y="1836607"/>
            <a:chExt cx="169787" cy="476219"/>
          </a:xfrm>
          <a:solidFill>
            <a:srgbClr val="0BC4D9"/>
          </a:solidFill>
        </p:grpSpPr>
        <p:sp>
          <p:nvSpPr>
            <p:cNvPr id="51" name="Google Shape;7855;p73"/>
            <p:cNvSpPr/>
            <p:nvPr/>
          </p:nvSpPr>
          <p:spPr>
            <a:xfrm>
              <a:off x="1013654" y="2074499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856;p73"/>
            <p:cNvSpPr/>
            <p:nvPr/>
          </p:nvSpPr>
          <p:spPr>
            <a:xfrm>
              <a:off x="1013654" y="1836607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grp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859;p73"/>
            <p:cNvSpPr/>
            <p:nvPr/>
          </p:nvSpPr>
          <p:spPr>
            <a:xfrm rot="10800000">
              <a:off x="992018" y="2057918"/>
              <a:ext cx="25351" cy="34032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857;p73"/>
          <p:cNvSpPr/>
          <p:nvPr/>
        </p:nvSpPr>
        <p:spPr>
          <a:xfrm rot="5400000">
            <a:off x="5209106" y="2045085"/>
            <a:ext cx="91690" cy="91689"/>
          </a:xfrm>
          <a:custGeom>
            <a:avLst/>
            <a:gdLst/>
            <a:ahLst/>
            <a:cxnLst/>
            <a:rect l="l" t="t" r="r" b="b"/>
            <a:pathLst>
              <a:path w="6105" h="6105" extrusionOk="0">
                <a:moveTo>
                  <a:pt x="3069" y="0"/>
                </a:moveTo>
                <a:cubicBezTo>
                  <a:pt x="1368" y="0"/>
                  <a:pt x="0" y="1368"/>
                  <a:pt x="0" y="3036"/>
                </a:cubicBezTo>
                <a:cubicBezTo>
                  <a:pt x="0" y="4737"/>
                  <a:pt x="1368" y="6105"/>
                  <a:pt x="3069" y="6105"/>
                </a:cubicBezTo>
                <a:cubicBezTo>
                  <a:pt x="4737" y="6105"/>
                  <a:pt x="6105" y="4737"/>
                  <a:pt x="6105" y="3036"/>
                </a:cubicBezTo>
                <a:cubicBezTo>
                  <a:pt x="6105" y="1368"/>
                  <a:pt x="4737" y="0"/>
                  <a:pt x="30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857;p73"/>
          <p:cNvSpPr/>
          <p:nvPr/>
        </p:nvSpPr>
        <p:spPr>
          <a:xfrm rot="5400000">
            <a:off x="7677087" y="2066041"/>
            <a:ext cx="91690" cy="91689"/>
          </a:xfrm>
          <a:custGeom>
            <a:avLst/>
            <a:gdLst/>
            <a:ahLst/>
            <a:cxnLst/>
            <a:rect l="l" t="t" r="r" b="b"/>
            <a:pathLst>
              <a:path w="6105" h="6105" extrusionOk="0">
                <a:moveTo>
                  <a:pt x="3069" y="0"/>
                </a:moveTo>
                <a:cubicBezTo>
                  <a:pt x="1368" y="0"/>
                  <a:pt x="0" y="1368"/>
                  <a:pt x="0" y="3036"/>
                </a:cubicBezTo>
                <a:cubicBezTo>
                  <a:pt x="0" y="4737"/>
                  <a:pt x="1368" y="6105"/>
                  <a:pt x="3069" y="6105"/>
                </a:cubicBezTo>
                <a:cubicBezTo>
                  <a:pt x="4737" y="6105"/>
                  <a:pt x="6105" y="4737"/>
                  <a:pt x="6105" y="3036"/>
                </a:cubicBezTo>
                <a:cubicBezTo>
                  <a:pt x="6105" y="1368"/>
                  <a:pt x="4737" y="0"/>
                  <a:pt x="30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4"/>
          <a:stretch/>
        </p:blipFill>
        <p:spPr>
          <a:xfrm>
            <a:off x="4700903" y="3750871"/>
            <a:ext cx="649514" cy="6326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13081" y="3913286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www.babhelp.com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35" y="1716512"/>
            <a:ext cx="3763553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15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905FA-9B89-EFE0-96B3-22237D5C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BDEFC85-C09E-0572-C85A-8241766C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모의 해킹 점검 범위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99E773-6BBA-E1EF-E886-AB539C14B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818956"/>
            <a:ext cx="3240000" cy="2377904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웹 서비스 주요 기능</a:t>
            </a:r>
            <a:r>
              <a:rPr lang="en-US" altLang="ko-KR" spc="-100" dirty="0">
                <a:solidFill>
                  <a:schemeClr val="bg1"/>
                </a:solidFill>
              </a:rPr>
              <a:t/>
            </a:r>
            <a:br>
              <a:rPr lang="en-US" altLang="ko-KR" spc="-100" dirty="0">
                <a:solidFill>
                  <a:schemeClr val="bg1"/>
                </a:solidFill>
              </a:rPr>
            </a:br>
            <a:r>
              <a:rPr lang="en-US" altLang="ko-KR" spc="-100" dirty="0">
                <a:solidFill>
                  <a:schemeClr val="bg1"/>
                </a:solidFill>
              </a:rPr>
              <a:t>(</a:t>
            </a:r>
            <a:r>
              <a:rPr lang="ko-KR" altLang="en-US" spc="-100" dirty="0">
                <a:solidFill>
                  <a:schemeClr val="bg1"/>
                </a:solidFill>
              </a:rPr>
              <a:t>회원가입</a:t>
            </a:r>
            <a:r>
              <a:rPr lang="en-US" altLang="ko-KR" spc="-100" dirty="0">
                <a:solidFill>
                  <a:schemeClr val="bg1"/>
                </a:solidFill>
              </a:rPr>
              <a:t>, </a:t>
            </a:r>
            <a:r>
              <a:rPr lang="ko-KR" altLang="en-US" spc="-100" dirty="0">
                <a:solidFill>
                  <a:schemeClr val="bg1"/>
                </a:solidFill>
              </a:rPr>
              <a:t>로그인</a:t>
            </a:r>
            <a:r>
              <a:rPr lang="en-US" altLang="ko-KR" spc="-100" dirty="0">
                <a:solidFill>
                  <a:schemeClr val="bg1"/>
                </a:solidFill>
              </a:rPr>
              <a:t>, </a:t>
            </a:r>
            <a:r>
              <a:rPr lang="ko-KR" altLang="en-US" spc="-100" dirty="0">
                <a:solidFill>
                  <a:schemeClr val="bg1"/>
                </a:solidFill>
              </a:rPr>
              <a:t>게시판</a:t>
            </a:r>
            <a:r>
              <a:rPr lang="en-US" altLang="ko-KR" spc="-100" dirty="0">
                <a:solidFill>
                  <a:schemeClr val="bg1"/>
                </a:solidFill>
              </a:rPr>
              <a:t>)</a:t>
            </a:r>
          </a:p>
          <a:p>
            <a:endParaRPr lang="en-US" altLang="ko-KR" spc="-100" dirty="0">
              <a:solidFill>
                <a:schemeClr val="bg1"/>
              </a:solidFill>
            </a:endParaRPr>
          </a:p>
          <a:p>
            <a:r>
              <a:rPr lang="ko-KR" altLang="en-US" spc="-100" dirty="0">
                <a:solidFill>
                  <a:srgbClr val="48F60A"/>
                </a:solidFill>
              </a:rPr>
              <a:t>관리자 기능</a:t>
            </a:r>
            <a:r>
              <a:rPr lang="en-US" altLang="ko-KR" spc="-100" dirty="0">
                <a:solidFill>
                  <a:schemeClr val="bg1"/>
                </a:solidFill>
              </a:rPr>
              <a:t/>
            </a:r>
            <a:br>
              <a:rPr lang="en-US" altLang="ko-KR" spc="-100" dirty="0">
                <a:solidFill>
                  <a:schemeClr val="bg1"/>
                </a:solidFill>
              </a:rPr>
            </a:br>
            <a:r>
              <a:rPr lang="en-US" altLang="ko-KR" spc="-100" dirty="0">
                <a:solidFill>
                  <a:schemeClr val="bg1"/>
                </a:solidFill>
              </a:rPr>
              <a:t>(</a:t>
            </a:r>
            <a:r>
              <a:rPr lang="ko-KR" altLang="en-US" spc="-100" dirty="0">
                <a:solidFill>
                  <a:schemeClr val="bg1"/>
                </a:solidFill>
              </a:rPr>
              <a:t>파트너  및 사용자 조회</a:t>
            </a:r>
            <a:r>
              <a:rPr lang="en-US" altLang="ko-KR" spc="-100" dirty="0">
                <a:solidFill>
                  <a:schemeClr val="bg1"/>
                </a:solidFill>
              </a:rPr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수정 등</a:t>
            </a:r>
            <a:r>
              <a:rPr lang="en-US" altLang="ko-KR" spc="-1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377E32-8707-44DA-E5BB-787C968D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69" y="1409240"/>
            <a:ext cx="3374493" cy="21595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BC02F4-CE08-0822-3EBA-0AA3A704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507" y="2639247"/>
            <a:ext cx="3374493" cy="21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4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BF1C94-F162-D55D-CD19-EA7F364C6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13C4818-0AA3-BDF5-4A57-52520461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모의 해킹 기간 및 사용 도구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1F8B3E-E0CF-F8BC-4823-14BA8D89F3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818956"/>
            <a:ext cx="3240000" cy="2377904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모의 해킹 기간</a:t>
            </a:r>
            <a:r>
              <a:rPr lang="en-US" altLang="ko-KR" spc="-100" dirty="0">
                <a:solidFill>
                  <a:schemeClr val="bg1"/>
                </a:solidFill>
              </a:rPr>
              <a:t/>
            </a:r>
            <a:br>
              <a:rPr lang="en-US" altLang="ko-KR" spc="-100" dirty="0">
                <a:solidFill>
                  <a:schemeClr val="bg1"/>
                </a:solidFill>
              </a:rPr>
            </a:br>
            <a:r>
              <a:rPr lang="en-US" altLang="ko-KR" spc="-100" dirty="0">
                <a:solidFill>
                  <a:schemeClr val="bg1"/>
                </a:solidFill>
              </a:rPr>
              <a:t>2025.12.01 ~ 2025.12.03</a:t>
            </a:r>
          </a:p>
          <a:p>
            <a:endParaRPr lang="en-US" altLang="ko-KR" spc="-100" dirty="0">
              <a:solidFill>
                <a:schemeClr val="bg1"/>
              </a:solidFill>
            </a:endParaRPr>
          </a:p>
          <a:p>
            <a:r>
              <a:rPr lang="ko-KR" altLang="en-US" spc="-100" dirty="0">
                <a:solidFill>
                  <a:schemeClr val="bg1"/>
                </a:solidFill>
              </a:rPr>
              <a:t>사용 도구</a:t>
            </a:r>
            <a:r>
              <a:rPr lang="en-US" altLang="ko-KR" spc="-100" dirty="0">
                <a:solidFill>
                  <a:schemeClr val="bg1"/>
                </a:solidFill>
              </a:rPr>
              <a:t/>
            </a:r>
            <a:br>
              <a:rPr lang="en-US" altLang="ko-KR" spc="-100" dirty="0">
                <a:solidFill>
                  <a:schemeClr val="bg1"/>
                </a:solidFill>
              </a:rPr>
            </a:br>
            <a:r>
              <a:rPr lang="en-US" altLang="ko-KR" spc="-100" dirty="0">
                <a:solidFill>
                  <a:schemeClr val="bg1"/>
                </a:solidFill>
              </a:rPr>
              <a:t>Burp Suite</a:t>
            </a:r>
            <a:br>
              <a:rPr lang="en-US" altLang="ko-KR" spc="-100" dirty="0">
                <a:solidFill>
                  <a:schemeClr val="bg1"/>
                </a:solidFill>
              </a:rPr>
            </a:br>
            <a:r>
              <a:rPr lang="en-US" altLang="ko-KR" spc="-100" dirty="0" err="1">
                <a:solidFill>
                  <a:schemeClr val="bg1"/>
                </a:solidFill>
              </a:rPr>
              <a:t>SQLMap</a:t>
            </a:r>
            <a:endParaRPr lang="en-US" altLang="ko-KR" spc="-1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144F3B-66E9-29EA-24FC-3D5E3A1C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134" y="1538143"/>
            <a:ext cx="4382113" cy="2067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383FC0-3321-5830-7D3E-4E19F387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33" y="2490222"/>
            <a:ext cx="4207067" cy="21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9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C991D-BF15-6DEA-0B26-E1DF96F8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9550885-8443-8F5C-C1CC-336F8B32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취약점 요약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6A7564-C2EA-6788-090B-0FF1E88C9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818956"/>
            <a:ext cx="3240000" cy="2377904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서비스 주요기능 전반에서 보안 취약점 다수 확인</a:t>
            </a:r>
            <a:endParaRPr lang="en-US" altLang="ko-KR" spc="-100" dirty="0">
              <a:solidFill>
                <a:schemeClr val="bg1"/>
              </a:solidFill>
            </a:endParaRPr>
          </a:p>
          <a:p>
            <a:endParaRPr lang="en-US" altLang="ko-KR" spc="-100" dirty="0">
              <a:solidFill>
                <a:schemeClr val="bg1"/>
              </a:solidFill>
            </a:endParaRPr>
          </a:p>
          <a:p>
            <a:r>
              <a:rPr lang="ko-KR" altLang="en-US" spc="-100" dirty="0">
                <a:solidFill>
                  <a:schemeClr val="bg1"/>
                </a:solidFill>
              </a:rPr>
              <a:t>전반적인 보안 검증 미흡으로 고위험 취약점 다수 존재</a:t>
            </a:r>
            <a:endParaRPr lang="en-US" altLang="ko-KR" spc="-100" dirty="0">
              <a:solidFill>
                <a:schemeClr val="bg1"/>
              </a:solidFill>
            </a:endParaRPr>
          </a:p>
          <a:p>
            <a:endParaRPr lang="en-US" altLang="ko-KR" spc="-100" dirty="0">
              <a:solidFill>
                <a:schemeClr val="bg1"/>
              </a:solidFill>
            </a:endParaRPr>
          </a:p>
          <a:p>
            <a:r>
              <a:rPr lang="ko-KR" altLang="en-US" spc="-100" dirty="0">
                <a:solidFill>
                  <a:schemeClr val="bg1"/>
                </a:solidFill>
              </a:rPr>
              <a:t>즉각적인 조치 필요</a:t>
            </a:r>
            <a:endParaRPr lang="en-US" altLang="ko-KR" spc="-1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2E8E82-EA35-9852-0619-3235C67264D5}"/>
              </a:ext>
            </a:extLst>
          </p:cNvPr>
          <p:cNvGraphicFramePr>
            <a:graphicFrameLocks noGrp="1"/>
          </p:cNvGraphicFramePr>
          <p:nvPr/>
        </p:nvGraphicFramePr>
        <p:xfrm>
          <a:off x="3806091" y="2381661"/>
          <a:ext cx="4990499" cy="1252493"/>
        </p:xfrm>
        <a:graphic>
          <a:graphicData uri="http://schemas.openxmlformats.org/drawingml/2006/table">
            <a:tbl>
              <a:tblPr/>
              <a:tblGrid>
                <a:gridCol w="717538">
                  <a:extLst>
                    <a:ext uri="{9D8B030D-6E8A-4147-A177-3AD203B41FA5}">
                      <a16:colId xmlns:a16="http://schemas.microsoft.com/office/drawing/2014/main" val="2909120855"/>
                    </a:ext>
                  </a:extLst>
                </a:gridCol>
                <a:gridCol w="971213">
                  <a:extLst>
                    <a:ext uri="{9D8B030D-6E8A-4147-A177-3AD203B41FA5}">
                      <a16:colId xmlns:a16="http://schemas.microsoft.com/office/drawing/2014/main" val="896517866"/>
                    </a:ext>
                  </a:extLst>
                </a:gridCol>
                <a:gridCol w="674051">
                  <a:extLst>
                    <a:ext uri="{9D8B030D-6E8A-4147-A177-3AD203B41FA5}">
                      <a16:colId xmlns:a16="http://schemas.microsoft.com/office/drawing/2014/main" val="375547293"/>
                    </a:ext>
                  </a:extLst>
                </a:gridCol>
                <a:gridCol w="2627697">
                  <a:extLst>
                    <a:ext uri="{9D8B030D-6E8A-4147-A177-3AD203B41FA5}">
                      <a16:colId xmlns:a16="http://schemas.microsoft.com/office/drawing/2014/main" val="2700591382"/>
                    </a:ext>
                  </a:extLst>
                </a:gridCol>
              </a:tblGrid>
              <a:tr h="216173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 err="1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주통</a:t>
                      </a: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 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금융 기반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위험도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-11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취약점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25933"/>
                  </a:ext>
                </a:extLst>
              </a:tr>
              <a:tr h="2161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SI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SQL Injection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537921"/>
                  </a:ext>
                </a:extLst>
              </a:tr>
              <a:tr h="2161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IL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내 중요정보 </a:t>
                      </a:r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평문노출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03949"/>
                  </a:ext>
                </a:extLst>
              </a:tr>
              <a:tr h="2161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CF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크로스사이트 </a:t>
                      </a:r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요청변조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(CSRF)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36299"/>
                  </a:ext>
                </a:extLst>
              </a:tr>
              <a:tr h="2161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SER-041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크로스사이트 </a:t>
                      </a:r>
                      <a:r>
                        <a:rPr lang="ko-KR" altLang="en-US" sz="1100" b="0" dirty="0" err="1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스크립팅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(XSS)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9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73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AEAC-52BD-16CE-A07E-50BA62E7C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B79DABF-D043-22D5-3684-FAC1CBBE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모의 해킹 </a:t>
            </a:r>
            <a:r>
              <a:rPr lang="en-US" altLang="ko-KR" dirty="0"/>
              <a:t>(</a:t>
            </a:r>
            <a:r>
              <a:rPr lang="ko-KR" altLang="en-US" dirty="0"/>
              <a:t>문의게시판</a:t>
            </a:r>
            <a:r>
              <a:rPr lang="en-US" altLang="ko-KR" dirty="0"/>
              <a:t>-DB</a:t>
            </a:r>
            <a:r>
              <a:rPr lang="ko-KR" altLang="en-US" dirty="0"/>
              <a:t> 정보 노출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24BA1D-EF82-B2FE-C559-2668992E76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pPr marL="139700" indent="0">
              <a:buNone/>
            </a:pPr>
            <a:r>
              <a:rPr lang="en-US" altLang="ko-KR" sz="1200" dirty="0"/>
              <a:t>babhelp.com/php/</a:t>
            </a:r>
            <a:r>
              <a:rPr lang="en-US" altLang="ko-KR" sz="1200" dirty="0" err="1"/>
              <a:t>board_list.php</a:t>
            </a:r>
            <a:endParaRPr lang="en-US" altLang="ko-KR" sz="1200" dirty="0"/>
          </a:p>
          <a:p>
            <a:pPr marL="139700" indent="0">
              <a:buNone/>
            </a:pPr>
            <a:endParaRPr lang="en-US" altLang="ko-KR" spc="-100" dirty="0">
              <a:solidFill>
                <a:srgbClr val="48F60A"/>
              </a:solidFill>
            </a:endParaRPr>
          </a:p>
          <a:p>
            <a:r>
              <a:rPr lang="ko-KR" altLang="en-US" b="1" dirty="0"/>
              <a:t>내부 정보</a:t>
            </a:r>
            <a:r>
              <a:rPr lang="en-US" altLang="ko-KR" b="1" dirty="0"/>
              <a:t>·</a:t>
            </a:r>
            <a:r>
              <a:rPr lang="ko-KR" altLang="en-US" b="1" dirty="0"/>
              <a:t>민감 정보</a:t>
            </a:r>
            <a:r>
              <a:rPr lang="en-US" altLang="ko-KR" b="1" dirty="0"/>
              <a:t>·</a:t>
            </a:r>
            <a:r>
              <a:rPr lang="ko-KR" altLang="en-US" b="1" dirty="0"/>
              <a:t>시스템 구조 </a:t>
            </a:r>
            <a:r>
              <a:rPr lang="ko-KR" altLang="en-US" b="1" dirty="0">
                <a:solidFill>
                  <a:srgbClr val="48F60A"/>
                </a:solidFill>
              </a:rPr>
              <a:t>정보 등이 의도치 않게 노출되</a:t>
            </a:r>
            <a:r>
              <a:rPr lang="ko-KR" altLang="en-US" b="1" dirty="0"/>
              <a:t>는 보안 취약점</a:t>
            </a:r>
            <a:endParaRPr lang="en-US" altLang="ko-KR" b="1" dirty="0"/>
          </a:p>
          <a:p>
            <a:endParaRPr lang="en-US" altLang="ko-KR" spc="-100" dirty="0">
              <a:solidFill>
                <a:srgbClr val="48F60A"/>
              </a:solidFill>
            </a:endParaRPr>
          </a:p>
          <a:p>
            <a:r>
              <a:rPr lang="ko-KR" altLang="en-US" spc="-100" dirty="0">
                <a:solidFill>
                  <a:srgbClr val="48F60A"/>
                </a:solidFill>
              </a:rPr>
              <a:t>특수문자 입력 </a:t>
            </a:r>
            <a:r>
              <a:rPr lang="ko-KR" altLang="en-US" spc="-100" dirty="0">
                <a:solidFill>
                  <a:schemeClr val="bg1"/>
                </a:solidFill>
              </a:rPr>
              <a:t>후 오류 메시지를 관찰하기 위해 테스트 진행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제목에 </a:t>
            </a:r>
            <a:r>
              <a:rPr lang="en-US" altLang="ko-KR" dirty="0">
                <a:solidFill>
                  <a:srgbClr val="48F60A"/>
                </a:solidFill>
              </a:rPr>
              <a:t>'</a:t>
            </a:r>
            <a:r>
              <a:rPr lang="ko-KR" altLang="en-US" dirty="0">
                <a:solidFill>
                  <a:srgbClr val="48F60A"/>
                </a:solidFill>
              </a:rPr>
              <a:t> 특수문자 입력 </a:t>
            </a:r>
            <a:r>
              <a:rPr lang="ko-KR" altLang="en-US" dirty="0"/>
              <a:t>후 게시글 등록</a:t>
            </a:r>
            <a:endParaRPr lang="en-US" altLang="ko-KR" dirty="0">
              <a:solidFill>
                <a:srgbClr val="48F60A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CE1A11-15B1-23F2-9EFC-6D57C1EF0C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12" y="3605265"/>
            <a:ext cx="558204" cy="743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19E2D5-4E6A-5F97-E45C-58ABC588C9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49" y="1847952"/>
            <a:ext cx="553665" cy="675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0C1614-DD76-9C4E-72E1-019FDD3E0C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50" y="3697481"/>
            <a:ext cx="489012" cy="650957"/>
          </a:xfrm>
          <a:prstGeom prst="rect">
            <a:avLst/>
          </a:prstGeom>
        </p:spPr>
      </p:pic>
      <p:sp>
        <p:nvSpPr>
          <p:cNvPr id="11" name="오른쪽 화살표 10">
            <a:extLst>
              <a:ext uri="{FF2B5EF4-FFF2-40B4-BE49-F238E27FC236}">
                <a16:creationId xmlns:a16="http://schemas.microsoft.com/office/drawing/2014/main" id="{B58BA190-56ED-8CC2-DA03-1737D6D6B297}"/>
              </a:ext>
            </a:extLst>
          </p:cNvPr>
          <p:cNvSpPr/>
          <p:nvPr/>
        </p:nvSpPr>
        <p:spPr>
          <a:xfrm rot="18900000">
            <a:off x="4816578" y="2923828"/>
            <a:ext cx="1202431" cy="16816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>
            <a:extLst>
              <a:ext uri="{FF2B5EF4-FFF2-40B4-BE49-F238E27FC236}">
                <a16:creationId xmlns:a16="http://schemas.microsoft.com/office/drawing/2014/main" id="{23E64636-BA5C-50BE-0D26-FC4CC3AE9956}"/>
              </a:ext>
            </a:extLst>
          </p:cNvPr>
          <p:cNvSpPr/>
          <p:nvPr/>
        </p:nvSpPr>
        <p:spPr>
          <a:xfrm rot="10800000">
            <a:off x="5563710" y="3840654"/>
            <a:ext cx="1202431" cy="16816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3603A3-D0CE-6616-8037-C0C607A22FC4}"/>
              </a:ext>
            </a:extLst>
          </p:cNvPr>
          <p:cNvSpPr/>
          <p:nvPr/>
        </p:nvSpPr>
        <p:spPr>
          <a:xfrm>
            <a:off x="3863557" y="2477489"/>
            <a:ext cx="1548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공격자가 </a:t>
            </a:r>
            <a:r>
              <a:rPr lang="ko-KR" altLang="en-US" sz="9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작성 중</a:t>
            </a:r>
            <a:b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제목에 특수문자 </a:t>
            </a:r>
            <a:r>
              <a:rPr lang="en-US" altLang="ko-KR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 </a:t>
            </a:r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38A1B8-604D-0D8A-91B1-DF0F54360E2E}"/>
              </a:ext>
            </a:extLst>
          </p:cNvPr>
          <p:cNvSpPr/>
          <p:nvPr/>
        </p:nvSpPr>
        <p:spPr>
          <a:xfrm>
            <a:off x="6782847" y="2388856"/>
            <a:ext cx="17006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서버가 입력 값을 검증하지 </a:t>
            </a:r>
            <a:endParaRPr lang="en-US" altLang="ko-KR" sz="9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않고 </a:t>
            </a:r>
            <a:r>
              <a:rPr lang="en-US" altLang="ko-KR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쿼리에 직접 삽입</a:t>
            </a:r>
            <a:b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9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71EDC4-E4F9-0C3E-96B5-0DC88B244FDA}"/>
              </a:ext>
            </a:extLst>
          </p:cNvPr>
          <p:cNvSpPr/>
          <p:nvPr/>
        </p:nvSpPr>
        <p:spPr>
          <a:xfrm>
            <a:off x="5472842" y="4064275"/>
            <a:ext cx="1510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오류를 담은 문의</a:t>
            </a:r>
            <a:endParaRPr lang="en-US" altLang="ko-KR" sz="9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 후 오류 메시지 출력</a:t>
            </a:r>
          </a:p>
        </p:txBody>
      </p:sp>
      <p:sp>
        <p:nvSpPr>
          <p:cNvPr id="18" name="오른쪽 화살표 17">
            <a:extLst>
              <a:ext uri="{FF2B5EF4-FFF2-40B4-BE49-F238E27FC236}">
                <a16:creationId xmlns:a16="http://schemas.microsoft.com/office/drawing/2014/main" id="{231AF941-D071-B51C-37AF-A4055EB0BA52}"/>
              </a:ext>
            </a:extLst>
          </p:cNvPr>
          <p:cNvSpPr/>
          <p:nvPr/>
        </p:nvSpPr>
        <p:spPr>
          <a:xfrm rot="2700000">
            <a:off x="6301025" y="2923829"/>
            <a:ext cx="1202431" cy="16816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9DB5002-F823-D613-D25D-41E12FD1830B}"/>
              </a:ext>
            </a:extLst>
          </p:cNvPr>
          <p:cNvGraphicFramePr>
            <a:graphicFrameLocks noGrp="1"/>
          </p:cNvGraphicFramePr>
          <p:nvPr/>
        </p:nvGraphicFramePr>
        <p:xfrm>
          <a:off x="3954877" y="1470717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WEB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정보 누출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IL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74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모의 해킹 </a:t>
            </a:r>
            <a:r>
              <a:rPr lang="en-US" altLang="ko-KR" dirty="0"/>
              <a:t>(</a:t>
            </a:r>
            <a:r>
              <a:rPr lang="ko-KR" altLang="en-US" dirty="0"/>
              <a:t>문의게시판</a:t>
            </a:r>
            <a:r>
              <a:rPr lang="en-US" altLang="ko-KR" dirty="0"/>
              <a:t>-DB</a:t>
            </a:r>
            <a:r>
              <a:rPr lang="ko-KR" altLang="en-US" dirty="0"/>
              <a:t> 정보 노출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특수문자</a:t>
            </a:r>
            <a:r>
              <a:rPr lang="en-US" altLang="ko-KR" dirty="0">
                <a:solidFill>
                  <a:srgbClr val="48F60A"/>
                </a:solidFill>
              </a:rPr>
              <a:t>( ‘ ) </a:t>
            </a:r>
            <a:r>
              <a:rPr lang="ko-KR" altLang="en-US" dirty="0">
                <a:solidFill>
                  <a:srgbClr val="48F60A"/>
                </a:solidFill>
              </a:rPr>
              <a:t>입력 </a:t>
            </a:r>
            <a:r>
              <a:rPr lang="ko-KR" altLang="en-US" dirty="0"/>
              <a:t>시 </a:t>
            </a:r>
            <a:r>
              <a:rPr lang="en-US" altLang="ko-KR" dirty="0"/>
              <a:t>SQL </a:t>
            </a:r>
            <a:r>
              <a:rPr lang="ko-KR" altLang="en-US" dirty="0"/>
              <a:t>에러 발생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오류 메시지에 </a:t>
            </a:r>
            <a:r>
              <a:rPr lang="en-US" altLang="ko-KR" dirty="0">
                <a:solidFill>
                  <a:srgbClr val="48F60A"/>
                </a:solidFill>
              </a:rPr>
              <a:t>DB </a:t>
            </a:r>
            <a:r>
              <a:rPr lang="ko-KR" altLang="en-US" dirty="0">
                <a:solidFill>
                  <a:srgbClr val="48F60A"/>
                </a:solidFill>
              </a:rPr>
              <a:t>종류</a:t>
            </a:r>
            <a:r>
              <a:rPr lang="ko-KR" altLang="en-US" dirty="0">
                <a:solidFill>
                  <a:schemeClr val="bg1"/>
                </a:solidFill>
              </a:rPr>
              <a:t> 및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rgbClr val="48F60A"/>
                </a:solidFill>
              </a:rPr>
              <a:t>INSERT </a:t>
            </a:r>
            <a:r>
              <a:rPr lang="ko-KR" altLang="en-US" dirty="0">
                <a:solidFill>
                  <a:srgbClr val="48F60A"/>
                </a:solidFill>
              </a:rPr>
              <a:t>구문 일부</a:t>
            </a:r>
            <a:r>
              <a:rPr lang="ko-KR" altLang="en-US" dirty="0">
                <a:solidFill>
                  <a:schemeClr val="bg1"/>
                </a:solidFill>
              </a:rPr>
              <a:t> 노출</a:t>
            </a:r>
            <a:endParaRPr lang="en-US" altLang="ko-KR" dirty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US" altLang="ko-KR" dirty="0"/>
          </a:p>
          <a:p>
            <a:r>
              <a:rPr lang="en-US" altLang="ko-KR" spc="-100" dirty="0">
                <a:solidFill>
                  <a:srgbClr val="48F60A"/>
                </a:solidFill>
              </a:rPr>
              <a:t>SQL Injection </a:t>
            </a:r>
            <a:r>
              <a:rPr lang="ko-KR" altLang="en-US" spc="-100" dirty="0">
                <a:solidFill>
                  <a:schemeClr val="bg1"/>
                </a:solidFill>
              </a:rPr>
              <a:t>공격 가능성 증가</a:t>
            </a:r>
            <a:endParaRPr lang="en-US" altLang="ko-KR" spc="-100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5CF8B9-5868-29AA-9EB1-F8903B4ED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4" t="10589" r="29380" b="13847"/>
          <a:stretch>
            <a:fillRect/>
          </a:stretch>
        </p:blipFill>
        <p:spPr bwMode="auto">
          <a:xfrm>
            <a:off x="4244754" y="1473285"/>
            <a:ext cx="3376168" cy="2196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그림 1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9D3DEE-C9A4-BAB6-1DB2-0050AD1BD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84" b="33598"/>
          <a:stretch>
            <a:fillRect/>
          </a:stretch>
        </p:blipFill>
        <p:spPr bwMode="auto">
          <a:xfrm>
            <a:off x="4399650" y="3518974"/>
            <a:ext cx="4264972" cy="8495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33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방안 </a:t>
            </a:r>
            <a:r>
              <a:rPr lang="en-US" altLang="ko-KR" dirty="0"/>
              <a:t>(</a:t>
            </a:r>
            <a:r>
              <a:rPr lang="ko-KR" altLang="en-US" dirty="0"/>
              <a:t>문의게시판</a:t>
            </a:r>
            <a:r>
              <a:rPr lang="en-US" altLang="ko-KR" dirty="0"/>
              <a:t>-DB</a:t>
            </a:r>
            <a:r>
              <a:rPr lang="ko-KR" altLang="en-US" dirty="0"/>
              <a:t> 정보 노출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/>
              <a:t>에러 메시지 출력 제거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board_proc.php</a:t>
            </a:r>
            <a:r>
              <a:rPr lang="ko-KR" altLang="en-US" dirty="0"/>
              <a:t>에 </a:t>
            </a:r>
            <a:r>
              <a:rPr lang="ko-KR" altLang="en-US" dirty="0" err="1"/>
              <a:t>시큐어코딩</a:t>
            </a:r>
            <a:r>
              <a:rPr lang="ko-KR" altLang="en-US" dirty="0"/>
              <a:t> 적용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>
                <a:solidFill>
                  <a:srgbClr val="48F60A"/>
                </a:solidFill>
              </a:rPr>
              <a:t>Prepared Statement</a:t>
            </a:r>
            <a:r>
              <a:rPr lang="ko-KR" altLang="en-US" dirty="0"/>
              <a:t>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DB</a:t>
            </a:r>
            <a:r>
              <a:rPr lang="ko-KR" altLang="en-US" dirty="0"/>
              <a:t>정보노출</a:t>
            </a:r>
            <a:r>
              <a:rPr lang="en-US" altLang="ko-KR" dirty="0"/>
              <a:t>, SQL Injection </a:t>
            </a:r>
            <a:r>
              <a:rPr lang="ko-KR" altLang="en-US" dirty="0"/>
              <a:t>동시 차단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224B40-9C1E-5500-B812-AF728CEA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691" y="1814441"/>
            <a:ext cx="4829309" cy="1210113"/>
          </a:xfrm>
          <a:prstGeom prst="rect">
            <a:avLst/>
          </a:prstGeom>
        </p:spPr>
      </p:pic>
      <p:sp>
        <p:nvSpPr>
          <p:cNvPr id="2" name="제목 4">
            <a:extLst>
              <a:ext uri="{FF2B5EF4-FFF2-40B4-BE49-F238E27FC236}">
                <a16:creationId xmlns:a16="http://schemas.microsoft.com/office/drawing/2014/main" id="{DC44462F-1769-067F-0154-4A0109FDD162}"/>
              </a:ext>
            </a:extLst>
          </p:cNvPr>
          <p:cNvSpPr txBox="1">
            <a:spLocks/>
          </p:cNvSpPr>
          <p:nvPr/>
        </p:nvSpPr>
        <p:spPr>
          <a:xfrm>
            <a:off x="3882691" y="1461607"/>
            <a:ext cx="3134654" cy="23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3000" b="1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ko-KR" altLang="en-US" sz="1400" dirty="0"/>
              <a:t>기존 취약 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A6A59C-CFC8-8C62-00D2-5EE8E950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91" y="3413146"/>
            <a:ext cx="4833562" cy="742796"/>
          </a:xfrm>
          <a:prstGeom prst="rect">
            <a:avLst/>
          </a:prstGeom>
        </p:spPr>
      </p:pic>
      <p:sp>
        <p:nvSpPr>
          <p:cNvPr id="9" name="제목 4">
            <a:extLst>
              <a:ext uri="{FF2B5EF4-FFF2-40B4-BE49-F238E27FC236}">
                <a16:creationId xmlns:a16="http://schemas.microsoft.com/office/drawing/2014/main" id="{0C6D0F72-3C58-839F-A4F4-132CA68159E8}"/>
              </a:ext>
            </a:extLst>
          </p:cNvPr>
          <p:cNvSpPr txBox="1">
            <a:spLocks/>
          </p:cNvSpPr>
          <p:nvPr/>
        </p:nvSpPr>
        <p:spPr>
          <a:xfrm>
            <a:off x="3882691" y="3099412"/>
            <a:ext cx="3134654" cy="23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3000" b="1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altLang="ko-KR" sz="1400" dirty="0"/>
              <a:t>Prepared Statement </a:t>
            </a:r>
            <a:r>
              <a:rPr lang="ko-KR" altLang="en-US" sz="14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30413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88E95-A88C-3448-B644-95F6987C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3B19E47-6473-F43D-369E-EFFB13C1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방안 </a:t>
            </a:r>
            <a:r>
              <a:rPr lang="en-US" altLang="ko-KR" dirty="0"/>
              <a:t>(</a:t>
            </a:r>
            <a:r>
              <a:rPr lang="ko-KR" altLang="en-US" dirty="0"/>
              <a:t>문의게시판</a:t>
            </a:r>
            <a:r>
              <a:rPr lang="en-US" altLang="ko-KR" dirty="0"/>
              <a:t>-DB</a:t>
            </a:r>
            <a:r>
              <a:rPr lang="ko-KR" altLang="en-US" dirty="0"/>
              <a:t> 정보 노출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2390B6-0C42-3947-6158-BF04293F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87" y="1372322"/>
            <a:ext cx="3493477" cy="19534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37B9A6-0CAA-45DC-BDBA-ABD7AD32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364" y="3045775"/>
            <a:ext cx="2200998" cy="6094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2237B1-0B49-6A5D-5BE9-41BABA3E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50" y="2965139"/>
            <a:ext cx="3314382" cy="1841323"/>
          </a:xfrm>
          <a:prstGeom prst="rect">
            <a:avLst/>
          </a:prstGeom>
        </p:spPr>
      </p:pic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2DA13996-7702-5288-3DB2-DF5F63B8DD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/>
              <a:t>에러 메시지 출력 제거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board_proc.php</a:t>
            </a:r>
            <a:r>
              <a:rPr lang="ko-KR" altLang="en-US" dirty="0"/>
              <a:t>에 </a:t>
            </a:r>
            <a:r>
              <a:rPr lang="ko-KR" altLang="en-US" dirty="0" err="1"/>
              <a:t>시큐어코딩</a:t>
            </a:r>
            <a:r>
              <a:rPr lang="ko-KR" altLang="en-US" dirty="0"/>
              <a:t> 적용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>
                <a:solidFill>
                  <a:srgbClr val="48F60A"/>
                </a:solidFill>
              </a:rPr>
              <a:t>Prepared Statement</a:t>
            </a:r>
            <a:r>
              <a:rPr lang="ko-KR" altLang="en-US" dirty="0"/>
              <a:t>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DB</a:t>
            </a:r>
            <a:r>
              <a:rPr lang="ko-KR" altLang="en-US" dirty="0"/>
              <a:t>정보노출</a:t>
            </a:r>
            <a:r>
              <a:rPr lang="en-US" altLang="ko-KR" dirty="0"/>
              <a:t>, SQL Injection </a:t>
            </a:r>
            <a:r>
              <a:rPr lang="ko-KR" altLang="en-US" dirty="0"/>
              <a:t>동시 차단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79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모의 해킹 </a:t>
            </a:r>
            <a:r>
              <a:rPr lang="en-US" altLang="ko-KR" dirty="0"/>
              <a:t>(</a:t>
            </a:r>
            <a:r>
              <a:rPr lang="ko-KR" altLang="en-US" dirty="0"/>
              <a:t>관리자 페이지</a:t>
            </a:r>
            <a:r>
              <a:rPr lang="en-US" altLang="ko-KR" dirty="0"/>
              <a:t>-CSRF)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pPr marL="139700" indent="0">
              <a:buNone/>
            </a:pPr>
            <a:r>
              <a:rPr lang="en-US" altLang="ko-KR" sz="1000" dirty="0"/>
              <a:t>babhelp.com/php/admin_user_delete.php</a:t>
            </a:r>
          </a:p>
          <a:p>
            <a:pPr marL="139700" indent="0">
              <a:buNone/>
            </a:pPr>
            <a:endParaRPr lang="en-US" altLang="ko-KR" sz="800" dirty="0"/>
          </a:p>
          <a:p>
            <a:r>
              <a:rPr lang="ko-KR" altLang="en-US" dirty="0" err="1">
                <a:solidFill>
                  <a:srgbClr val="48F60A"/>
                </a:solidFill>
              </a:rPr>
              <a:t>로그인된</a:t>
            </a:r>
            <a:r>
              <a:rPr lang="ko-KR" altLang="en-US" dirty="0">
                <a:solidFill>
                  <a:srgbClr val="48F60A"/>
                </a:solidFill>
              </a:rPr>
              <a:t> 사용자</a:t>
            </a:r>
            <a:r>
              <a:rPr lang="ko-KR" altLang="en-US" dirty="0"/>
              <a:t>를 속여서 </a:t>
            </a:r>
            <a:r>
              <a:rPr lang="ko-KR" altLang="en-US" b="1" dirty="0">
                <a:solidFill>
                  <a:srgbClr val="48F60A"/>
                </a:solidFill>
              </a:rPr>
              <a:t>의도하지 않은 요청</a:t>
            </a:r>
            <a:r>
              <a:rPr lang="ko-KR" altLang="en-US" b="1" dirty="0"/>
              <a:t>을 서버에 강제로 보내게 만드는 공격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>
              <a:solidFill>
                <a:srgbClr val="48F60A"/>
              </a:solidFill>
            </a:endParaRPr>
          </a:p>
          <a:p>
            <a:r>
              <a:rPr lang="en-US" altLang="ko-KR" dirty="0">
                <a:solidFill>
                  <a:srgbClr val="48F60A"/>
                </a:solidFill>
              </a:rPr>
              <a:t>CSRF </a:t>
            </a:r>
            <a:r>
              <a:rPr lang="ko-KR" altLang="en-US" dirty="0">
                <a:solidFill>
                  <a:srgbClr val="48F60A"/>
                </a:solidFill>
              </a:rPr>
              <a:t>보호 토큰</a:t>
            </a:r>
            <a:r>
              <a:rPr lang="ko-KR" altLang="en-US" dirty="0"/>
              <a:t>이 존재하지 않아 위험성 의심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>
                <a:solidFill>
                  <a:srgbClr val="48F60A"/>
                </a:solidFill>
              </a:rPr>
              <a:t>공격자가 만든 </a:t>
            </a:r>
            <a:r>
              <a:rPr lang="en-US" altLang="ko-KR" dirty="0">
                <a:solidFill>
                  <a:srgbClr val="48F60A"/>
                </a:solidFill>
              </a:rPr>
              <a:t>HTML </a:t>
            </a:r>
            <a:r>
              <a:rPr lang="ko-KR" altLang="en-US" dirty="0">
                <a:solidFill>
                  <a:srgbClr val="48F60A"/>
                </a:solidFill>
              </a:rPr>
              <a:t>페이지</a:t>
            </a:r>
            <a:r>
              <a:rPr lang="ko-KR" altLang="en-US" dirty="0"/>
              <a:t>에</a:t>
            </a:r>
            <a:br>
              <a:rPr lang="ko-KR" altLang="en-US" dirty="0"/>
            </a:b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ko-KR" altLang="en-US" dirty="0"/>
              <a:t> 태그를 이용해 </a:t>
            </a:r>
            <a:r>
              <a:rPr lang="ko-KR" altLang="en-US" dirty="0">
                <a:solidFill>
                  <a:srgbClr val="48F60A"/>
                </a:solidFill>
              </a:rPr>
              <a:t>삭제 요청</a:t>
            </a:r>
            <a:r>
              <a:rPr lang="ko-KR" altLang="en-US" dirty="0"/>
              <a:t> 전송 코드 삽입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dirty="0"/>
              <a:t>관리자 계정으로 </a:t>
            </a:r>
            <a:r>
              <a:rPr lang="ko-KR" altLang="en-US" dirty="0">
                <a:solidFill>
                  <a:srgbClr val="48F60A"/>
                </a:solidFill>
              </a:rPr>
              <a:t>로그인한 상태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48F60A"/>
                </a:solidFill>
              </a:rPr>
              <a:t>악성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48F60A"/>
                </a:solidFill>
              </a:rPr>
              <a:t>페이지 접속 </a:t>
            </a:r>
            <a:r>
              <a:rPr lang="ko-KR" altLang="en-US" dirty="0"/>
              <a:t>테스트 진행</a:t>
            </a:r>
            <a:endParaRPr lang="en-US" altLang="ko-KR" spc="-100" dirty="0"/>
          </a:p>
        </p:txBody>
      </p:sp>
      <p:grpSp>
        <p:nvGrpSpPr>
          <p:cNvPr id="2" name="그룹 1"/>
          <p:cNvGrpSpPr/>
          <p:nvPr/>
        </p:nvGrpSpPr>
        <p:grpSpPr>
          <a:xfrm>
            <a:off x="4687116" y="2114550"/>
            <a:ext cx="3647259" cy="2582186"/>
            <a:chOff x="4687116" y="1454040"/>
            <a:chExt cx="4024884" cy="322740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E37C72B-3CD5-CAA6-A4F8-930AAAEF8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116" y="1659285"/>
              <a:ext cx="680743" cy="692015"/>
            </a:xfrm>
            <a:prstGeom prst="rect">
              <a:avLst/>
            </a:prstGeom>
          </p:spPr>
        </p:pic>
        <p:sp>
          <p:nvSpPr>
            <p:cNvPr id="21" name="오른쪽 화살표 5">
              <a:extLst>
                <a:ext uri="{FF2B5EF4-FFF2-40B4-BE49-F238E27FC236}">
                  <a16:creationId xmlns:a16="http://schemas.microsoft.com/office/drawing/2014/main" id="{DD18C2C0-9CFD-6F04-8C49-5B991A7ABE07}"/>
                </a:ext>
              </a:extLst>
            </p:cNvPr>
            <p:cNvSpPr/>
            <p:nvPr/>
          </p:nvSpPr>
          <p:spPr>
            <a:xfrm>
              <a:off x="5489446" y="1962815"/>
              <a:ext cx="1272853" cy="1566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오른쪽 화살표 6">
              <a:extLst>
                <a:ext uri="{FF2B5EF4-FFF2-40B4-BE49-F238E27FC236}">
                  <a16:creationId xmlns:a16="http://schemas.microsoft.com/office/drawing/2014/main" id="{DE775959-C824-FCE5-A8BC-BF10A5D5489F}"/>
                </a:ext>
              </a:extLst>
            </p:cNvPr>
            <p:cNvSpPr/>
            <p:nvPr/>
          </p:nvSpPr>
          <p:spPr>
            <a:xfrm rot="5400000">
              <a:off x="6651447" y="2918484"/>
              <a:ext cx="1179168" cy="15405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오른쪽 화살표 7">
              <a:extLst>
                <a:ext uri="{FF2B5EF4-FFF2-40B4-BE49-F238E27FC236}">
                  <a16:creationId xmlns:a16="http://schemas.microsoft.com/office/drawing/2014/main" id="{7236B9A3-DEF7-FE2B-189C-AA505B65FCAB}"/>
                </a:ext>
              </a:extLst>
            </p:cNvPr>
            <p:cNvSpPr/>
            <p:nvPr/>
          </p:nvSpPr>
          <p:spPr>
            <a:xfrm rot="10800000">
              <a:off x="5536726" y="4035994"/>
              <a:ext cx="1178292" cy="1566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3FB4FD-36CC-4493-A951-D235F22F0BF9}"/>
                </a:ext>
              </a:extLst>
            </p:cNvPr>
            <p:cNvSpPr/>
            <p:nvPr/>
          </p:nvSpPr>
          <p:spPr>
            <a:xfrm>
              <a:off x="5425325" y="1562366"/>
              <a:ext cx="1354399" cy="461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공격자가 악성 </a:t>
              </a:r>
              <a:r>
                <a:rPr lang="en-US" altLang="ko-KR" sz="9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9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9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HTML </a:t>
              </a:r>
              <a:r>
                <a:rPr lang="ko-KR" altLang="en-US" sz="9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제작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1D9427-7FB4-752C-66C9-8172BA92ADD8}"/>
                </a:ext>
              </a:extLst>
            </p:cNvPr>
            <p:cNvSpPr/>
            <p:nvPr/>
          </p:nvSpPr>
          <p:spPr>
            <a:xfrm>
              <a:off x="5298497" y="4219823"/>
              <a:ext cx="1654745" cy="461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관리자 의도와 무관하게 사용자 정보 삭제됨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129DBB-AC4F-5DED-B0FC-8487A5287526}"/>
                </a:ext>
              </a:extLst>
            </p:cNvPr>
            <p:cNvSpPr/>
            <p:nvPr/>
          </p:nvSpPr>
          <p:spPr>
            <a:xfrm>
              <a:off x="7318059" y="2733562"/>
              <a:ext cx="1393941" cy="634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관리자가 로그인 상태에서 해당 페이지 열람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4E9F927-502F-599A-9065-99D567171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956034" y="3670752"/>
              <a:ext cx="724050" cy="73603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55A8CD-FB9D-9C5C-18CE-9EF2FD91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4687895" y="3670752"/>
              <a:ext cx="737430" cy="74964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5019DAE-3524-8AF0-0134-5AA3AE6B4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5165" y="1659285"/>
              <a:ext cx="633477" cy="64396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8E92C9-5F88-A41C-4F21-F95ABCC53D7D}"/>
                </a:ext>
              </a:extLst>
            </p:cNvPr>
            <p:cNvSpPr txBox="1"/>
            <p:nvPr/>
          </p:nvSpPr>
          <p:spPr>
            <a:xfrm>
              <a:off x="6959923" y="1454040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</a:rPr>
                <a:t>악성코드</a:t>
              </a:r>
            </a:p>
          </p:txBody>
        </p: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5366192-B7CD-E360-168D-F87E51E6D9FE}"/>
              </a:ext>
            </a:extLst>
          </p:cNvPr>
          <p:cNvGraphicFramePr>
            <a:graphicFrameLocks noGrp="1"/>
          </p:cNvGraphicFramePr>
          <p:nvPr/>
        </p:nvGraphicFramePr>
        <p:xfrm>
          <a:off x="3954877" y="1470717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WEB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크로스사이트 </a:t>
                      </a:r>
                      <a:r>
                        <a:rPr lang="ko-KR" altLang="en-US" sz="800" b="1" dirty="0" err="1">
                          <a:solidFill>
                            <a:schemeClr val="accent6"/>
                          </a:solidFill>
                        </a:rPr>
                        <a:t>리퀘스트</a:t>
                      </a:r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 변조</a:t>
                      </a:r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(CSRF)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CF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8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모의 해킹 </a:t>
            </a:r>
            <a:r>
              <a:rPr lang="en-US" altLang="ko-KR" dirty="0"/>
              <a:t>(</a:t>
            </a:r>
            <a:r>
              <a:rPr lang="ko-KR" altLang="en-US" dirty="0"/>
              <a:t>관리자 페이지</a:t>
            </a:r>
            <a:r>
              <a:rPr lang="en-US" altLang="ko-KR" dirty="0"/>
              <a:t>-CSRF)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관리자 계정 권한으로</a:t>
            </a:r>
            <a:r>
              <a:rPr lang="ko-KR" altLang="en-US" dirty="0"/>
              <a:t> 사용자 </a:t>
            </a:r>
            <a:r>
              <a:rPr lang="ko-KR" altLang="en-US" dirty="0">
                <a:solidFill>
                  <a:srgbClr val="48F60A"/>
                </a:solidFill>
              </a:rPr>
              <a:t>삭제 요청이 수행</a:t>
            </a:r>
            <a:r>
              <a:rPr lang="ko-KR" altLang="en-US" dirty="0"/>
              <a:t>됨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관리자 </a:t>
            </a:r>
            <a:r>
              <a:rPr lang="ko-KR" altLang="en-US" dirty="0">
                <a:solidFill>
                  <a:srgbClr val="48F60A"/>
                </a:solidFill>
              </a:rPr>
              <a:t>의도와 무관</a:t>
            </a:r>
            <a:r>
              <a:rPr lang="ko-KR" altLang="en-US" dirty="0"/>
              <a:t>하게 강제 동작 가능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dirty="0">
                <a:solidFill>
                  <a:srgbClr val="48F60A"/>
                </a:solidFill>
              </a:rPr>
              <a:t>중요 정보 손실 </a:t>
            </a:r>
            <a:r>
              <a:rPr lang="ko-KR" altLang="en-US" dirty="0"/>
              <a:t>및 계정 탈취 후 추가 공격 가능성 증가</a:t>
            </a:r>
            <a:endParaRPr lang="en-US" altLang="ko-KR" spc="-100" dirty="0"/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4896886" y="3341336"/>
            <a:ext cx="3701650" cy="1534964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896885" y="1977448"/>
            <a:ext cx="3701651" cy="12933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179F94-4743-8039-21C1-F25B56D5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44" y="1421140"/>
            <a:ext cx="4330148" cy="5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8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24FDB-11F3-2597-DADC-25A00E0F7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2FF1332-0642-6DA5-C262-D40E1243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방안 </a:t>
            </a:r>
            <a:r>
              <a:rPr lang="en-US" altLang="ko-KR" dirty="0"/>
              <a:t>(</a:t>
            </a:r>
            <a:r>
              <a:rPr lang="ko-KR" altLang="en-US" dirty="0"/>
              <a:t>관리자 페이지</a:t>
            </a:r>
            <a:r>
              <a:rPr lang="en-US" altLang="ko-KR" dirty="0"/>
              <a:t>-CSRF)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769B4E-2EFA-926D-A8E3-28F5CCBF24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en-US" altLang="ko-KR" dirty="0" err="1"/>
              <a:t>admin_header.php</a:t>
            </a:r>
            <a:r>
              <a:rPr lang="ko-KR" altLang="en-US" dirty="0"/>
              <a:t>에서</a:t>
            </a:r>
            <a:br>
              <a:rPr lang="ko-KR" altLang="en-US" dirty="0"/>
            </a:br>
            <a:r>
              <a:rPr lang="ko-KR" altLang="en-US" b="1" dirty="0"/>
              <a:t>세션 시작 및 관리자 전용 </a:t>
            </a:r>
            <a:r>
              <a:rPr lang="en-US" altLang="ko-KR" b="1" dirty="0">
                <a:solidFill>
                  <a:srgbClr val="48F60A"/>
                </a:solidFill>
              </a:rPr>
              <a:t>CSRF </a:t>
            </a:r>
            <a:r>
              <a:rPr lang="ko-KR" altLang="en-US" b="1" dirty="0">
                <a:solidFill>
                  <a:srgbClr val="48F60A"/>
                </a:solidFill>
              </a:rPr>
              <a:t>토큰</a:t>
            </a:r>
            <a:r>
              <a:rPr lang="ko-KR" altLang="en-US" b="1" dirty="0"/>
              <a:t> 자동 생성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회원 삭제나 정보 수정과 같은 </a:t>
            </a:r>
            <a:r>
              <a:rPr lang="ko-KR" altLang="en-US" dirty="0">
                <a:solidFill>
                  <a:srgbClr val="48F60A"/>
                </a:solidFill>
              </a:rPr>
              <a:t>중요한 요청은 </a:t>
            </a:r>
            <a:r>
              <a:rPr lang="en-US" altLang="ko-KR" dirty="0">
                <a:solidFill>
                  <a:srgbClr val="48F60A"/>
                </a:solidFill>
              </a:rPr>
              <a:t>GET</a:t>
            </a:r>
            <a:r>
              <a:rPr lang="ko-KR" altLang="en-US" dirty="0">
                <a:solidFill>
                  <a:srgbClr val="48F60A"/>
                </a:solidFill>
              </a:rPr>
              <a:t>방식 금지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sz="1200" spc="-100" dirty="0"/>
              <a:t>삭제 쿼리는 </a:t>
            </a:r>
            <a:r>
              <a:rPr lang="en-US" altLang="ko-KR" sz="1200" b="1" spc="-100" dirty="0">
                <a:solidFill>
                  <a:srgbClr val="48F60A"/>
                </a:solidFill>
              </a:rPr>
              <a:t>Prepared Statement</a:t>
            </a:r>
            <a:r>
              <a:rPr lang="ko-KR" altLang="en-US" sz="1200" spc="-100" dirty="0"/>
              <a:t>로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sz="1200" b="1" spc="-100" dirty="0"/>
              <a:t>SQL Injection</a:t>
            </a:r>
            <a:r>
              <a:rPr lang="ko-KR" altLang="en-US" sz="1200" b="1" spc="-100" dirty="0"/>
              <a:t>도 방어</a:t>
            </a:r>
            <a:endParaRPr lang="en-US" altLang="ko-KR" spc="-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75DAE4-5A39-36D4-C3D0-88156D5D1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795" y="1754173"/>
            <a:ext cx="3548964" cy="14177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FCA80A-A567-C505-5D4C-FCD0F97F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795" y="3426221"/>
            <a:ext cx="3672000" cy="1316377"/>
          </a:xfrm>
          <a:prstGeom prst="rect">
            <a:avLst/>
          </a:prstGeom>
        </p:spPr>
      </p:pic>
      <p:sp>
        <p:nvSpPr>
          <p:cNvPr id="9" name="제목 4">
            <a:extLst>
              <a:ext uri="{FF2B5EF4-FFF2-40B4-BE49-F238E27FC236}">
                <a16:creationId xmlns:a16="http://schemas.microsoft.com/office/drawing/2014/main" id="{0C86096E-988C-C05F-F671-7F0524AA54BC}"/>
              </a:ext>
            </a:extLst>
          </p:cNvPr>
          <p:cNvSpPr txBox="1">
            <a:spLocks/>
          </p:cNvSpPr>
          <p:nvPr/>
        </p:nvSpPr>
        <p:spPr>
          <a:xfrm>
            <a:off x="4424795" y="3165766"/>
            <a:ext cx="3134654" cy="23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3000" b="1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altLang="ko-KR" sz="1400" dirty="0" err="1"/>
              <a:t>admin_user_delete.php</a:t>
            </a:r>
            <a:endParaRPr lang="ko-KR" altLang="en-US" sz="1400" dirty="0"/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9AF5116A-8275-CAFA-04CF-8800E8424142}"/>
              </a:ext>
            </a:extLst>
          </p:cNvPr>
          <p:cNvSpPr txBox="1">
            <a:spLocks/>
          </p:cNvSpPr>
          <p:nvPr/>
        </p:nvSpPr>
        <p:spPr>
          <a:xfrm>
            <a:off x="4424795" y="1462749"/>
            <a:ext cx="3134654" cy="23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3000" b="1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altLang="ko-KR" sz="1400" dirty="0" err="1"/>
              <a:t>admin_header.php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31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추진 배경</a:t>
            </a:r>
          </a:p>
        </p:txBody>
      </p:sp>
      <p:sp>
        <p:nvSpPr>
          <p:cNvPr id="5" name="Google Shape;312;p41"/>
          <p:cNvSpPr/>
          <p:nvPr/>
        </p:nvSpPr>
        <p:spPr>
          <a:xfrm>
            <a:off x="4572000" y="1366145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‘가짜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비요르카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’ 체포에 대한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보복성 해킹</a:t>
            </a:r>
            <a: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경찰 </a:t>
            </a:r>
            <a: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34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 명 신상 유출</a:t>
            </a:r>
            <a:endParaRPr lang="en-US" altLang="ko-KR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비요르카를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사칭한 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남성을 체포한 지 하루 만에 발생한 것으로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사실상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보복성 공격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16024"/>
          <a:stretch/>
        </p:blipFill>
        <p:spPr>
          <a:xfrm>
            <a:off x="727646" y="1663990"/>
            <a:ext cx="3062732" cy="286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E89F6-84E1-0D59-0779-AA3CD2DB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DA204CD-0AC1-BA9C-56F1-8A4F46201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방안 </a:t>
            </a:r>
            <a:r>
              <a:rPr lang="en-US" altLang="ko-KR" dirty="0"/>
              <a:t>(</a:t>
            </a:r>
            <a:r>
              <a:rPr lang="ko-KR" altLang="en-US" dirty="0"/>
              <a:t>관리자 페이지</a:t>
            </a:r>
            <a:r>
              <a:rPr lang="en-US" altLang="ko-KR" dirty="0"/>
              <a:t>-CSRF)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FB9789-2208-B9A8-255E-792A0D628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en-US" altLang="ko-KR" dirty="0" err="1"/>
              <a:t>admin_header.php</a:t>
            </a:r>
            <a:r>
              <a:rPr lang="ko-KR" altLang="en-US" dirty="0"/>
              <a:t>에서</a:t>
            </a:r>
            <a:br>
              <a:rPr lang="ko-KR" altLang="en-US" dirty="0"/>
            </a:br>
            <a:r>
              <a:rPr lang="ko-KR" altLang="en-US" b="1" dirty="0"/>
              <a:t>세션 시작 및 관리자 전용 </a:t>
            </a:r>
            <a:r>
              <a:rPr lang="en-US" altLang="ko-KR" b="1" dirty="0">
                <a:solidFill>
                  <a:srgbClr val="48F60A"/>
                </a:solidFill>
              </a:rPr>
              <a:t>CSRF </a:t>
            </a:r>
            <a:r>
              <a:rPr lang="ko-KR" altLang="en-US" b="1" dirty="0">
                <a:solidFill>
                  <a:srgbClr val="48F60A"/>
                </a:solidFill>
              </a:rPr>
              <a:t>토큰</a:t>
            </a:r>
            <a:r>
              <a:rPr lang="ko-KR" altLang="en-US" b="1" dirty="0"/>
              <a:t> 자동 생성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회원 삭제나 정보 수정과 같은 </a:t>
            </a:r>
            <a:r>
              <a:rPr lang="ko-KR" altLang="en-US" dirty="0">
                <a:solidFill>
                  <a:srgbClr val="48F60A"/>
                </a:solidFill>
              </a:rPr>
              <a:t>중요한 요청은 </a:t>
            </a:r>
            <a:r>
              <a:rPr lang="en-US" altLang="ko-KR" dirty="0">
                <a:solidFill>
                  <a:srgbClr val="48F60A"/>
                </a:solidFill>
              </a:rPr>
              <a:t>GET</a:t>
            </a:r>
            <a:r>
              <a:rPr lang="ko-KR" altLang="en-US" dirty="0">
                <a:solidFill>
                  <a:srgbClr val="48F60A"/>
                </a:solidFill>
              </a:rPr>
              <a:t>방식 금지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sz="1200" spc="-100" dirty="0"/>
              <a:t>삭제 쿼리는 </a:t>
            </a:r>
            <a:r>
              <a:rPr lang="en-US" altLang="ko-KR" sz="1200" b="1" spc="-100" dirty="0">
                <a:solidFill>
                  <a:srgbClr val="48F60A"/>
                </a:solidFill>
              </a:rPr>
              <a:t>Prepared Statement</a:t>
            </a:r>
            <a:r>
              <a:rPr lang="ko-KR" altLang="en-US" sz="1200" spc="-100" dirty="0"/>
              <a:t>로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sz="1200" b="1" spc="-100" dirty="0"/>
              <a:t>SQL Injection</a:t>
            </a:r>
            <a:r>
              <a:rPr lang="ko-KR" altLang="en-US" sz="1200" b="1" spc="-100" dirty="0"/>
              <a:t>도 방어</a:t>
            </a:r>
            <a:endParaRPr lang="en-US" altLang="ko-KR" spc="-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8A1467-A0BE-0FC9-4985-A9E7635B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151" y="2202463"/>
            <a:ext cx="3503232" cy="11875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868D72-7EFD-263A-4EE2-057C97CE3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563" y="1674094"/>
            <a:ext cx="4550514" cy="3584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5B265A-D310-F008-31B8-A628E7AD3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151" y="3559937"/>
            <a:ext cx="3513575" cy="10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모의 해킹 </a:t>
            </a:r>
            <a:r>
              <a:rPr lang="en-US" altLang="ko-KR" dirty="0"/>
              <a:t>(</a:t>
            </a:r>
            <a:r>
              <a:rPr lang="ko-KR" altLang="en-US" dirty="0"/>
              <a:t>회원가입</a:t>
            </a:r>
            <a:r>
              <a:rPr lang="en-US" altLang="ko-KR" dirty="0"/>
              <a:t>-Stored XSS)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87" y="2521668"/>
            <a:ext cx="697590" cy="7132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62" y="1847933"/>
            <a:ext cx="591810" cy="605099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 rot="2700000">
            <a:off x="6705015" y="2447875"/>
            <a:ext cx="843487" cy="161414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6" name="직사각형 25"/>
          <p:cNvSpPr/>
          <p:nvPr/>
        </p:nvSpPr>
        <p:spPr>
          <a:xfrm>
            <a:off x="4572000" y="1945201"/>
            <a:ext cx="13400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공격자가 회원가입 시</a:t>
            </a:r>
            <a:b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입력란에 악성 스크립트 삽입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48574" y="4267244"/>
            <a:ext cx="1428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헤더에서 </a:t>
            </a:r>
            <a:r>
              <a:rPr lang="en-US" altLang="ko-KR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저장된 스크립트 실행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572000" y="4286963"/>
            <a:ext cx="135909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가입 후 로그인 시도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045" y="3559893"/>
            <a:ext cx="642164" cy="65658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839344" y="1988629"/>
            <a:ext cx="1428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입력값</a:t>
            </a:r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검증 없이 그대로 </a:t>
            </a:r>
            <a:r>
              <a:rPr lang="en-US" altLang="ko-KR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9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저장</a:t>
            </a:r>
          </a:p>
        </p:txBody>
      </p:sp>
      <p:sp>
        <p:nvSpPr>
          <p:cNvPr id="32" name="오른쪽 화살표 31"/>
          <p:cNvSpPr/>
          <p:nvPr/>
        </p:nvSpPr>
        <p:spPr>
          <a:xfrm rot="5400000">
            <a:off x="6315701" y="3091186"/>
            <a:ext cx="307319" cy="161414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1C2465-8BBF-BAFF-0ACA-38F1488B27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63" y="2792901"/>
            <a:ext cx="505270" cy="505270"/>
          </a:xfrm>
          <a:prstGeom prst="rect">
            <a:avLst/>
          </a:prstGeom>
        </p:spPr>
      </p:pic>
      <p:sp>
        <p:nvSpPr>
          <p:cNvPr id="6" name="오른쪽 화살표 23">
            <a:extLst>
              <a:ext uri="{FF2B5EF4-FFF2-40B4-BE49-F238E27FC236}">
                <a16:creationId xmlns:a16="http://schemas.microsoft.com/office/drawing/2014/main" id="{CB57B03A-12F6-42CF-AF66-6B7B32E80B6D}"/>
              </a:ext>
            </a:extLst>
          </p:cNvPr>
          <p:cNvSpPr/>
          <p:nvPr/>
        </p:nvSpPr>
        <p:spPr>
          <a:xfrm rot="18900000">
            <a:off x="5412378" y="2447875"/>
            <a:ext cx="843487" cy="161414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215F35-4A7B-49A1-7C3B-61BD633226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87" y="3503223"/>
            <a:ext cx="697590" cy="713254"/>
          </a:xfrm>
          <a:prstGeom prst="rect">
            <a:avLst/>
          </a:prstGeom>
        </p:spPr>
      </p:pic>
      <p:sp>
        <p:nvSpPr>
          <p:cNvPr id="8" name="오른쪽 화살표 31">
            <a:extLst>
              <a:ext uri="{FF2B5EF4-FFF2-40B4-BE49-F238E27FC236}">
                <a16:creationId xmlns:a16="http://schemas.microsoft.com/office/drawing/2014/main" id="{8B7988E1-F45B-3205-6739-94EA8259B6BF}"/>
              </a:ext>
            </a:extLst>
          </p:cNvPr>
          <p:cNvSpPr/>
          <p:nvPr/>
        </p:nvSpPr>
        <p:spPr>
          <a:xfrm>
            <a:off x="5754319" y="3676801"/>
            <a:ext cx="1430085" cy="161414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BFA66BD7-FFEA-F880-8195-D6C5871CAC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pPr marL="139700" indent="0">
              <a:buNone/>
            </a:pPr>
            <a:r>
              <a:rPr lang="en-US" altLang="ko-KR" dirty="0"/>
              <a:t>babhelp.com/</a:t>
            </a:r>
            <a:r>
              <a:rPr lang="en-US" altLang="ko-KR" dirty="0" err="1"/>
              <a:t>php</a:t>
            </a:r>
            <a:r>
              <a:rPr lang="en-US" altLang="ko-KR" dirty="0"/>
              <a:t>/</a:t>
            </a:r>
            <a:r>
              <a:rPr lang="en-US" altLang="ko-KR" dirty="0" err="1"/>
              <a:t>join.php</a:t>
            </a: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r>
              <a:rPr lang="ko-KR" altLang="en-US" dirty="0"/>
              <a:t>사용자가 입력한 스크립트가 </a:t>
            </a:r>
            <a:r>
              <a:rPr lang="en-US" altLang="ko-KR" dirty="0">
                <a:solidFill>
                  <a:srgbClr val="48F60A"/>
                </a:solidFill>
              </a:rPr>
              <a:t>DB</a:t>
            </a:r>
            <a:r>
              <a:rPr lang="ko-KR" altLang="en-US" dirty="0">
                <a:solidFill>
                  <a:srgbClr val="48F60A"/>
                </a:solidFill>
              </a:rPr>
              <a:t>에 저장되었다가</a:t>
            </a:r>
            <a:r>
              <a:rPr lang="ko-KR" altLang="en-US" dirty="0"/>
              <a:t> 출력 시 그대로 실행되는 취약점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회원 </a:t>
            </a:r>
            <a:r>
              <a:rPr lang="en-US" altLang="ko-KR" dirty="0">
                <a:solidFill>
                  <a:srgbClr val="48F60A"/>
                </a:solidFill>
              </a:rPr>
              <a:t>ID</a:t>
            </a:r>
            <a:r>
              <a:rPr lang="ko-KR" altLang="en-US" dirty="0">
                <a:solidFill>
                  <a:srgbClr val="48F60A"/>
                </a:solidFill>
              </a:rPr>
              <a:t>가</a:t>
            </a:r>
            <a:r>
              <a:rPr lang="ko-KR" altLang="en-US" dirty="0"/>
              <a:t> 화면 </a:t>
            </a:r>
            <a:r>
              <a:rPr lang="ko-KR" altLang="en-US" dirty="0">
                <a:solidFill>
                  <a:srgbClr val="48F60A"/>
                </a:solidFill>
              </a:rPr>
              <a:t>헤더에</a:t>
            </a:r>
            <a:r>
              <a:rPr lang="ko-KR" altLang="en-US" dirty="0"/>
              <a:t> 그대로 </a:t>
            </a:r>
            <a:r>
              <a:rPr lang="ko-KR" altLang="en-US" dirty="0">
                <a:solidFill>
                  <a:srgbClr val="48F60A"/>
                </a:solidFill>
              </a:rPr>
              <a:t>출력</a:t>
            </a:r>
            <a:r>
              <a:rPr lang="ko-KR" altLang="en-US" dirty="0"/>
              <a:t>되는 구조 확인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회원가입 시 </a:t>
            </a:r>
            <a:r>
              <a:rPr lang="en-US" altLang="ko-KR" b="1" dirty="0">
                <a:solidFill>
                  <a:srgbClr val="48F60A"/>
                </a:solidFill>
              </a:rPr>
              <a:t>ID </a:t>
            </a:r>
            <a:r>
              <a:rPr lang="ko-KR" altLang="en-US" b="1" dirty="0">
                <a:solidFill>
                  <a:srgbClr val="48F60A"/>
                </a:solidFill>
              </a:rPr>
              <a:t>입력란</a:t>
            </a:r>
            <a:r>
              <a:rPr lang="ko-KR" altLang="en-US" b="1" dirty="0"/>
              <a:t>에 </a:t>
            </a:r>
            <a:r>
              <a:rPr lang="ko-KR" altLang="en-US" b="1" dirty="0">
                <a:solidFill>
                  <a:srgbClr val="48F60A"/>
                </a:solidFill>
              </a:rPr>
              <a:t>스크립트 삽입</a:t>
            </a:r>
            <a:endParaRPr lang="en-US" altLang="ko-KR" dirty="0">
              <a:solidFill>
                <a:srgbClr val="48F60A"/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44C93E6-3096-F588-DEEA-7D05A84BF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571151"/>
              </p:ext>
            </p:extLst>
          </p:nvPr>
        </p:nvGraphicFramePr>
        <p:xfrm>
          <a:off x="3954877" y="1470717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WEB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크로스사이트 </a:t>
                      </a:r>
                      <a:r>
                        <a:rPr lang="ko-KR" altLang="en-US" sz="800" b="1" dirty="0" err="1">
                          <a:solidFill>
                            <a:schemeClr val="accent6"/>
                          </a:solidFill>
                        </a:rPr>
                        <a:t>스크립팅</a:t>
                      </a:r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(XSS)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XS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41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pPr lvl="0">
              <a:defRPr/>
            </a:pPr>
            <a:r>
              <a:rPr lang="ko-KR" altLang="en-US" spc="-100" dirty="0"/>
              <a:t>회원가입 후 로그인 시 스크립트 실행 여부 확인</a:t>
            </a:r>
            <a:endParaRPr lang="en-US" altLang="ko-KR" spc="-100" dirty="0"/>
          </a:p>
          <a:p>
            <a:pPr lvl="0">
              <a:defRPr/>
            </a:pPr>
            <a:endParaRPr lang="ko-KR" altLang="en-US" spc="-100" dirty="0"/>
          </a:p>
          <a:p>
            <a:pPr lvl="0">
              <a:defRPr/>
            </a:pPr>
            <a:r>
              <a:rPr lang="ko-KR" altLang="en-US" dirty="0"/>
              <a:t>로그인 시 헤더 영역에 저장된 </a:t>
            </a:r>
            <a:r>
              <a:rPr lang="en-US" altLang="ko-KR" dirty="0"/>
              <a:t>ID</a:t>
            </a:r>
            <a:r>
              <a:rPr lang="ko-KR" altLang="en-US" dirty="0"/>
              <a:t>가 그대로 출력</a:t>
            </a:r>
            <a:endParaRPr lang="en-US" altLang="ko-KR" dirty="0"/>
          </a:p>
          <a:p>
            <a:pPr marL="139700" lvl="0" indent="0">
              <a:buNone/>
              <a:defRPr/>
            </a:pPr>
            <a:endParaRPr lang="ko-KR" altLang="en-US" spc="-100" dirty="0"/>
          </a:p>
          <a:p>
            <a:pPr lvl="0">
              <a:defRPr/>
            </a:pPr>
            <a:r>
              <a:rPr lang="ko-KR" altLang="en-US" dirty="0"/>
              <a:t>그 순간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48F60A"/>
                </a:solidFill>
              </a:rPr>
              <a:t>DB</a:t>
            </a:r>
            <a:r>
              <a:rPr lang="ko-KR" altLang="en-US" b="1" dirty="0">
                <a:solidFill>
                  <a:srgbClr val="48F60A"/>
                </a:solidFill>
              </a:rPr>
              <a:t>에 저장된 스크립트</a:t>
            </a:r>
            <a:r>
              <a:rPr lang="ko-KR" altLang="en-US" b="1" dirty="0"/>
              <a:t>가 브라우저에서 실행</a:t>
            </a:r>
            <a:endParaRPr lang="en-US" altLang="ko-KR" b="1" dirty="0"/>
          </a:p>
          <a:p>
            <a:pPr lvl="0">
              <a:defRPr/>
            </a:pPr>
            <a:endParaRPr lang="en-US" altLang="ko-KR" b="1" spc="-100" dirty="0"/>
          </a:p>
          <a:p>
            <a:pPr lvl="0">
              <a:defRPr/>
            </a:pPr>
            <a:r>
              <a:rPr lang="en-US" altLang="ko-KR" dirty="0" err="1">
                <a:solidFill>
                  <a:srgbClr val="48F60A"/>
                </a:solidFill>
              </a:rPr>
              <a:t>document.cookie</a:t>
            </a:r>
            <a:r>
              <a:rPr lang="ko-KR" altLang="en-US" dirty="0"/>
              <a:t>를 포함한 악성 스크립트를 삽입하여</a:t>
            </a:r>
            <a:br>
              <a:rPr lang="ko-KR" altLang="en-US" dirty="0"/>
            </a:br>
            <a:r>
              <a:rPr lang="ko-KR" altLang="en-US" b="1" dirty="0"/>
              <a:t>사용자 </a:t>
            </a:r>
            <a:r>
              <a:rPr lang="ko-KR" altLang="en-US" b="1" dirty="0">
                <a:solidFill>
                  <a:srgbClr val="48F60A"/>
                </a:solidFill>
              </a:rPr>
              <a:t>세션 쿠키 탈취 및 계정 </a:t>
            </a:r>
            <a:r>
              <a:rPr lang="ko-KR" altLang="en-US" b="1" dirty="0" err="1">
                <a:solidFill>
                  <a:srgbClr val="48F60A"/>
                </a:solidFill>
              </a:rPr>
              <a:t>하이재킹</a:t>
            </a:r>
            <a:r>
              <a:rPr lang="ko-KR" altLang="en-US" b="1" dirty="0"/>
              <a:t> 가능성 발생</a:t>
            </a:r>
            <a:endParaRPr lang="ko-KR" altLang="en-US" spc="-100" dirty="0"/>
          </a:p>
        </p:txBody>
      </p:sp>
      <p:pic>
        <p:nvPicPr>
          <p:cNvPr id="8" name="그림 7"/>
          <p:cNvPicPr/>
          <p:nvPr/>
        </p:nvPicPr>
        <p:blipFill rotWithShape="1">
          <a:blip r:embed="rId2"/>
          <a:srcRect t="17370" r="72290" b="29350"/>
          <a:stretch>
            <a:fillRect/>
          </a:stretch>
        </p:blipFill>
        <p:spPr>
          <a:xfrm>
            <a:off x="3829050" y="1379460"/>
            <a:ext cx="2846544" cy="1923557"/>
          </a:xfrm>
          <a:prstGeom prst="rect">
            <a:avLst/>
          </a:prstGeom>
          <a:ln>
            <a:noFill/>
          </a:ln>
        </p:spPr>
      </p:pic>
      <p:pic>
        <p:nvPicPr>
          <p:cNvPr id="10" name="그림 9"/>
          <p:cNvPicPr/>
          <p:nvPr/>
        </p:nvPicPr>
        <p:blipFill rotWithShape="1">
          <a:blip r:embed="rId3"/>
          <a:srcRect l="13260" r="1650" b="73470"/>
          <a:stretch>
            <a:fillRect/>
          </a:stretch>
        </p:blipFill>
        <p:spPr>
          <a:xfrm>
            <a:off x="4804415" y="3810984"/>
            <a:ext cx="3181351" cy="928830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CD2B30-1828-9D87-DDEE-764AF084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407" y="1719762"/>
            <a:ext cx="2656036" cy="192355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80D473-96FE-8850-0DA0-B71C1AF00914}"/>
              </a:ext>
            </a:extLst>
          </p:cNvPr>
          <p:cNvSpPr/>
          <p:nvPr/>
        </p:nvSpPr>
        <p:spPr>
          <a:xfrm>
            <a:off x="5884377" y="2473144"/>
            <a:ext cx="1288688" cy="132659"/>
          </a:xfrm>
          <a:prstGeom prst="rect">
            <a:avLst/>
          </a:prstGeom>
          <a:noFill/>
          <a:ln w="12700" cap="flat" cmpd="sng" algn="ctr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4">
            <a:extLst>
              <a:ext uri="{FF2B5EF4-FFF2-40B4-BE49-F238E27FC236}">
                <a16:creationId xmlns:a16="http://schemas.microsoft.com/office/drawing/2014/main" id="{F5291006-58D7-B9BF-3342-393519DA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모의 해킹 </a:t>
            </a:r>
            <a:r>
              <a:rPr lang="en-US" altLang="ko-KR" dirty="0"/>
              <a:t>(</a:t>
            </a:r>
            <a:r>
              <a:rPr lang="ko-KR" altLang="en-US" dirty="0"/>
              <a:t>회원가입</a:t>
            </a:r>
            <a:r>
              <a:rPr lang="en-US" altLang="ko-KR" dirty="0"/>
              <a:t>-Stored XSS)</a:t>
            </a:r>
          </a:p>
        </p:txBody>
      </p:sp>
    </p:spTree>
    <p:extLst>
      <p:ext uri="{BB962C8B-B14F-4D97-AF65-F5344CB8AC3E}">
        <p14:creationId xmlns:p14="http://schemas.microsoft.com/office/powerpoint/2010/main" val="197001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46A4A-3859-EAAC-850F-0250E9712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A1F9B7-4E00-1991-383E-E8435FF833B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pPr lvl="0">
              <a:defRPr/>
            </a:pPr>
            <a:r>
              <a:rPr lang="ko-KR" altLang="en-US" sz="1350" spc="-100" dirty="0"/>
              <a:t>정규식으로 </a:t>
            </a:r>
            <a:r>
              <a:rPr lang="en-US" altLang="ko-KR" sz="1350" spc="-100" dirty="0"/>
              <a:t>ID </a:t>
            </a:r>
            <a:r>
              <a:rPr lang="ko-KR" altLang="en-US" sz="1350" spc="-100" dirty="0"/>
              <a:t>입력란 입력 값 검증</a:t>
            </a:r>
            <a:endParaRPr lang="en-US" altLang="ko-KR" sz="1350" spc="-100" dirty="0"/>
          </a:p>
          <a:p>
            <a:pPr lvl="0">
              <a:defRPr/>
            </a:pPr>
            <a:endParaRPr lang="ko-KR" altLang="en-US" spc="-100" dirty="0"/>
          </a:p>
          <a:p>
            <a:pPr lvl="0">
              <a:defRPr/>
            </a:pPr>
            <a:r>
              <a:rPr lang="en-US" altLang="ko-KR" spc="-100" dirty="0"/>
              <a:t>HTML </a:t>
            </a:r>
            <a:r>
              <a:rPr lang="ko-KR" altLang="en-US" spc="-100" dirty="0"/>
              <a:t>이스케이프 적용</a:t>
            </a:r>
            <a:endParaRPr lang="en-US" altLang="ko-KR" spc="-100" dirty="0"/>
          </a:p>
          <a:p>
            <a:pPr lvl="0">
              <a:defRPr/>
            </a:pPr>
            <a:endParaRPr lang="ko-KR" altLang="en-US" spc="-100" dirty="0"/>
          </a:p>
          <a:p>
            <a:pPr lvl="0">
              <a:defRPr/>
            </a:pPr>
            <a:r>
              <a:rPr lang="ko-KR" altLang="en-US" spc="-100" dirty="0"/>
              <a:t>사용자 입력을 안전한 문자로 변환</a:t>
            </a:r>
            <a:endParaRPr lang="en-US" altLang="ko-KR" spc="-100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브라우저가 스크립트로 실행하지 못하도록 함</a:t>
            </a:r>
            <a:endParaRPr lang="en-US" altLang="ko-KR" b="1" spc="-100" dirty="0"/>
          </a:p>
        </p:txBody>
      </p:sp>
      <p:sp>
        <p:nvSpPr>
          <p:cNvPr id="14" name="제목 4">
            <a:extLst>
              <a:ext uri="{FF2B5EF4-FFF2-40B4-BE49-F238E27FC236}">
                <a16:creationId xmlns:a16="http://schemas.microsoft.com/office/drawing/2014/main" id="{41FFCB91-BCA8-7BF4-FDDD-B6DE56DD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74948"/>
            <a:ext cx="8280000" cy="5727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개선 방안 </a:t>
            </a:r>
            <a:r>
              <a:rPr lang="en-US" altLang="ko-KR" dirty="0"/>
              <a:t>(</a:t>
            </a:r>
            <a:r>
              <a:rPr lang="ko-KR" altLang="en-US" dirty="0"/>
              <a:t>회원가입</a:t>
            </a:r>
            <a:r>
              <a:rPr lang="en-US" altLang="ko-KR" dirty="0"/>
              <a:t>-Stored XSS)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457EA7-E3A5-BA00-E6D2-C103929A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8218" y="1677967"/>
            <a:ext cx="4447956" cy="477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4D25B8-CDDE-BBFB-99B3-A739FC58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2343" y="2328999"/>
            <a:ext cx="4513435" cy="19978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62184E-576D-8A19-3F90-369681219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0551" y="2795227"/>
            <a:ext cx="3111449" cy="20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4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r>
              <a:rPr lang="ko-KR" altLang="en-US" dirty="0"/>
              <a:t>이번 프로젝트를 총괄하면서 가장 크게 느낀 점은 </a:t>
            </a:r>
            <a:r>
              <a:rPr lang="ko-KR" altLang="en-US" dirty="0">
                <a:solidFill>
                  <a:srgbClr val="48F60A"/>
                </a:solidFill>
              </a:rPr>
              <a:t>조율</a:t>
            </a:r>
            <a:r>
              <a:rPr lang="ko-KR" altLang="en-US" dirty="0"/>
              <a:t>의 중요성이었다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여러 역할과 산출물이 동시에 맞물려 움직여야 했기 때문에</a:t>
            </a:r>
            <a:r>
              <a:rPr lang="en-US" altLang="ko-KR" dirty="0"/>
              <a:t>, </a:t>
            </a:r>
            <a:r>
              <a:rPr lang="ko-KR" altLang="en-US" dirty="0"/>
              <a:t>일정과 품질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그리고 커뮤니케이션을 균형 있게 조정하는 일이 프로젝트 성공의 핵심임을 깨달았다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하나는 보안에 대한 인식 변화였다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보안은 기술적 설정만으로 완성되는 것이 아니라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48F60A"/>
                </a:solidFill>
              </a:rPr>
              <a:t>명확한 정책과 지침이 기반</a:t>
            </a:r>
            <a:r>
              <a:rPr lang="ko-KR" altLang="en-US" dirty="0"/>
              <a:t>이 될 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비로소 일관성과 지속성을 확보할 수 있다는 점을 깊이 체감했다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PM</a:t>
            </a:r>
            <a:r>
              <a:rPr lang="ko-KR" altLang="en-US" dirty="0"/>
              <a:t>의 입장에서 보안을 바라보며</a:t>
            </a:r>
            <a:r>
              <a:rPr lang="en-US" altLang="ko-KR" dirty="0"/>
              <a:t>, </a:t>
            </a:r>
            <a:r>
              <a:rPr lang="ko-KR" altLang="en-US" dirty="0"/>
              <a:t>기술적 보안 설정은 반드시 </a:t>
            </a:r>
            <a:r>
              <a:rPr lang="ko-KR" altLang="en-US" dirty="0">
                <a:solidFill>
                  <a:srgbClr val="48F60A"/>
                </a:solidFill>
              </a:rPr>
              <a:t>정책이라는 기준</a:t>
            </a:r>
            <a:r>
              <a:rPr lang="ko-KR" altLang="en-US" dirty="0"/>
              <a:t>이 있어야 방향성을 잃지 않는다는 것을 확인했다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과업을 통해 </a:t>
            </a:r>
            <a:r>
              <a:rPr lang="ko-KR" altLang="en-US" dirty="0">
                <a:solidFill>
                  <a:srgbClr val="48F60A"/>
                </a:solidFill>
              </a:rPr>
              <a:t>정책 기반 보안</a:t>
            </a:r>
            <a:r>
              <a:rPr lang="ko-KR" altLang="en-US" dirty="0"/>
              <a:t>이 조직적 보안을 실현하는 핵심 요소임을 명확하게 이해할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5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41"/>
          <p:cNvGrpSpPr/>
          <p:nvPr/>
        </p:nvGrpSpPr>
        <p:grpSpPr>
          <a:xfrm>
            <a:off x="261258" y="292364"/>
            <a:ext cx="783199" cy="640169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314;p41"/>
          <p:cNvSpPr txBox="1">
            <a:spLocks noGrp="1"/>
          </p:cNvSpPr>
          <p:nvPr>
            <p:ph type="title"/>
          </p:nvPr>
        </p:nvSpPr>
        <p:spPr>
          <a:xfrm>
            <a:off x="638285" y="-493817"/>
            <a:ext cx="3572400" cy="225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 err="1">
                <a:solidFill>
                  <a:schemeClr val="bg1"/>
                </a:solidFill>
              </a:rPr>
              <a:t>강버들</a:t>
            </a: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Google Shape;312;p41">
            <a:extLst>
              <a:ext uri="{FF2B5EF4-FFF2-40B4-BE49-F238E27FC236}">
                <a16:creationId xmlns:a16="http://schemas.microsoft.com/office/drawing/2014/main" id="{F9FE4002-2F3C-C074-B008-2D596A6B18F5}"/>
              </a:ext>
            </a:extLst>
          </p:cNvPr>
          <p:cNvSpPr/>
          <p:nvPr/>
        </p:nvSpPr>
        <p:spPr>
          <a:xfrm>
            <a:off x="261235" y="1459158"/>
            <a:ext cx="3240000" cy="2225185"/>
          </a:xfrm>
          <a:prstGeom prst="roundRect">
            <a:avLst>
              <a:gd name="adj" fmla="val 453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r>
              <a:rPr lang="en-US" altLang="ko-KR" spc="-100" dirty="0">
                <a:solidFill>
                  <a:schemeClr val="bg1"/>
                </a:solidFill>
              </a:rPr>
              <a:t> ·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</a:t>
            </a:r>
            <a:r>
              <a:rPr lang="en-US" altLang="ko-KR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 over IPsec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OSPF</a:t>
            </a:r>
          </a:p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네트워크 장비 보안 적용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E3937C-1E28-5639-62A2-DE9DCF6CCECB}"/>
              </a:ext>
            </a:extLst>
          </p:cNvPr>
          <p:cNvSpPr/>
          <p:nvPr/>
        </p:nvSpPr>
        <p:spPr>
          <a:xfrm>
            <a:off x="5415420" y="1885863"/>
            <a:ext cx="2740220" cy="76108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EA3D9C8-C9A0-BAA3-BEAB-E3BBE6B16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2803558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2343BB-CAE7-386E-ECCA-064C3DD1B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280355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3FA0234-A716-BA01-92DB-0DACA11D3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014802"/>
            <a:ext cx="360000" cy="360000"/>
          </a:xfrm>
          <a:prstGeom prst="rect">
            <a:avLst/>
          </a:prstGeom>
        </p:spPr>
      </p:pic>
      <p:cxnSp>
        <p:nvCxnSpPr>
          <p:cNvPr id="39" name="꺾인 연결선 5">
            <a:extLst>
              <a:ext uri="{FF2B5EF4-FFF2-40B4-BE49-F238E27FC236}">
                <a16:creationId xmlns:a16="http://schemas.microsoft.com/office/drawing/2014/main" id="{99C559D2-3763-1FC9-E8C3-1FD9B9EE9A1E}"/>
              </a:ext>
            </a:extLst>
          </p:cNvPr>
          <p:cNvCxnSpPr>
            <a:cxnSpLocks/>
            <a:endCxn id="38" idx="2"/>
          </p:cNvCxnSpPr>
          <p:nvPr/>
        </p:nvCxnSpPr>
        <p:spPr>
          <a:xfrm rot="5400000" flipH="1" flipV="1">
            <a:off x="5884672" y="1161437"/>
            <a:ext cx="700801" cy="112753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9">
            <a:extLst>
              <a:ext uri="{FF2B5EF4-FFF2-40B4-BE49-F238E27FC236}">
                <a16:creationId xmlns:a16="http://schemas.microsoft.com/office/drawing/2014/main" id="{C3F92AB9-14CE-E856-97EC-A6EC5367A61C}"/>
              </a:ext>
            </a:extLst>
          </p:cNvPr>
          <p:cNvCxnSpPr>
            <a:cxnSpLocks/>
            <a:endCxn id="38" idx="2"/>
          </p:cNvCxnSpPr>
          <p:nvPr/>
        </p:nvCxnSpPr>
        <p:spPr>
          <a:xfrm rot="16200000" flipV="1">
            <a:off x="6999026" y="1174615"/>
            <a:ext cx="700801" cy="110117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423E56C-0F3E-4DFF-69A8-F7FEDBEA0871}"/>
              </a:ext>
            </a:extLst>
          </p:cNvPr>
          <p:cNvCxnSpPr>
            <a:cxnSpLocks/>
          </p:cNvCxnSpPr>
          <p:nvPr/>
        </p:nvCxnSpPr>
        <p:spPr>
          <a:xfrm>
            <a:off x="5851306" y="2255603"/>
            <a:ext cx="1868707" cy="0"/>
          </a:xfrm>
          <a:prstGeom prst="straightConnector1">
            <a:avLst/>
          </a:prstGeom>
          <a:ln w="19050">
            <a:solidFill>
              <a:srgbClr val="48F6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C29A72E4-E3B6-7B0B-FFBD-40BFA4F8F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386812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0FCAD77-0FC0-21ED-5CC0-1E753AC13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386812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14F3125-3098-8AFA-6937-F4F4E7251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19" y="3868125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02C38A4-78DF-2B1E-E149-F9D119E3C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40" y="3868125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C198D1F-F8B6-8741-26FD-C9ED193F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3351513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0A6A0D8-57DF-BBF3-589E-0F75B7381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3351513"/>
            <a:ext cx="360000" cy="360000"/>
          </a:xfrm>
          <a:prstGeom prst="rect">
            <a:avLst/>
          </a:prstGeom>
          <a:ln>
            <a:noFill/>
          </a:ln>
        </p:spPr>
      </p:pic>
      <p:cxnSp>
        <p:nvCxnSpPr>
          <p:cNvPr id="48" name="꺾인 연결선 16">
            <a:extLst>
              <a:ext uri="{FF2B5EF4-FFF2-40B4-BE49-F238E27FC236}">
                <a16:creationId xmlns:a16="http://schemas.microsoft.com/office/drawing/2014/main" id="{37E27E78-06D0-7618-609C-78F441301153}"/>
              </a:ext>
            </a:extLst>
          </p:cNvPr>
          <p:cNvCxnSpPr>
            <a:stCxn id="44" idx="0"/>
            <a:endCxn id="46" idx="1"/>
          </p:cNvCxnSpPr>
          <p:nvPr/>
        </p:nvCxnSpPr>
        <p:spPr>
          <a:xfrm rot="5400000" flipH="1" flipV="1">
            <a:off x="5195056" y="3571876"/>
            <a:ext cx="336612" cy="25588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26">
            <a:extLst>
              <a:ext uri="{FF2B5EF4-FFF2-40B4-BE49-F238E27FC236}">
                <a16:creationId xmlns:a16="http://schemas.microsoft.com/office/drawing/2014/main" id="{E0DA785A-46F7-F963-9025-D90E11EA66EF}"/>
              </a:ext>
            </a:extLst>
          </p:cNvPr>
          <p:cNvCxnSpPr>
            <a:stCxn id="47" idx="3"/>
            <a:endCxn id="45" idx="0"/>
          </p:cNvCxnSpPr>
          <p:nvPr/>
        </p:nvCxnSpPr>
        <p:spPr>
          <a:xfrm>
            <a:off x="8080013" y="3531513"/>
            <a:ext cx="255627" cy="33661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9D9FA98-4568-7319-1D62-00E99BE68FAE}"/>
              </a:ext>
            </a:extLst>
          </p:cNvPr>
          <p:cNvCxnSpPr>
            <a:stCxn id="46" idx="2"/>
            <a:endCxn id="42" idx="0"/>
          </p:cNvCxnSpPr>
          <p:nvPr/>
        </p:nvCxnSpPr>
        <p:spPr>
          <a:xfrm>
            <a:off x="5671306" y="3711513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62D681E-240C-7DA4-5432-25B9FE4C3C73}"/>
              </a:ext>
            </a:extLst>
          </p:cNvPr>
          <p:cNvCxnSpPr>
            <a:stCxn id="47" idx="2"/>
            <a:endCxn id="43" idx="0"/>
          </p:cNvCxnSpPr>
          <p:nvPr/>
        </p:nvCxnSpPr>
        <p:spPr>
          <a:xfrm>
            <a:off x="7900013" y="3711513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D7F8061-5853-A208-3DFA-F526832924D8}"/>
              </a:ext>
            </a:extLst>
          </p:cNvPr>
          <p:cNvCxnSpPr>
            <a:stCxn id="36" idx="2"/>
            <a:endCxn id="46" idx="0"/>
          </p:cNvCxnSpPr>
          <p:nvPr/>
        </p:nvCxnSpPr>
        <p:spPr>
          <a:xfrm>
            <a:off x="5671306" y="3163558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9CAA14E-956D-BC8E-FB89-E5713902D0E3}"/>
              </a:ext>
            </a:extLst>
          </p:cNvPr>
          <p:cNvCxnSpPr>
            <a:stCxn id="37" idx="2"/>
            <a:endCxn id="47" idx="0"/>
          </p:cNvCxnSpPr>
          <p:nvPr/>
        </p:nvCxnSpPr>
        <p:spPr>
          <a:xfrm>
            <a:off x="7900013" y="3163558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F049CF-D695-99A7-73EB-D378FCD786C9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671306" y="2435603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B31A6A5-AF7B-44FA-3940-52A8BBF1657F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900013" y="2435603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312;p41">
            <a:extLst>
              <a:ext uri="{FF2B5EF4-FFF2-40B4-BE49-F238E27FC236}">
                <a16:creationId xmlns:a16="http://schemas.microsoft.com/office/drawing/2014/main" id="{4BE6A257-63D1-086C-213B-A756BD61A11C}"/>
              </a:ext>
            </a:extLst>
          </p:cNvPr>
          <p:cNvSpPr/>
          <p:nvPr/>
        </p:nvSpPr>
        <p:spPr>
          <a:xfrm>
            <a:off x="6175842" y="228085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터널링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7" name="Google Shape;312;p41">
            <a:extLst>
              <a:ext uri="{FF2B5EF4-FFF2-40B4-BE49-F238E27FC236}">
                <a16:creationId xmlns:a16="http://schemas.microsoft.com/office/drawing/2014/main" id="{BA19EE0E-1568-6177-86A2-286360305B2A}"/>
              </a:ext>
            </a:extLst>
          </p:cNvPr>
          <p:cNvSpPr/>
          <p:nvPr/>
        </p:nvSpPr>
        <p:spPr>
          <a:xfrm>
            <a:off x="4881489" y="422257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" name="Google Shape;312;p41">
            <a:extLst>
              <a:ext uri="{FF2B5EF4-FFF2-40B4-BE49-F238E27FC236}">
                <a16:creationId xmlns:a16="http://schemas.microsoft.com/office/drawing/2014/main" id="{4B7A90F3-C592-C4CC-8FFB-21AB0A1E3AA9}"/>
              </a:ext>
            </a:extLst>
          </p:cNvPr>
          <p:cNvSpPr/>
          <p:nvPr/>
        </p:nvSpPr>
        <p:spPr>
          <a:xfrm>
            <a:off x="7492888" y="422257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9" name="Google Shape;312;p41">
            <a:extLst>
              <a:ext uri="{FF2B5EF4-FFF2-40B4-BE49-F238E27FC236}">
                <a16:creationId xmlns:a16="http://schemas.microsoft.com/office/drawing/2014/main" id="{6AE7BA75-DD46-55CF-35FF-10185CCAD346}"/>
              </a:ext>
            </a:extLst>
          </p:cNvPr>
          <p:cNvSpPr/>
          <p:nvPr/>
        </p:nvSpPr>
        <p:spPr>
          <a:xfrm>
            <a:off x="5759205" y="1047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A64E454C-7EAB-D2B2-1F2B-AC728B887E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67" y="2057918"/>
            <a:ext cx="378288" cy="37828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09D1845-4235-5B6E-EDEE-74E284F8D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154" y="2058902"/>
            <a:ext cx="378288" cy="3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2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본사</a:t>
            </a:r>
            <a:r>
              <a:rPr lang="en-US" altLang="ko-KR" dirty="0"/>
              <a:t>·</a:t>
            </a:r>
            <a:r>
              <a:rPr lang="ko-KR" altLang="en-US" dirty="0"/>
              <a:t>지사 </a:t>
            </a:r>
            <a:r>
              <a:rPr lang="ko-KR" altLang="en-US" dirty="0" err="1"/>
              <a:t>터널링</a:t>
            </a:r>
            <a:r>
              <a:rPr lang="ko-KR" altLang="en-US" dirty="0"/>
              <a:t> 개요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spc="-60" dirty="0" err="1">
                <a:solidFill>
                  <a:srgbClr val="48F60A"/>
                </a:solidFill>
              </a:rPr>
              <a:t>터널링</a:t>
            </a:r>
            <a:r>
              <a:rPr lang="ko-KR" altLang="en-US" spc="-60" dirty="0">
                <a:solidFill>
                  <a:srgbClr val="48F60A"/>
                </a:solidFill>
              </a:rPr>
              <a:t> </a:t>
            </a:r>
            <a:r>
              <a:rPr lang="ko-KR" altLang="en-US" spc="-60" dirty="0" smtClean="0"/>
              <a:t>적용</a:t>
            </a:r>
            <a:endParaRPr lang="en-US" altLang="ko-KR" spc="-60" dirty="0" smtClean="0"/>
          </a:p>
          <a:p>
            <a:pPr marL="13970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smtClean="0">
                <a:solidFill>
                  <a:srgbClr val="48F60A"/>
                </a:solidFill>
              </a:rPr>
              <a:t>GRE </a:t>
            </a:r>
            <a:r>
              <a:rPr lang="ko-KR" altLang="en-US" dirty="0">
                <a:solidFill>
                  <a:srgbClr val="48F60A"/>
                </a:solidFill>
              </a:rPr>
              <a:t>캡슐화</a:t>
            </a:r>
            <a:r>
              <a:rPr lang="ko-KR" altLang="en-US" dirty="0"/>
              <a:t>로 </a:t>
            </a:r>
            <a:r>
              <a:rPr lang="ko-KR" altLang="en-US" dirty="0" err="1"/>
              <a:t>내부망</a:t>
            </a:r>
            <a:r>
              <a:rPr lang="ko-KR" altLang="en-US" dirty="0"/>
              <a:t> 여러 서브넷을 </a:t>
            </a:r>
            <a:r>
              <a:rPr lang="ko-KR" altLang="en-US" dirty="0">
                <a:solidFill>
                  <a:srgbClr val="48F60A"/>
                </a:solidFill>
              </a:rPr>
              <a:t>하나의 가상 링크</a:t>
            </a:r>
            <a:r>
              <a:rPr lang="ko-KR" altLang="en-US" dirty="0"/>
              <a:t>처럼 안정적으로 전달 </a:t>
            </a:r>
            <a:r>
              <a:rPr lang="ko-KR" altLang="en-US" dirty="0" smtClean="0"/>
              <a:t>가능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E3937C-1E28-5639-62A2-DE9DCF6CCECB}"/>
              </a:ext>
            </a:extLst>
          </p:cNvPr>
          <p:cNvSpPr/>
          <p:nvPr/>
        </p:nvSpPr>
        <p:spPr>
          <a:xfrm>
            <a:off x="5415420" y="1885863"/>
            <a:ext cx="2740220" cy="76108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A3D9C8-C9A0-BAA3-BEAB-E3BBE6B16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2803558"/>
            <a:ext cx="360000" cy="36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32343BB-CAE7-386E-ECCA-064C3DD1B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2803558"/>
            <a:ext cx="360000" cy="36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3FA0234-A716-BA01-92DB-0DACA11D3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38" y="1014802"/>
            <a:ext cx="360000" cy="360000"/>
          </a:xfrm>
          <a:prstGeom prst="rect">
            <a:avLst/>
          </a:prstGeom>
        </p:spPr>
      </p:pic>
      <p:cxnSp>
        <p:nvCxnSpPr>
          <p:cNvPr id="36" name="꺾인 연결선 5">
            <a:extLst>
              <a:ext uri="{FF2B5EF4-FFF2-40B4-BE49-F238E27FC236}">
                <a16:creationId xmlns:a16="http://schemas.microsoft.com/office/drawing/2014/main" id="{99C559D2-3763-1FC9-E8C3-1FD9B9EE9A1E}"/>
              </a:ext>
            </a:extLst>
          </p:cNvPr>
          <p:cNvCxnSpPr>
            <a:cxnSpLocks/>
            <a:endCxn id="35" idx="2"/>
          </p:cNvCxnSpPr>
          <p:nvPr/>
        </p:nvCxnSpPr>
        <p:spPr>
          <a:xfrm rot="5400000" flipH="1" flipV="1">
            <a:off x="5884672" y="1161437"/>
            <a:ext cx="700801" cy="112753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9">
            <a:extLst>
              <a:ext uri="{FF2B5EF4-FFF2-40B4-BE49-F238E27FC236}">
                <a16:creationId xmlns:a16="http://schemas.microsoft.com/office/drawing/2014/main" id="{C3F92AB9-14CE-E856-97EC-A6EC5367A61C}"/>
              </a:ext>
            </a:extLst>
          </p:cNvPr>
          <p:cNvCxnSpPr>
            <a:cxnSpLocks/>
            <a:endCxn id="35" idx="2"/>
          </p:cNvCxnSpPr>
          <p:nvPr/>
        </p:nvCxnSpPr>
        <p:spPr>
          <a:xfrm rot="16200000" flipV="1">
            <a:off x="6999026" y="1174615"/>
            <a:ext cx="700801" cy="110117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423E56C-0F3E-4DFF-69A8-F7FEDBEA0871}"/>
              </a:ext>
            </a:extLst>
          </p:cNvPr>
          <p:cNvCxnSpPr>
            <a:cxnSpLocks/>
          </p:cNvCxnSpPr>
          <p:nvPr/>
        </p:nvCxnSpPr>
        <p:spPr>
          <a:xfrm>
            <a:off x="5851306" y="2255603"/>
            <a:ext cx="1868707" cy="0"/>
          </a:xfrm>
          <a:prstGeom prst="straightConnector1">
            <a:avLst/>
          </a:prstGeom>
          <a:ln w="19050">
            <a:solidFill>
              <a:srgbClr val="48F6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C29A72E4-E3B6-7B0B-FFBD-40BFA4F8F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386812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0FCAD77-0FC0-21ED-5CC0-1E753AC13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3868125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14F3125-3098-8AFA-6937-F4F4E7251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19" y="3868125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02C38A4-78DF-2B1E-E149-F9D119E3C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40" y="3868125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C198D1F-F8B6-8741-26FD-C9ED193F6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06" y="3351513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0A6A0D8-57DF-BBF3-589E-0F75B7381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3351513"/>
            <a:ext cx="360000" cy="360000"/>
          </a:xfrm>
          <a:prstGeom prst="rect">
            <a:avLst/>
          </a:prstGeom>
          <a:ln>
            <a:noFill/>
          </a:ln>
        </p:spPr>
      </p:pic>
      <p:cxnSp>
        <p:nvCxnSpPr>
          <p:cNvPr id="45" name="꺾인 연결선 16">
            <a:extLst>
              <a:ext uri="{FF2B5EF4-FFF2-40B4-BE49-F238E27FC236}">
                <a16:creationId xmlns:a16="http://schemas.microsoft.com/office/drawing/2014/main" id="{37E27E78-06D0-7618-609C-78F441301153}"/>
              </a:ext>
            </a:extLst>
          </p:cNvPr>
          <p:cNvCxnSpPr>
            <a:stCxn id="41" idx="0"/>
            <a:endCxn id="43" idx="1"/>
          </p:cNvCxnSpPr>
          <p:nvPr/>
        </p:nvCxnSpPr>
        <p:spPr>
          <a:xfrm rot="5400000" flipH="1" flipV="1">
            <a:off x="5195056" y="3571876"/>
            <a:ext cx="336612" cy="25588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26">
            <a:extLst>
              <a:ext uri="{FF2B5EF4-FFF2-40B4-BE49-F238E27FC236}">
                <a16:creationId xmlns:a16="http://schemas.microsoft.com/office/drawing/2014/main" id="{E0DA785A-46F7-F963-9025-D90E11EA66EF}"/>
              </a:ext>
            </a:extLst>
          </p:cNvPr>
          <p:cNvCxnSpPr>
            <a:stCxn id="44" idx="3"/>
            <a:endCxn id="42" idx="0"/>
          </p:cNvCxnSpPr>
          <p:nvPr/>
        </p:nvCxnSpPr>
        <p:spPr>
          <a:xfrm>
            <a:off x="8080013" y="3531513"/>
            <a:ext cx="255627" cy="33661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9D9FA98-4568-7319-1D62-00E99BE68FAE}"/>
              </a:ext>
            </a:extLst>
          </p:cNvPr>
          <p:cNvCxnSpPr>
            <a:stCxn id="43" idx="2"/>
            <a:endCxn id="39" idx="0"/>
          </p:cNvCxnSpPr>
          <p:nvPr/>
        </p:nvCxnSpPr>
        <p:spPr>
          <a:xfrm>
            <a:off x="5671306" y="3711513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62D681E-240C-7DA4-5432-25B9FE4C3C73}"/>
              </a:ext>
            </a:extLst>
          </p:cNvPr>
          <p:cNvCxnSpPr>
            <a:stCxn id="44" idx="2"/>
            <a:endCxn id="40" idx="0"/>
          </p:cNvCxnSpPr>
          <p:nvPr/>
        </p:nvCxnSpPr>
        <p:spPr>
          <a:xfrm>
            <a:off x="7900013" y="3711513"/>
            <a:ext cx="0" cy="15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D7F8061-5853-A208-3DFA-F526832924D8}"/>
              </a:ext>
            </a:extLst>
          </p:cNvPr>
          <p:cNvCxnSpPr>
            <a:stCxn id="30" idx="2"/>
            <a:endCxn id="43" idx="0"/>
          </p:cNvCxnSpPr>
          <p:nvPr/>
        </p:nvCxnSpPr>
        <p:spPr>
          <a:xfrm>
            <a:off x="5671306" y="3163558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9CAA14E-956D-BC8E-FB89-E5713902D0E3}"/>
              </a:ext>
            </a:extLst>
          </p:cNvPr>
          <p:cNvCxnSpPr>
            <a:stCxn id="34" idx="2"/>
            <a:endCxn id="44" idx="0"/>
          </p:cNvCxnSpPr>
          <p:nvPr/>
        </p:nvCxnSpPr>
        <p:spPr>
          <a:xfrm>
            <a:off x="7900013" y="3163558"/>
            <a:ext cx="0" cy="18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3F049CF-D695-99A7-73EB-D378FCD786C9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671306" y="2435603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B31A6A5-AF7B-44FA-3940-52A8BBF1657F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7900013" y="2435603"/>
            <a:ext cx="0" cy="3679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312;p41">
            <a:extLst>
              <a:ext uri="{FF2B5EF4-FFF2-40B4-BE49-F238E27FC236}">
                <a16:creationId xmlns:a16="http://schemas.microsoft.com/office/drawing/2014/main" id="{4BE6A257-63D1-086C-213B-A756BD61A11C}"/>
              </a:ext>
            </a:extLst>
          </p:cNvPr>
          <p:cNvSpPr/>
          <p:nvPr/>
        </p:nvSpPr>
        <p:spPr>
          <a:xfrm>
            <a:off x="6175842" y="228085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터널링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Google Shape;312;p41">
            <a:extLst>
              <a:ext uri="{FF2B5EF4-FFF2-40B4-BE49-F238E27FC236}">
                <a16:creationId xmlns:a16="http://schemas.microsoft.com/office/drawing/2014/main" id="{BA19EE0E-1568-6177-86A2-286360305B2A}"/>
              </a:ext>
            </a:extLst>
          </p:cNvPr>
          <p:cNvSpPr/>
          <p:nvPr/>
        </p:nvSpPr>
        <p:spPr>
          <a:xfrm>
            <a:off x="4881489" y="422257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Google Shape;312;p41">
            <a:extLst>
              <a:ext uri="{FF2B5EF4-FFF2-40B4-BE49-F238E27FC236}">
                <a16:creationId xmlns:a16="http://schemas.microsoft.com/office/drawing/2014/main" id="{4B7A90F3-C592-C4CC-8FFB-21AB0A1E3AA9}"/>
              </a:ext>
            </a:extLst>
          </p:cNvPr>
          <p:cNvSpPr/>
          <p:nvPr/>
        </p:nvSpPr>
        <p:spPr>
          <a:xfrm>
            <a:off x="7492888" y="422257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312;p41">
            <a:extLst>
              <a:ext uri="{FF2B5EF4-FFF2-40B4-BE49-F238E27FC236}">
                <a16:creationId xmlns:a16="http://schemas.microsoft.com/office/drawing/2014/main" id="{6AE7BA75-DD46-55CF-35FF-10185CCAD346}"/>
              </a:ext>
            </a:extLst>
          </p:cNvPr>
          <p:cNvSpPr/>
          <p:nvPr/>
        </p:nvSpPr>
        <p:spPr>
          <a:xfrm>
            <a:off x="5759205" y="104777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64E454C-7EAB-D2B2-1F2B-AC728B887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67" y="2057918"/>
            <a:ext cx="378288" cy="37828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09D1845-4235-5B6E-EDEE-74E284F8D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154" y="2058902"/>
            <a:ext cx="378288" cy="3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7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739A4-1E93-58BC-8553-738E7A71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69319C4-9053-91C1-6299-BC8FB616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93998"/>
            <a:ext cx="8280000" cy="572700"/>
          </a:xfrm>
        </p:spPr>
        <p:txBody>
          <a:bodyPr/>
          <a:lstStyle/>
          <a:p>
            <a:r>
              <a:rPr lang="en-US" altLang="ko-KR" dirty="0"/>
              <a:t>IPsec </a:t>
            </a:r>
            <a:r>
              <a:rPr lang="ko-KR" altLang="en-US" dirty="0"/>
              <a:t>암호화 구조 </a:t>
            </a:r>
            <a:r>
              <a:rPr lang="en-US" altLang="ko-KR" dirty="0"/>
              <a:t>– Phase 1 ~ 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EBE08A-9A5A-E2E4-3B63-DA284AF5CE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en-US" altLang="ko-KR" dirty="0">
                <a:solidFill>
                  <a:srgbClr val="48F60A"/>
                </a:solidFill>
              </a:rPr>
              <a:t>IPsec</a:t>
            </a:r>
            <a:r>
              <a:rPr lang="ko-KR" altLang="en-US" dirty="0"/>
              <a:t>을 통해 데이터 </a:t>
            </a:r>
            <a:r>
              <a:rPr lang="ko-KR" altLang="en-US" dirty="0">
                <a:solidFill>
                  <a:srgbClr val="48F60A"/>
                </a:solidFill>
              </a:rPr>
              <a:t>기밀성</a:t>
            </a:r>
            <a:r>
              <a:rPr lang="en-US" altLang="ko-KR" dirty="0"/>
              <a:t>·</a:t>
            </a:r>
            <a:r>
              <a:rPr lang="ko-KR" altLang="en-US" dirty="0">
                <a:solidFill>
                  <a:srgbClr val="48F60A"/>
                </a:solidFill>
              </a:rPr>
              <a:t>무결성</a:t>
            </a:r>
            <a:r>
              <a:rPr lang="ko-KR" altLang="en-US" dirty="0"/>
              <a:t> 보장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Phase 1: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48F60A"/>
                </a:solidFill>
              </a:rPr>
              <a:t>보안 채널 수립 </a:t>
            </a:r>
            <a:r>
              <a:rPr lang="en-US" altLang="ko-KR" dirty="0"/>
              <a:t>(ISAKMP/IKE </a:t>
            </a:r>
            <a:r>
              <a:rPr lang="ko-KR" altLang="en-US" dirty="0"/>
              <a:t>협상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Phase 2:</a:t>
            </a:r>
            <a:r>
              <a:rPr lang="ko-KR" altLang="en-US" dirty="0"/>
              <a:t> 실제 데이터 </a:t>
            </a:r>
            <a:r>
              <a:rPr lang="ko-KR" altLang="en-US" dirty="0">
                <a:solidFill>
                  <a:srgbClr val="48F60A"/>
                </a:solidFill>
              </a:rPr>
              <a:t>암호화</a:t>
            </a:r>
            <a:r>
              <a:rPr lang="ko-KR" altLang="en-US" dirty="0"/>
              <a:t> </a:t>
            </a:r>
            <a:r>
              <a:rPr lang="en-US" altLang="ko-KR" dirty="0"/>
              <a:t>(IPsec ESP </a:t>
            </a:r>
            <a:r>
              <a:rPr lang="ko-KR" altLang="en-US" dirty="0"/>
              <a:t>적용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GRE</a:t>
            </a:r>
            <a:r>
              <a:rPr lang="ko-KR" altLang="en-US" dirty="0"/>
              <a:t>는 </a:t>
            </a:r>
            <a:r>
              <a:rPr lang="ko-KR" altLang="en-US" dirty="0" err="1">
                <a:solidFill>
                  <a:srgbClr val="48F60A"/>
                </a:solidFill>
              </a:rPr>
              <a:t>내부망</a:t>
            </a:r>
            <a:r>
              <a:rPr lang="ko-KR" altLang="en-US" dirty="0" err="1"/>
              <a:t>을</a:t>
            </a:r>
            <a:r>
              <a:rPr lang="ko-KR" altLang="en-US" dirty="0"/>
              <a:t> 운반</a:t>
            </a:r>
            <a:r>
              <a:rPr lang="en-US" altLang="ko-KR" dirty="0"/>
              <a:t>, IPsec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48F60A"/>
                </a:solidFill>
              </a:rPr>
              <a:t>운반된 트래픽</a:t>
            </a:r>
            <a:r>
              <a:rPr lang="ko-KR" altLang="en-US" dirty="0"/>
              <a:t>을 보호</a:t>
            </a:r>
            <a:endParaRPr lang="en-US" altLang="ko-KR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A8D5286-0E4B-AC81-B680-572DDC8900B1}"/>
              </a:ext>
            </a:extLst>
          </p:cNvPr>
          <p:cNvCxnSpPr>
            <a:cxnSpLocks/>
          </p:cNvCxnSpPr>
          <p:nvPr/>
        </p:nvCxnSpPr>
        <p:spPr>
          <a:xfrm>
            <a:off x="4572001" y="3171893"/>
            <a:ext cx="3425911" cy="0"/>
          </a:xfrm>
          <a:prstGeom prst="straightConnector1">
            <a:avLst/>
          </a:prstGeom>
          <a:ln w="38100">
            <a:solidFill>
              <a:srgbClr val="48F6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E00A0373-AB4C-0906-D436-2793E9C5C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27" y="2688191"/>
            <a:ext cx="967404" cy="96740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F40B796-98F8-B327-4433-D65F3F51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39" y="2693303"/>
            <a:ext cx="967404" cy="967404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D8B963-3937-9498-278B-9201AFF873D1}"/>
              </a:ext>
            </a:extLst>
          </p:cNvPr>
          <p:cNvGrpSpPr/>
          <p:nvPr/>
        </p:nvGrpSpPr>
        <p:grpSpPr>
          <a:xfrm>
            <a:off x="5282053" y="2295526"/>
            <a:ext cx="1748455" cy="1040409"/>
            <a:chOff x="5349456" y="1546385"/>
            <a:chExt cx="1748455" cy="104040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FC50BEF-676D-B186-6034-6C1C58DC30F6}"/>
                </a:ext>
              </a:extLst>
            </p:cNvPr>
            <p:cNvGrpSpPr/>
            <p:nvPr/>
          </p:nvGrpSpPr>
          <p:grpSpPr>
            <a:xfrm>
              <a:off x="5349456" y="1546385"/>
              <a:ext cx="1748455" cy="1040409"/>
              <a:chOff x="5349456" y="1566182"/>
              <a:chExt cx="1748455" cy="7582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B0CB6DAA-5D78-54EC-F94D-D6200A8782A5}"/>
                  </a:ext>
                </a:extLst>
              </p:cNvPr>
              <p:cNvSpPr/>
              <p:nvPr/>
            </p:nvSpPr>
            <p:spPr>
              <a:xfrm>
                <a:off x="5349456" y="1619391"/>
                <a:ext cx="1748455" cy="705079"/>
              </a:xfrm>
              <a:prstGeom prst="roundRect">
                <a:avLst>
                  <a:gd name="adj" fmla="val 45299"/>
                </a:avLst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ko-KR" altLang="en-US" dirty="0">
                  <a:solidFill>
                    <a:srgbClr val="F8F5FF"/>
                  </a:solidFill>
                  <a:latin typeface="Arial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Google Shape;312;p41">
                <a:extLst>
                  <a:ext uri="{FF2B5EF4-FFF2-40B4-BE49-F238E27FC236}">
                    <a16:creationId xmlns:a16="http://schemas.microsoft.com/office/drawing/2014/main" id="{ECA453DC-745D-A0EE-87A6-C405BA366626}"/>
                  </a:ext>
                </a:extLst>
              </p:cNvPr>
              <p:cNvSpPr/>
              <p:nvPr/>
            </p:nvSpPr>
            <p:spPr>
              <a:xfrm>
                <a:off x="5481659" y="1566182"/>
                <a:ext cx="1484045" cy="348467"/>
              </a:xfrm>
              <a:prstGeom prst="roundRect">
                <a:avLst>
                  <a:gd name="adj" fmla="val 10308"/>
                </a:avLst>
              </a:prstGeom>
              <a:noFill/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 defTabSz="914378"/>
                <a:r>
                  <a:rPr lang="en-US" altLang="ko-KR" sz="1000" dirty="0">
                    <a:solidFill>
                      <a:srgbClr val="F8F5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IPsec Encryption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782978E-65CF-4441-87E7-77302BE4070F}"/>
                </a:ext>
              </a:extLst>
            </p:cNvPr>
            <p:cNvGrpSpPr/>
            <p:nvPr/>
          </p:nvGrpSpPr>
          <p:grpSpPr>
            <a:xfrm>
              <a:off x="5481659" y="1991224"/>
              <a:ext cx="1484045" cy="419235"/>
              <a:chOff x="5472002" y="3763252"/>
              <a:chExt cx="1484045" cy="419235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6AFF8BF1-3BBE-F09E-78A5-123108464C28}"/>
                  </a:ext>
                </a:extLst>
              </p:cNvPr>
              <p:cNvSpPr/>
              <p:nvPr/>
            </p:nvSpPr>
            <p:spPr>
              <a:xfrm>
                <a:off x="5642605" y="3763252"/>
                <a:ext cx="1142837" cy="419235"/>
              </a:xfrm>
              <a:prstGeom prst="roundRect">
                <a:avLst>
                  <a:gd name="adj" fmla="val 45299"/>
                </a:avLst>
              </a:prstGeom>
              <a:solidFill>
                <a:srgbClr val="48F60A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ko-KR" altLang="en-US" dirty="0">
                  <a:solidFill>
                    <a:srgbClr val="F8F5FF"/>
                  </a:solidFill>
                  <a:latin typeface="Arial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Google Shape;312;p41">
                <a:extLst>
                  <a:ext uri="{FF2B5EF4-FFF2-40B4-BE49-F238E27FC236}">
                    <a16:creationId xmlns:a16="http://schemas.microsoft.com/office/drawing/2014/main" id="{5676374E-0B8A-93A9-6E14-957DF872E1C2}"/>
                  </a:ext>
                </a:extLst>
              </p:cNvPr>
              <p:cNvSpPr/>
              <p:nvPr/>
            </p:nvSpPr>
            <p:spPr>
              <a:xfrm>
                <a:off x="5472002" y="3779587"/>
                <a:ext cx="1484045" cy="348467"/>
              </a:xfrm>
              <a:prstGeom prst="roundRect">
                <a:avLst>
                  <a:gd name="adj" fmla="val 10308"/>
                </a:avLst>
              </a:prstGeom>
              <a:noFill/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 defTabSz="914378"/>
                <a:r>
                  <a:rPr lang="en-US" altLang="ko-KR" sz="1000" dirty="0">
                    <a:solidFill>
                      <a:srgbClr val="F8F5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GRE Encapsulation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73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18E7-670E-CFF1-296A-342BCF0E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9BF02F7-3E6E-0DBE-1864-A4A9123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OSPF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15896F-6115-BE58-BD5C-589FC294AE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링크 상태 기반 </a:t>
            </a:r>
            <a:r>
              <a:rPr lang="ko-KR" altLang="en-US" spc="-150" dirty="0"/>
              <a:t>라우팅 프로토콜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네트워크 변경을 </a:t>
            </a:r>
            <a:r>
              <a:rPr lang="ko-KR" altLang="en-US" dirty="0">
                <a:solidFill>
                  <a:srgbClr val="48F60A"/>
                </a:solidFill>
              </a:rPr>
              <a:t>자동 감지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48F60A"/>
                </a:solidFill>
              </a:rPr>
              <a:t>최적 경로</a:t>
            </a:r>
            <a:r>
              <a:rPr lang="ko-KR" altLang="en-US" dirty="0">
                <a:solidFill>
                  <a:schemeClr val="bg1"/>
                </a:solidFill>
              </a:rPr>
              <a:t> 계산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rgbClr val="48F60A"/>
                </a:solidFill>
              </a:rPr>
              <a:t>장애 시 자동 복구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인프라 구조</a:t>
            </a:r>
            <a:r>
              <a:rPr lang="ko-KR" altLang="en-US" dirty="0">
                <a:solidFill>
                  <a:srgbClr val="48F60A"/>
                </a:solidFill>
              </a:rPr>
              <a:t> 확장</a:t>
            </a:r>
            <a:r>
              <a:rPr lang="en-US" altLang="ko-KR" spc="-60" dirty="0"/>
              <a:t>·</a:t>
            </a:r>
            <a:r>
              <a:rPr lang="ko-KR" altLang="en-US" dirty="0">
                <a:solidFill>
                  <a:srgbClr val="48F60A"/>
                </a:solidFill>
              </a:rPr>
              <a:t>변경</a:t>
            </a:r>
            <a:r>
              <a:rPr lang="ko-KR" altLang="en-US" dirty="0">
                <a:solidFill>
                  <a:schemeClr val="bg1"/>
                </a:solidFill>
              </a:rPr>
              <a:t> 시</a:t>
            </a:r>
            <a:r>
              <a:rPr lang="ko-KR" altLang="en-US" dirty="0">
                <a:solidFill>
                  <a:srgbClr val="48F60A"/>
                </a:solidFill>
              </a:rPr>
              <a:t> 운영 부담 최소화</a:t>
            </a:r>
            <a:endParaRPr lang="en-US" altLang="ko-KR" dirty="0">
              <a:solidFill>
                <a:srgbClr val="48F60A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07904" y="2006057"/>
            <a:ext cx="3103400" cy="2216116"/>
            <a:chOff x="4707904" y="1889940"/>
            <a:chExt cx="3103400" cy="2216116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562862E-05FB-C040-FA06-11193AFA9EF6}"/>
                </a:ext>
              </a:extLst>
            </p:cNvPr>
            <p:cNvCxnSpPr>
              <a:cxnSpLocks/>
            </p:cNvCxnSpPr>
            <p:nvPr/>
          </p:nvCxnSpPr>
          <p:spPr>
            <a:xfrm>
              <a:off x="6242585" y="2175061"/>
              <a:ext cx="590648" cy="341793"/>
            </a:xfrm>
            <a:prstGeom prst="line">
              <a:avLst/>
            </a:prstGeom>
            <a:ln w="38100">
              <a:solidFill>
                <a:srgbClr val="48F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9CE9B3E-2C5F-39BF-D59A-51AD1B599C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3233" y="2551570"/>
              <a:ext cx="634653" cy="1061004"/>
            </a:xfrm>
            <a:prstGeom prst="line">
              <a:avLst/>
            </a:prstGeom>
            <a:ln w="19050">
              <a:solidFill>
                <a:srgbClr val="48F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02E2EC7-AF15-3A19-8DC3-0C93F7CC7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3" y="2571750"/>
              <a:ext cx="651036" cy="1030674"/>
            </a:xfrm>
            <a:prstGeom prst="line">
              <a:avLst/>
            </a:prstGeom>
            <a:ln w="19050">
              <a:solidFill>
                <a:srgbClr val="48F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3519A0B-773E-6021-487B-5CD94E42A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1387" y="2175061"/>
              <a:ext cx="553869" cy="376509"/>
            </a:xfrm>
            <a:prstGeom prst="line">
              <a:avLst/>
            </a:prstGeom>
            <a:ln w="38100">
              <a:solidFill>
                <a:srgbClr val="48F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4D9AAEF-3BFA-3A7F-4980-648F5206DA1F}"/>
                </a:ext>
              </a:extLst>
            </p:cNvPr>
            <p:cNvSpPr/>
            <p:nvPr/>
          </p:nvSpPr>
          <p:spPr>
            <a:xfrm rot="19797915">
              <a:off x="6780070" y="2400701"/>
              <a:ext cx="1031234" cy="168907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1CC6C0-75F2-C87C-3647-FC40DE7FB780}"/>
                </a:ext>
              </a:extLst>
            </p:cNvPr>
            <p:cNvSpPr/>
            <p:nvPr/>
          </p:nvSpPr>
          <p:spPr>
            <a:xfrm rot="1779253">
              <a:off x="4707904" y="2416982"/>
              <a:ext cx="1031234" cy="168907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04C181A-1CA2-DAA6-93E9-1220A61DA03E}"/>
                </a:ext>
              </a:extLst>
            </p:cNvPr>
            <p:cNvSpPr/>
            <p:nvPr/>
          </p:nvSpPr>
          <p:spPr>
            <a:xfrm>
              <a:off x="5516814" y="1889940"/>
              <a:ext cx="1436581" cy="814258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5C4CD7-B61A-F68B-9028-17C02A80D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176" y="2287513"/>
              <a:ext cx="528114" cy="528114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D91F605-9F23-D147-CC93-998996BE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4659" y="2287513"/>
              <a:ext cx="528114" cy="528114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8DDE41F-C21B-3456-A448-8A6EFB5B8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266" y="3380006"/>
              <a:ext cx="528114" cy="528114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A75A1A4-4825-FDEC-BFB5-5A5AF45B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714" y="3380006"/>
              <a:ext cx="528114" cy="528114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A1D22D7-86CE-DC91-6E8F-8840AC63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1199" y="1911004"/>
              <a:ext cx="528114" cy="528114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6" name="Google Shape;312;p41">
            <a:extLst>
              <a:ext uri="{FF2B5EF4-FFF2-40B4-BE49-F238E27FC236}">
                <a16:creationId xmlns:a16="http://schemas.microsoft.com/office/drawing/2014/main" id="{6AE7BA75-DD46-55CF-35FF-10185CCAD346}"/>
              </a:ext>
            </a:extLst>
          </p:cNvPr>
          <p:cNvSpPr/>
          <p:nvPr/>
        </p:nvSpPr>
        <p:spPr>
          <a:xfrm>
            <a:off x="4988407" y="1585436"/>
            <a:ext cx="249339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OSPF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 네트워크 링크 구조 예시</a:t>
            </a:r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9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OSPF Neighbor </a:t>
            </a:r>
            <a:r>
              <a:rPr lang="ko-KR" altLang="en-US" dirty="0"/>
              <a:t>형성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모두 </a:t>
            </a:r>
            <a:r>
              <a:rPr lang="en-US" altLang="ko-KR" spc="-100" dirty="0">
                <a:solidFill>
                  <a:srgbClr val="48F60A"/>
                </a:solidFill>
              </a:rPr>
              <a:t>OSPF </a:t>
            </a:r>
            <a:r>
              <a:rPr lang="ko-KR" altLang="en-US" spc="-100" dirty="0">
                <a:solidFill>
                  <a:srgbClr val="48F60A"/>
                </a:solidFill>
              </a:rPr>
              <a:t>기반 동적 라우팅</a:t>
            </a:r>
            <a:r>
              <a:rPr lang="ko-KR" altLang="en-US" spc="-100" dirty="0">
                <a:solidFill>
                  <a:schemeClr val="bg1"/>
                </a:solidFill>
              </a:rPr>
              <a:t> 구성</a:t>
            </a:r>
            <a:endParaRPr lang="en-US" altLang="ko-KR" spc="-100" dirty="0" smtClean="0">
              <a:solidFill>
                <a:srgbClr val="48F60A"/>
              </a:solidFill>
            </a:endParaRPr>
          </a:p>
          <a:p>
            <a:endParaRPr lang="en-US" altLang="ko-KR" spc="-100" dirty="0">
              <a:solidFill>
                <a:srgbClr val="48F60A"/>
              </a:solidFill>
            </a:endParaRPr>
          </a:p>
          <a:p>
            <a:r>
              <a:rPr lang="en-US" altLang="ko-KR" spc="-100" dirty="0" smtClean="0">
                <a:solidFill>
                  <a:srgbClr val="48F60A"/>
                </a:solidFill>
              </a:rPr>
              <a:t>OSPF</a:t>
            </a:r>
            <a:r>
              <a:rPr lang="en-US" altLang="ko-KR" spc="-100" dirty="0" smtClean="0">
                <a:solidFill>
                  <a:schemeClr val="bg1"/>
                </a:solidFill>
              </a:rPr>
              <a:t> </a:t>
            </a:r>
            <a:r>
              <a:rPr lang="ko-KR" altLang="en-US" spc="-100" dirty="0">
                <a:solidFill>
                  <a:srgbClr val="48F60A"/>
                </a:solidFill>
              </a:rPr>
              <a:t>적용</a:t>
            </a:r>
            <a:r>
              <a:rPr lang="ko-KR" altLang="en-US" spc="-100" dirty="0">
                <a:solidFill>
                  <a:schemeClr val="bg1"/>
                </a:solidFill>
              </a:rPr>
              <a:t>으로 라우터 간 경로 정보 자동 교환</a:t>
            </a:r>
            <a:r>
              <a:rPr lang="en-US" altLang="ko-KR" spc="-100" dirty="0">
                <a:solidFill>
                  <a:schemeClr val="bg1"/>
                </a:solidFill>
              </a:rPr>
              <a:t>·</a:t>
            </a:r>
            <a:r>
              <a:rPr lang="ko-KR" altLang="en-US" spc="-100" dirty="0" smtClean="0">
                <a:solidFill>
                  <a:schemeClr val="bg1"/>
                </a:solidFill>
              </a:rPr>
              <a:t>동기화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GRE </a:t>
            </a:r>
            <a:r>
              <a:rPr lang="ko-KR" altLang="en-US" dirty="0">
                <a:solidFill>
                  <a:schemeClr val="bg1"/>
                </a:solidFill>
              </a:rPr>
              <a:t>터널 인터페이스 상에서 </a:t>
            </a:r>
            <a:r>
              <a:rPr lang="en-US" altLang="ko-KR" dirty="0">
                <a:solidFill>
                  <a:srgbClr val="48F60A"/>
                </a:solidFill>
              </a:rPr>
              <a:t>Neighbor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관계 정상 성립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978275" y="1963737"/>
            <a:ext cx="4733725" cy="2405063"/>
            <a:chOff x="3978275" y="1963737"/>
            <a:chExt cx="5383440" cy="2405063"/>
          </a:xfrm>
        </p:grpSpPr>
        <p:pic>
          <p:nvPicPr>
            <p:cNvPr id="2052" name="Picture 4" descr="w=1920 (567×116)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8"/>
            <a:stretch/>
          </p:blipFill>
          <p:spPr bwMode="auto">
            <a:xfrm>
              <a:off x="3978275" y="1963737"/>
              <a:ext cx="5368925" cy="11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w=1920 (590×129)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58"/>
            <a:stretch/>
          </p:blipFill>
          <p:spPr bwMode="auto">
            <a:xfrm>
              <a:off x="3978275" y="3171893"/>
              <a:ext cx="5383440" cy="1196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87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2;p41"/>
          <p:cNvSpPr/>
          <p:nvPr/>
        </p:nvSpPr>
        <p:spPr>
          <a:xfrm>
            <a:off x="4572000" y="1364142"/>
            <a:ext cx="4076986" cy="3456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dirty="0" err="1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쿼드마이너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과거 공격 무시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이번엔 끝까지 간다”</a:t>
            </a:r>
          </a:p>
          <a:p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나이트스파이어는 지난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2024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월과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2025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두 차례에 걸쳐 </a:t>
            </a:r>
            <a:r>
              <a:rPr lang="ko-KR" altLang="en-US" dirty="0" err="1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쿼드마이너를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해킹했다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밝혔다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이에 대해 나이트스파이어는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“이번에는 작년처럼 끝내지 않겠다”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며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보복성 공격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임을 간접적으로 시사했다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57" y="1683866"/>
            <a:ext cx="3886910" cy="28205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추진 배경</a:t>
            </a:r>
          </a:p>
        </p:txBody>
      </p:sp>
    </p:spTree>
    <p:extLst>
      <p:ext uri="{BB962C8B-B14F-4D97-AF65-F5344CB8AC3E}">
        <p14:creationId xmlns:p14="http://schemas.microsoft.com/office/powerpoint/2010/main" val="20999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A876D-9FE1-8CCB-1CFE-D85AD8A0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B06E04-3551-34DB-AFB5-FB605D07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트래픽 보안 설정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2D61E1-1B2E-AFEF-455E-13139DF4AD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비정상 </a:t>
            </a:r>
            <a:r>
              <a:rPr lang="en-US" altLang="ko-KR" dirty="0">
                <a:solidFill>
                  <a:srgbClr val="48F60A"/>
                </a:solidFill>
              </a:rPr>
              <a:t>Source IP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내부망</a:t>
            </a:r>
            <a:r>
              <a:rPr lang="ko-KR" altLang="en-US" dirty="0">
                <a:solidFill>
                  <a:schemeClr val="bg1"/>
                </a:solidFill>
              </a:rPr>
              <a:t> 발생 불가 주소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ko-KR" altLang="en-US" dirty="0">
                <a:solidFill>
                  <a:srgbClr val="48F60A"/>
                </a:solidFill>
              </a:rPr>
              <a:t>유입 차단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rgbClr val="48F60A"/>
                </a:solidFill>
              </a:rPr>
              <a:t>과도한 </a:t>
            </a:r>
            <a:r>
              <a:rPr lang="en-US" altLang="ko-KR" dirty="0">
                <a:solidFill>
                  <a:srgbClr val="48F60A"/>
                </a:solidFill>
              </a:rPr>
              <a:t>ICMP/SYN </a:t>
            </a:r>
            <a:r>
              <a:rPr lang="ko-KR" altLang="en-US" dirty="0">
                <a:solidFill>
                  <a:srgbClr val="48F60A"/>
                </a:solidFill>
              </a:rPr>
              <a:t>트래픽 제한</a:t>
            </a:r>
            <a:r>
              <a:rPr lang="ko-KR" altLang="en-US" dirty="0">
                <a:solidFill>
                  <a:schemeClr val="bg1"/>
                </a:solidFill>
              </a:rPr>
              <a:t>으로 기본적인 </a:t>
            </a:r>
            <a:r>
              <a:rPr lang="en-US" altLang="ko-KR" dirty="0" err="1">
                <a:solidFill>
                  <a:schemeClr val="bg1"/>
                </a:solidFill>
              </a:rPr>
              <a:t>DoS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영향 최소화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>
                <a:solidFill>
                  <a:schemeClr val="bg1"/>
                </a:solidFill>
              </a:rPr>
              <a:t>터널 구간은 필요한 프로토콜만 허용되도록 구성</a:t>
            </a:r>
            <a:endParaRPr lang="en-US" altLang="ko-KR" spc="-1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366192-B7CD-E360-168D-F87E51E6D9FE}"/>
              </a:ext>
            </a:extLst>
          </p:cNvPr>
          <p:cNvGraphicFramePr>
            <a:graphicFrameLocks noGrp="1"/>
          </p:cNvGraphicFramePr>
          <p:nvPr/>
        </p:nvGraphicFramePr>
        <p:xfrm>
          <a:off x="3935827" y="1484764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Network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기능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공격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방어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설정 또는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장비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사용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N-13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3FA0234-A716-BA01-92DB-0DACA11D3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26" y="2204972"/>
            <a:ext cx="488190" cy="488190"/>
          </a:xfrm>
          <a:prstGeom prst="rect">
            <a:avLst/>
          </a:prstGeom>
        </p:spPr>
      </p:pic>
      <p:cxnSp>
        <p:nvCxnSpPr>
          <p:cNvPr id="19" name="꺾인 연결선 5">
            <a:extLst>
              <a:ext uri="{FF2B5EF4-FFF2-40B4-BE49-F238E27FC236}">
                <a16:creationId xmlns:a16="http://schemas.microsoft.com/office/drawing/2014/main" id="{99C559D2-3763-1FC9-E8C3-1FD9B9EE9A1E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 flipV="1">
            <a:off x="5120136" y="2403821"/>
            <a:ext cx="950345" cy="1529028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9">
            <a:extLst>
              <a:ext uri="{FF2B5EF4-FFF2-40B4-BE49-F238E27FC236}">
                <a16:creationId xmlns:a16="http://schemas.microsoft.com/office/drawing/2014/main" id="{C3F92AB9-14CE-E856-97EC-A6EC5367A61C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6631293" y="2421692"/>
            <a:ext cx="950345" cy="1493285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312;p41">
            <a:extLst>
              <a:ext uri="{FF2B5EF4-FFF2-40B4-BE49-F238E27FC236}">
                <a16:creationId xmlns:a16="http://schemas.microsoft.com/office/drawing/2014/main" id="{6AE7BA75-DD46-55CF-35FF-10185CCAD346}"/>
              </a:ext>
            </a:extLst>
          </p:cNvPr>
          <p:cNvSpPr/>
          <p:nvPr/>
        </p:nvSpPr>
        <p:spPr>
          <a:xfrm>
            <a:off x="4949992" y="2249682"/>
            <a:ext cx="1653924" cy="472550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64E454C-7EAB-D2B2-1F2B-AC728B887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19524"/>
            <a:ext cx="512990" cy="5129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9D1845-4235-5B6E-EDEE-74E284F8D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86" y="3620859"/>
            <a:ext cx="512990" cy="51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A876D-9FE1-8CCB-1CFE-D85AD8A0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B06E04-3551-34DB-AFB5-FB605D07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트래픽 보안 설정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2D61E1-1B2E-AFEF-455E-13139DF4AD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비정상 </a:t>
            </a:r>
            <a:r>
              <a:rPr lang="en-US" altLang="ko-KR" dirty="0">
                <a:solidFill>
                  <a:srgbClr val="48F60A"/>
                </a:solidFill>
              </a:rPr>
              <a:t>Source IP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내부망</a:t>
            </a:r>
            <a:r>
              <a:rPr lang="ko-KR" altLang="en-US" dirty="0">
                <a:solidFill>
                  <a:schemeClr val="bg1"/>
                </a:solidFill>
              </a:rPr>
              <a:t> 발생 불가 주소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ko-KR" altLang="en-US" dirty="0">
                <a:solidFill>
                  <a:srgbClr val="48F60A"/>
                </a:solidFill>
              </a:rPr>
              <a:t>유입 차단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rgbClr val="48F60A"/>
                </a:solidFill>
              </a:rPr>
              <a:t>과도한 </a:t>
            </a:r>
            <a:r>
              <a:rPr lang="en-US" altLang="ko-KR" dirty="0">
                <a:solidFill>
                  <a:srgbClr val="48F60A"/>
                </a:solidFill>
              </a:rPr>
              <a:t>ICMP/SYN </a:t>
            </a:r>
            <a:r>
              <a:rPr lang="ko-KR" altLang="en-US" dirty="0">
                <a:solidFill>
                  <a:srgbClr val="48F60A"/>
                </a:solidFill>
              </a:rPr>
              <a:t>트래픽 제한</a:t>
            </a:r>
            <a:r>
              <a:rPr lang="ko-KR" altLang="en-US" dirty="0">
                <a:solidFill>
                  <a:schemeClr val="bg1"/>
                </a:solidFill>
              </a:rPr>
              <a:t>으로 기본적인 </a:t>
            </a:r>
            <a:r>
              <a:rPr lang="en-US" altLang="ko-KR" dirty="0" err="1">
                <a:solidFill>
                  <a:schemeClr val="bg1"/>
                </a:solidFill>
              </a:rPr>
              <a:t>DoS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영향 최소화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>
                <a:solidFill>
                  <a:schemeClr val="bg1"/>
                </a:solidFill>
              </a:rPr>
              <a:t>터널 구간은 필요한 프로토콜만 허용되도록 구성</a:t>
            </a:r>
            <a:endParaRPr lang="en-US" altLang="ko-KR" spc="-100" dirty="0">
              <a:solidFill>
                <a:schemeClr val="bg1"/>
              </a:solidFill>
            </a:endParaRPr>
          </a:p>
        </p:txBody>
      </p:sp>
      <p:pic>
        <p:nvPicPr>
          <p:cNvPr id="7" name="Picture 4" descr="w=1920 (358×180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0" r="838"/>
          <a:stretch/>
        </p:blipFill>
        <p:spPr bwMode="auto">
          <a:xfrm>
            <a:off x="4556277" y="2027234"/>
            <a:ext cx="3381375" cy="15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=1920 (422×67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719"/>
          <a:stretch/>
        </p:blipFill>
        <p:spPr bwMode="auto">
          <a:xfrm>
            <a:off x="4548492" y="3729037"/>
            <a:ext cx="33877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366192-B7CD-E360-168D-F87E51E6D9FE}"/>
              </a:ext>
            </a:extLst>
          </p:cNvPr>
          <p:cNvGraphicFramePr>
            <a:graphicFrameLocks noGrp="1"/>
          </p:cNvGraphicFramePr>
          <p:nvPr/>
        </p:nvGraphicFramePr>
        <p:xfrm>
          <a:off x="3935827" y="1484764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Network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기능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공격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방어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설정 또는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장비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사용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N-13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2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A876D-9FE1-8CCB-1CFE-D85AD8A0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B06E04-3551-34DB-AFB5-FB605D07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트래픽 보안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2D61E1-1B2E-AFEF-455E-13139DF4AD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>
                <a:solidFill>
                  <a:srgbClr val="48F60A"/>
                </a:solidFill>
              </a:rPr>
              <a:t>비정상 </a:t>
            </a:r>
            <a:r>
              <a:rPr lang="en-US" altLang="ko-KR" dirty="0">
                <a:solidFill>
                  <a:srgbClr val="48F60A"/>
                </a:solidFill>
              </a:rPr>
              <a:t>Source IP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내부망</a:t>
            </a:r>
            <a:r>
              <a:rPr lang="ko-KR" altLang="en-US" dirty="0">
                <a:solidFill>
                  <a:schemeClr val="bg1"/>
                </a:solidFill>
              </a:rPr>
              <a:t> 발생 불가 주소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ko-KR" altLang="en-US" dirty="0">
                <a:solidFill>
                  <a:srgbClr val="48F60A"/>
                </a:solidFill>
              </a:rPr>
              <a:t>유입 차단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rgbClr val="48F60A"/>
                </a:solidFill>
              </a:rPr>
              <a:t>과도한 </a:t>
            </a:r>
            <a:r>
              <a:rPr lang="en-US" altLang="ko-KR" dirty="0">
                <a:solidFill>
                  <a:srgbClr val="48F60A"/>
                </a:solidFill>
              </a:rPr>
              <a:t>ICMP/SYN </a:t>
            </a:r>
            <a:r>
              <a:rPr lang="ko-KR" altLang="en-US" dirty="0">
                <a:solidFill>
                  <a:srgbClr val="48F60A"/>
                </a:solidFill>
              </a:rPr>
              <a:t>트래픽 제한</a:t>
            </a:r>
            <a:r>
              <a:rPr lang="ko-KR" altLang="en-US" dirty="0">
                <a:solidFill>
                  <a:schemeClr val="bg1"/>
                </a:solidFill>
              </a:rPr>
              <a:t>으로 기본적인 </a:t>
            </a:r>
            <a:r>
              <a:rPr lang="en-US" altLang="ko-KR" dirty="0" err="1">
                <a:solidFill>
                  <a:schemeClr val="bg1"/>
                </a:solidFill>
              </a:rPr>
              <a:t>DoS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영향 최소화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>
                <a:solidFill>
                  <a:schemeClr val="bg1"/>
                </a:solidFill>
              </a:rPr>
              <a:t>터널 구간은 필요한 프로토콜만 허용되도록 구성</a:t>
            </a:r>
            <a:endParaRPr lang="en-US" altLang="ko-KR" spc="-100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527125" y="1999918"/>
            <a:ext cx="3439680" cy="2523956"/>
            <a:chOff x="4476068" y="1649283"/>
            <a:chExt cx="3439680" cy="2997301"/>
          </a:xfrm>
        </p:grpSpPr>
        <p:pic>
          <p:nvPicPr>
            <p:cNvPr id="13" name="Picture 2" descr="https://img.notionusercontent.com/s3/prod-files-secure%2F05b3aae0-4d20-8190-a6ef-0003ecfe43a0%2F4b189439-7e74-4ad0-b940-72ceb08bb581%2Fimage.png/size/w=2000?exp=1765256862&amp;sig=Raz6DRXVjd9S6Q4aUtuXiwT8RDTpomXaafkpBYrIWac&amp;id=2c43aae0-4d20-8002-9d0d-eceb564a4cec&amp;table=block&amp;userId=a9d9a87d-cc3d-42c5-b72a-b9bf9b079dd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068" y="2327792"/>
              <a:ext cx="3439680" cy="1625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/>
            <p:cNvGrpSpPr/>
            <p:nvPr/>
          </p:nvGrpSpPr>
          <p:grpSpPr>
            <a:xfrm>
              <a:off x="4476068" y="1649283"/>
              <a:ext cx="3436185" cy="540256"/>
              <a:chOff x="2682675" y="2343150"/>
              <a:chExt cx="6029325" cy="828536"/>
            </a:xfrm>
          </p:grpSpPr>
          <p:pic>
            <p:nvPicPr>
              <p:cNvPr id="18" name="Picture 8" descr="w=2000 (633×338)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922" b="43343"/>
              <a:stretch/>
            </p:blipFill>
            <p:spPr bwMode="auto">
              <a:xfrm>
                <a:off x="2682675" y="2343150"/>
                <a:ext cx="6029325" cy="82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F7B4E0A-3838-BE4D-3E2F-178BEEB2EDD3}"/>
                  </a:ext>
                </a:extLst>
              </p:cNvPr>
              <p:cNvSpPr/>
              <p:nvPr/>
            </p:nvSpPr>
            <p:spPr>
              <a:xfrm>
                <a:off x="3228975" y="2519363"/>
                <a:ext cx="2476500" cy="22383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479563" y="4091746"/>
              <a:ext cx="3436185" cy="554838"/>
              <a:chOff x="2682674" y="3744386"/>
              <a:chExt cx="6029325" cy="850900"/>
            </a:xfrm>
          </p:grpSpPr>
          <p:pic>
            <p:nvPicPr>
              <p:cNvPr id="16" name="Picture 6" descr="w=2000 (647×345)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90" r="1674" b="43816"/>
              <a:stretch/>
            </p:blipFill>
            <p:spPr bwMode="auto">
              <a:xfrm>
                <a:off x="2682674" y="3744386"/>
                <a:ext cx="6029325" cy="850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F7B4E0A-3838-BE4D-3E2F-178BEEB2EDD3}"/>
                  </a:ext>
                </a:extLst>
              </p:cNvPr>
              <p:cNvSpPr/>
              <p:nvPr/>
            </p:nvSpPr>
            <p:spPr>
              <a:xfrm>
                <a:off x="3228975" y="3936206"/>
                <a:ext cx="2944944" cy="22383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5366192-B7CD-E360-168D-F87E51E6D9FE}"/>
              </a:ext>
            </a:extLst>
          </p:cNvPr>
          <p:cNvGraphicFramePr>
            <a:graphicFrameLocks noGrp="1"/>
          </p:cNvGraphicFramePr>
          <p:nvPr/>
        </p:nvGraphicFramePr>
        <p:xfrm>
          <a:off x="3935827" y="1484764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Network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기능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공격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방어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설정 또는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DDoS</a:t>
                      </a:r>
                      <a:r>
                        <a:rPr lang="en-US" altLang="ko-KR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장비</a:t>
                      </a:r>
                      <a:r>
                        <a:rPr lang="ko-KR" altLang="en-US" sz="800" b="1" kern="1200" spc="-15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사용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N-13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1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30;p56"/>
          <p:cNvSpPr txBox="1">
            <a:spLocks noGrp="1"/>
          </p:cNvSpPr>
          <p:nvPr>
            <p:ph type="title"/>
          </p:nvPr>
        </p:nvSpPr>
        <p:spPr>
          <a:xfrm>
            <a:off x="1044450" y="1014900"/>
            <a:ext cx="7055100" cy="31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Trouble</a:t>
            </a:r>
            <a:br>
              <a:rPr lang="en-US" sz="57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sz="57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Shooting</a:t>
            </a:r>
            <a:endParaRPr sz="57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Google Shape;833;p56"/>
          <p:cNvGrpSpPr/>
          <p:nvPr/>
        </p:nvGrpSpPr>
        <p:grpSpPr>
          <a:xfrm>
            <a:off x="548303" y="2574691"/>
            <a:ext cx="1683227" cy="2119000"/>
            <a:chOff x="548303" y="2574691"/>
            <a:chExt cx="1683227" cy="2119000"/>
          </a:xfrm>
        </p:grpSpPr>
        <p:sp>
          <p:nvSpPr>
            <p:cNvPr id="8" name="Google Shape;834;p56"/>
            <p:cNvSpPr/>
            <p:nvPr/>
          </p:nvSpPr>
          <p:spPr>
            <a:xfrm rot="900013">
              <a:off x="7700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56"/>
            <p:cNvSpPr/>
            <p:nvPr/>
          </p:nvSpPr>
          <p:spPr>
            <a:xfrm rot="900013">
              <a:off x="8081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31;p56"/>
          <p:cNvSpPr/>
          <p:nvPr/>
        </p:nvSpPr>
        <p:spPr>
          <a:xfrm>
            <a:off x="418975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32;p56"/>
          <p:cNvSpPr/>
          <p:nvPr/>
        </p:nvSpPr>
        <p:spPr>
          <a:xfrm>
            <a:off x="8099550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28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</a:t>
            </a:r>
            <a:r>
              <a:rPr lang="ko-KR" altLang="en-US" dirty="0"/>
              <a:t> 예외 누락으로 인한 터널 실패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/>
              <a:t>양쪽 모두 내부 트래픽이 </a:t>
            </a:r>
            <a:r>
              <a:rPr lang="en-US" altLang="ko-KR" dirty="0"/>
              <a:t>NAT </a:t>
            </a:r>
            <a:r>
              <a:rPr lang="ko-KR" altLang="en-US" dirty="0"/>
              <a:t>대상에 포함되어 </a:t>
            </a:r>
            <a:r>
              <a:rPr lang="en-US" altLang="ko-KR" dirty="0">
                <a:solidFill>
                  <a:srgbClr val="48F60A"/>
                </a:solidFill>
              </a:rPr>
              <a:t>IPsec </a:t>
            </a:r>
            <a:r>
              <a:rPr lang="ko-KR" altLang="en-US" dirty="0">
                <a:solidFill>
                  <a:srgbClr val="48F60A"/>
                </a:solidFill>
              </a:rPr>
              <a:t>암호화가 적용되지 않는 문제 발생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IPsec</a:t>
            </a:r>
            <a:r>
              <a:rPr lang="ko-KR" altLang="en-US" dirty="0"/>
              <a:t> 정책은 </a:t>
            </a:r>
            <a:r>
              <a:rPr lang="en-US" altLang="ko-KR" dirty="0"/>
              <a:t>NAT </a:t>
            </a:r>
            <a:r>
              <a:rPr lang="ko-KR" altLang="en-US" dirty="0"/>
              <a:t>처리 이후 적용되므로 변형된 트래픽은 </a:t>
            </a:r>
            <a:r>
              <a:rPr lang="en-US" altLang="ko-KR" dirty="0">
                <a:solidFill>
                  <a:srgbClr val="48F60A"/>
                </a:solidFill>
              </a:rPr>
              <a:t>Crypto ACL</a:t>
            </a:r>
            <a:r>
              <a:rPr lang="ko-KR" altLang="en-US" dirty="0">
                <a:solidFill>
                  <a:srgbClr val="48F60A"/>
                </a:solidFill>
              </a:rPr>
              <a:t>과 일치하지 않는 것으로 판단</a:t>
            </a:r>
            <a:endParaRPr lang="en-US" altLang="ko-KR" dirty="0">
              <a:solidFill>
                <a:srgbClr val="48F60A"/>
              </a:solidFill>
            </a:endParaRPr>
          </a:p>
          <a:p>
            <a:pPr marL="139700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48F60A"/>
                </a:solidFill>
              </a:rPr>
              <a:t>NAT_EXEMPT </a:t>
            </a:r>
            <a:r>
              <a:rPr lang="ko-KR" altLang="en-US" dirty="0">
                <a:solidFill>
                  <a:srgbClr val="48F60A"/>
                </a:solidFill>
              </a:rPr>
              <a:t>재정의</a:t>
            </a:r>
            <a:r>
              <a:rPr lang="ko-KR" altLang="en-US" dirty="0"/>
              <a:t>하여 원본 트래픽 유지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pc="-150" dirty="0">
                <a:solidFill>
                  <a:schemeClr val="bg1"/>
                </a:solidFill>
              </a:rPr>
              <a:t>본사</a:t>
            </a:r>
            <a:r>
              <a:rPr lang="en-US" altLang="ko-KR" spc="-150" dirty="0"/>
              <a:t>·</a:t>
            </a:r>
            <a:r>
              <a:rPr lang="ko-KR" altLang="en-US" spc="-150" dirty="0">
                <a:solidFill>
                  <a:schemeClr val="bg1"/>
                </a:solidFill>
              </a:rPr>
              <a:t>지사 </a:t>
            </a:r>
            <a:r>
              <a:rPr lang="ko-KR" altLang="en-US" spc="-150" dirty="0"/>
              <a:t>간 라우팅</a:t>
            </a:r>
            <a:r>
              <a:rPr lang="en-US" altLang="ko-KR" spc="-150" dirty="0"/>
              <a:t>/</a:t>
            </a:r>
            <a:r>
              <a:rPr lang="ko-KR" altLang="en-US" spc="-150" dirty="0"/>
              <a:t>통신 정상화</a:t>
            </a:r>
            <a:endParaRPr lang="en-US" altLang="ko-KR" spc="-15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8D5286-0E4B-AC81-B680-572DDC8900B1}"/>
              </a:ext>
            </a:extLst>
          </p:cNvPr>
          <p:cNvCxnSpPr>
            <a:cxnSpLocks/>
          </p:cNvCxnSpPr>
          <p:nvPr/>
        </p:nvCxnSpPr>
        <p:spPr>
          <a:xfrm>
            <a:off x="4572001" y="3171893"/>
            <a:ext cx="3425911" cy="0"/>
          </a:xfrm>
          <a:prstGeom prst="straightConnector1">
            <a:avLst/>
          </a:prstGeom>
          <a:ln w="38100">
            <a:solidFill>
              <a:srgbClr val="48F6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E00A0373-AB4C-0906-D436-2793E9C5C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27" y="2688191"/>
            <a:ext cx="967404" cy="96740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F40B796-98F8-B327-4433-D65F3F51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39" y="2693303"/>
            <a:ext cx="967404" cy="967404"/>
          </a:xfrm>
          <a:prstGeom prst="rect">
            <a:avLst/>
          </a:prstGeom>
        </p:spPr>
      </p:pic>
      <p:sp>
        <p:nvSpPr>
          <p:cNvPr id="49" name="사각형: 둥근 모서리 36">
            <a:extLst>
              <a:ext uri="{FF2B5EF4-FFF2-40B4-BE49-F238E27FC236}">
                <a16:creationId xmlns:a16="http://schemas.microsoft.com/office/drawing/2014/main" id="{B0CB6DAA-5D78-54EC-F94D-D6200A8782A5}"/>
              </a:ext>
            </a:extLst>
          </p:cNvPr>
          <p:cNvSpPr/>
          <p:nvPr/>
        </p:nvSpPr>
        <p:spPr>
          <a:xfrm>
            <a:off x="5282053" y="2688190"/>
            <a:ext cx="1748455" cy="647745"/>
          </a:xfrm>
          <a:prstGeom prst="roundRect">
            <a:avLst>
              <a:gd name="adj" fmla="val 4529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srgbClr val="F8F5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50" name="Google Shape;312;p41">
            <a:extLst>
              <a:ext uri="{FF2B5EF4-FFF2-40B4-BE49-F238E27FC236}">
                <a16:creationId xmlns:a16="http://schemas.microsoft.com/office/drawing/2014/main" id="{ECA453DC-745D-A0EE-87A6-C405BA366626}"/>
              </a:ext>
            </a:extLst>
          </p:cNvPr>
          <p:cNvSpPr/>
          <p:nvPr/>
        </p:nvSpPr>
        <p:spPr>
          <a:xfrm>
            <a:off x="5683215" y="2862252"/>
            <a:ext cx="954702" cy="285817"/>
          </a:xfrm>
          <a:prstGeom prst="roundRect">
            <a:avLst>
              <a:gd name="adj" fmla="val 49466"/>
            </a:avLst>
          </a:prstGeom>
          <a:solidFill>
            <a:srgbClr val="0BC4D9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altLang="ko-KR" sz="1000" dirty="0" smtClean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IPsec</a:t>
            </a:r>
            <a:endParaRPr lang="en-US" altLang="ko-KR" sz="100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번개 50"/>
          <p:cNvSpPr/>
          <p:nvPr/>
        </p:nvSpPr>
        <p:spPr>
          <a:xfrm>
            <a:off x="5450716" y="2498996"/>
            <a:ext cx="381000" cy="552450"/>
          </a:xfrm>
          <a:prstGeom prst="lightningBolt">
            <a:avLst/>
          </a:prstGeom>
          <a:solidFill>
            <a:srgbClr val="48F6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</a:t>
            </a:r>
            <a:r>
              <a:rPr lang="ko-KR" altLang="en-US" dirty="0"/>
              <a:t> 예외 누락으로 인한 터널 실패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/>
              <a:t>양쪽 모두 내부 트래픽이 </a:t>
            </a:r>
            <a:r>
              <a:rPr lang="en-US" altLang="ko-KR" dirty="0"/>
              <a:t>NAT </a:t>
            </a:r>
            <a:r>
              <a:rPr lang="ko-KR" altLang="en-US" dirty="0"/>
              <a:t>대상에 포함되어 </a:t>
            </a:r>
            <a:r>
              <a:rPr lang="en-US" altLang="ko-KR" dirty="0">
                <a:solidFill>
                  <a:srgbClr val="48F60A"/>
                </a:solidFill>
              </a:rPr>
              <a:t>IPsec </a:t>
            </a:r>
            <a:r>
              <a:rPr lang="ko-KR" altLang="en-US" dirty="0">
                <a:solidFill>
                  <a:srgbClr val="48F60A"/>
                </a:solidFill>
              </a:rPr>
              <a:t>암호화가 적용되지 않는 문제 발생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IPsec</a:t>
            </a:r>
            <a:r>
              <a:rPr lang="ko-KR" altLang="en-US" dirty="0"/>
              <a:t> 정책은 </a:t>
            </a:r>
            <a:r>
              <a:rPr lang="en-US" altLang="ko-KR" dirty="0"/>
              <a:t>NAT </a:t>
            </a:r>
            <a:r>
              <a:rPr lang="ko-KR" altLang="en-US" dirty="0"/>
              <a:t>처리 이후 적용되므로 변형된 트래픽은 </a:t>
            </a:r>
            <a:r>
              <a:rPr lang="en-US" altLang="ko-KR" dirty="0">
                <a:solidFill>
                  <a:srgbClr val="48F60A"/>
                </a:solidFill>
              </a:rPr>
              <a:t>Crypto ACL</a:t>
            </a:r>
            <a:r>
              <a:rPr lang="ko-KR" altLang="en-US" dirty="0">
                <a:solidFill>
                  <a:srgbClr val="48F60A"/>
                </a:solidFill>
              </a:rPr>
              <a:t>과 일치하지 않는 것으로 판단</a:t>
            </a:r>
            <a:endParaRPr lang="en-US" altLang="ko-KR" dirty="0">
              <a:solidFill>
                <a:srgbClr val="48F60A"/>
              </a:solidFill>
            </a:endParaRPr>
          </a:p>
          <a:p>
            <a:pPr marL="139700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48F60A"/>
                </a:solidFill>
              </a:rPr>
              <a:t>NAT_EXEMPT </a:t>
            </a:r>
            <a:r>
              <a:rPr lang="ko-KR" altLang="en-US" dirty="0">
                <a:solidFill>
                  <a:srgbClr val="48F60A"/>
                </a:solidFill>
              </a:rPr>
              <a:t>재정의</a:t>
            </a:r>
            <a:r>
              <a:rPr lang="ko-KR" altLang="en-US" dirty="0"/>
              <a:t>하여 원본 트래픽 유지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pc="-150" dirty="0">
                <a:solidFill>
                  <a:schemeClr val="bg1"/>
                </a:solidFill>
              </a:rPr>
              <a:t>본사</a:t>
            </a:r>
            <a:r>
              <a:rPr lang="en-US" altLang="ko-KR" spc="-150" dirty="0"/>
              <a:t>·</a:t>
            </a:r>
            <a:r>
              <a:rPr lang="ko-KR" altLang="en-US" spc="-150" dirty="0">
                <a:solidFill>
                  <a:schemeClr val="bg1"/>
                </a:solidFill>
              </a:rPr>
              <a:t>지사 </a:t>
            </a:r>
            <a:r>
              <a:rPr lang="ko-KR" altLang="en-US" spc="-150" dirty="0"/>
              <a:t>간 라우팅</a:t>
            </a:r>
            <a:r>
              <a:rPr lang="en-US" altLang="ko-KR" spc="-150" dirty="0"/>
              <a:t>/</a:t>
            </a:r>
            <a:r>
              <a:rPr lang="ko-KR" altLang="en-US" spc="-150" dirty="0"/>
              <a:t>통신 정상화</a:t>
            </a:r>
            <a:endParaRPr lang="en-US" altLang="ko-KR" spc="-150" dirty="0"/>
          </a:p>
        </p:txBody>
      </p:sp>
      <p:pic>
        <p:nvPicPr>
          <p:cNvPr id="2" name="그림 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F80A56-5151-6881-7FC6-94FFCD25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88" y="1844913"/>
            <a:ext cx="3940931" cy="26539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7B4E0A-3838-BE4D-3E2F-178BEEB2EDD3}"/>
              </a:ext>
            </a:extLst>
          </p:cNvPr>
          <p:cNvSpPr/>
          <p:nvPr/>
        </p:nvSpPr>
        <p:spPr>
          <a:xfrm>
            <a:off x="4319588" y="2374900"/>
            <a:ext cx="3940930" cy="33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OSPF Neighbor </a:t>
            </a:r>
            <a:r>
              <a:rPr lang="ko-KR" altLang="en-US" dirty="0"/>
              <a:t>형성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bg1"/>
                </a:solidFill>
              </a:rPr>
              <a:t>본사</a:t>
            </a:r>
            <a:r>
              <a:rPr lang="en-US" altLang="ko-KR" spc="-60" dirty="0"/>
              <a:t>·</a:t>
            </a:r>
            <a:r>
              <a:rPr lang="ko-KR" altLang="en-US" spc="-100" dirty="0">
                <a:solidFill>
                  <a:schemeClr val="bg1"/>
                </a:solidFill>
              </a:rPr>
              <a:t>지사 </a:t>
            </a:r>
            <a:r>
              <a:rPr lang="ko-KR" altLang="en-US" dirty="0"/>
              <a:t>양쪽 모두 내부 트래픽이 </a:t>
            </a:r>
            <a:r>
              <a:rPr lang="en-US" altLang="ko-KR" dirty="0"/>
              <a:t>NAT </a:t>
            </a:r>
            <a:r>
              <a:rPr lang="ko-KR" altLang="en-US" dirty="0"/>
              <a:t>대상에 포함되어 </a:t>
            </a:r>
            <a:r>
              <a:rPr lang="en-US" altLang="ko-KR" dirty="0">
                <a:solidFill>
                  <a:srgbClr val="48F60A"/>
                </a:solidFill>
              </a:rPr>
              <a:t>IPsec </a:t>
            </a:r>
            <a:r>
              <a:rPr lang="ko-KR" altLang="en-US" dirty="0">
                <a:solidFill>
                  <a:srgbClr val="48F60A"/>
                </a:solidFill>
              </a:rPr>
              <a:t>암호화가 적용되지 않는 문제 발생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IPsec</a:t>
            </a:r>
            <a:r>
              <a:rPr lang="ko-KR" altLang="en-US" dirty="0"/>
              <a:t> 정책은 </a:t>
            </a:r>
            <a:r>
              <a:rPr lang="en-US" altLang="ko-KR" dirty="0"/>
              <a:t>NAT </a:t>
            </a:r>
            <a:r>
              <a:rPr lang="ko-KR" altLang="en-US" dirty="0"/>
              <a:t>처리 이후 적용되므로 변형된 트래픽은 </a:t>
            </a:r>
            <a:r>
              <a:rPr lang="en-US" altLang="ko-KR" dirty="0">
                <a:solidFill>
                  <a:srgbClr val="48F60A"/>
                </a:solidFill>
              </a:rPr>
              <a:t>Crypto ACL</a:t>
            </a:r>
            <a:r>
              <a:rPr lang="ko-KR" altLang="en-US" dirty="0">
                <a:solidFill>
                  <a:srgbClr val="48F60A"/>
                </a:solidFill>
              </a:rPr>
              <a:t>과 일치하지 않는 것으로 판단</a:t>
            </a:r>
            <a:endParaRPr lang="en-US" altLang="ko-KR" dirty="0">
              <a:solidFill>
                <a:srgbClr val="48F60A"/>
              </a:solidFill>
            </a:endParaRPr>
          </a:p>
          <a:p>
            <a:pPr marL="139700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48F60A"/>
                </a:solidFill>
              </a:rPr>
              <a:t>NAT_EXEMPT </a:t>
            </a:r>
            <a:r>
              <a:rPr lang="ko-KR" altLang="en-US" dirty="0">
                <a:solidFill>
                  <a:srgbClr val="48F60A"/>
                </a:solidFill>
              </a:rPr>
              <a:t>재정의</a:t>
            </a:r>
            <a:r>
              <a:rPr lang="ko-KR" altLang="en-US" dirty="0"/>
              <a:t>하여 원본 트래픽 유지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pc="-150" dirty="0">
                <a:solidFill>
                  <a:schemeClr val="bg1"/>
                </a:solidFill>
              </a:rPr>
              <a:t>본사</a:t>
            </a:r>
            <a:r>
              <a:rPr lang="en-US" altLang="ko-KR" spc="-150" dirty="0"/>
              <a:t>·</a:t>
            </a:r>
            <a:r>
              <a:rPr lang="ko-KR" altLang="en-US" spc="-150" dirty="0">
                <a:solidFill>
                  <a:schemeClr val="bg1"/>
                </a:solidFill>
              </a:rPr>
              <a:t>지사 </a:t>
            </a:r>
            <a:r>
              <a:rPr lang="ko-KR" altLang="en-US" spc="-150" dirty="0"/>
              <a:t>간 라우팅</a:t>
            </a:r>
            <a:r>
              <a:rPr lang="en-US" altLang="ko-KR" spc="-150" dirty="0"/>
              <a:t>/</a:t>
            </a:r>
            <a:r>
              <a:rPr lang="ko-KR" altLang="en-US" spc="-150" dirty="0"/>
              <a:t>통신 정상화</a:t>
            </a:r>
            <a:endParaRPr lang="en-US" altLang="ko-KR" spc="-150" dirty="0"/>
          </a:p>
        </p:txBody>
      </p:sp>
      <p:grpSp>
        <p:nvGrpSpPr>
          <p:cNvPr id="2" name="그룹 1"/>
          <p:cNvGrpSpPr/>
          <p:nvPr/>
        </p:nvGrpSpPr>
        <p:grpSpPr>
          <a:xfrm>
            <a:off x="3807532" y="3406728"/>
            <a:ext cx="4904468" cy="875552"/>
            <a:chOff x="3807532" y="2075917"/>
            <a:chExt cx="4904468" cy="875552"/>
          </a:xfrm>
        </p:grpSpPr>
        <p:pic>
          <p:nvPicPr>
            <p:cNvPr id="8" name="Picture 2" descr="w=1920 (939×128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7532" y="2075917"/>
              <a:ext cx="4904468" cy="875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7B4E0A-3838-BE4D-3E2F-178BEEB2EDD3}"/>
                </a:ext>
              </a:extLst>
            </p:cNvPr>
            <p:cNvSpPr/>
            <p:nvPr/>
          </p:nvSpPr>
          <p:spPr>
            <a:xfrm>
              <a:off x="3807532" y="2495395"/>
              <a:ext cx="4720518" cy="165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Picture 4" descr="w=2000 (672×195)">
            <a:extLst>
              <a:ext uri="{FF2B5EF4-FFF2-40B4-BE49-F238E27FC236}">
                <a16:creationId xmlns:a16="http://schemas.microsoft.com/office/drawing/2014/main" id="{B69E2927-B8B5-9BAA-DB69-ECD07B751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32" y="1865005"/>
            <a:ext cx="4904468" cy="144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0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r>
              <a:rPr lang="ko-KR" altLang="en-US" dirty="0"/>
              <a:t>이번 과업을 통해 인프라 구축 과정에서는 결코 </a:t>
            </a:r>
            <a:r>
              <a:rPr lang="ko-KR" altLang="en-US" dirty="0">
                <a:solidFill>
                  <a:srgbClr val="48F60A"/>
                </a:solidFill>
              </a:rPr>
              <a:t>원인 없이 오류나 장애가 발생하지 않는다</a:t>
            </a:r>
            <a:r>
              <a:rPr lang="ko-KR" altLang="en-US" dirty="0"/>
              <a:t>는 사실을 다시 한 번 </a:t>
            </a:r>
            <a:r>
              <a:rPr lang="ko-KR" altLang="en-US" dirty="0" err="1"/>
              <a:t>깨달았다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논리적으로 완벽해 보였던 설계도 </a:t>
            </a:r>
            <a:r>
              <a:rPr lang="ko-KR" altLang="en-US" dirty="0">
                <a:solidFill>
                  <a:srgbClr val="48F60A"/>
                </a:solidFill>
              </a:rPr>
              <a:t>실제 환경</a:t>
            </a:r>
            <a:r>
              <a:rPr lang="ko-KR" altLang="en-US" dirty="0"/>
              <a:t>에서는 장비의 설계 특성이나 버전 차이로 인해 </a:t>
            </a:r>
            <a:r>
              <a:rPr lang="ko-KR" altLang="en-US" dirty="0">
                <a:solidFill>
                  <a:srgbClr val="48F60A"/>
                </a:solidFill>
              </a:rPr>
              <a:t>예상치 못한 제약</a:t>
            </a:r>
            <a:r>
              <a:rPr lang="ko-KR" altLang="en-US" dirty="0"/>
              <a:t>이 발생할 수 있음을 경험했다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변수들을 세밀하게 파악하고 검증해 나가는 과정이 결국 </a:t>
            </a:r>
            <a:r>
              <a:rPr lang="ko-KR" altLang="en-US" dirty="0">
                <a:solidFill>
                  <a:srgbClr val="48F60A"/>
                </a:solidFill>
              </a:rPr>
              <a:t>문제를 해결하는 가장 빠른 방법</a:t>
            </a:r>
            <a:r>
              <a:rPr lang="ko-KR" altLang="en-US" dirty="0"/>
              <a:t>임을 깊이 이해한 의미 있는 경험이었다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6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5437385" y="1687315"/>
            <a:ext cx="2456048" cy="119197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638285" y="-493817"/>
            <a:ext cx="3572400" cy="225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이태호</a:t>
            </a: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39" name="Google Shape;339;p41"/>
          <p:cNvGrpSpPr/>
          <p:nvPr/>
        </p:nvGrpSpPr>
        <p:grpSpPr>
          <a:xfrm>
            <a:off x="261258" y="292364"/>
            <a:ext cx="783199" cy="640169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12;p41"/>
          <p:cNvSpPr/>
          <p:nvPr/>
        </p:nvSpPr>
        <p:spPr>
          <a:xfrm>
            <a:off x="261258" y="1459158"/>
            <a:ext cx="3240000" cy="2225185"/>
          </a:xfrm>
          <a:prstGeom prst="roundRect">
            <a:avLst>
              <a:gd name="adj" fmla="val 453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차단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네트워크 이중화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VLAN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96" y="119901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41" y="2429457"/>
            <a:ext cx="360000" cy="3600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26" y="701298"/>
            <a:ext cx="360000" cy="3600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72" y="3120195"/>
            <a:ext cx="360000" cy="3600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72" y="3907185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20" y="390718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96" y="3907185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65" y="2429457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41" y="1757882"/>
            <a:ext cx="360000" cy="36000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65" y="175788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96" y="3120195"/>
            <a:ext cx="360000" cy="360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20" y="3120195"/>
            <a:ext cx="360000" cy="360000"/>
          </a:xfrm>
          <a:prstGeom prst="rect">
            <a:avLst/>
          </a:prstGeom>
        </p:spPr>
      </p:pic>
      <p:cxnSp>
        <p:nvCxnSpPr>
          <p:cNvPr id="72" name="꺾인 연결선 71"/>
          <p:cNvCxnSpPr>
            <a:stCxn id="60" idx="1"/>
            <a:endCxn id="68" idx="0"/>
          </p:cNvCxnSpPr>
          <p:nvPr/>
        </p:nvCxnSpPr>
        <p:spPr>
          <a:xfrm rot="10800000" flipV="1">
            <a:off x="6108342" y="1379018"/>
            <a:ext cx="386255" cy="378864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60" idx="3"/>
            <a:endCxn id="69" idx="0"/>
          </p:cNvCxnSpPr>
          <p:nvPr/>
        </p:nvCxnSpPr>
        <p:spPr>
          <a:xfrm>
            <a:off x="6854596" y="1379018"/>
            <a:ext cx="391769" cy="378864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8" idx="3"/>
            <a:endCxn id="67" idx="1"/>
          </p:cNvCxnSpPr>
          <p:nvPr/>
        </p:nvCxnSpPr>
        <p:spPr>
          <a:xfrm>
            <a:off x="6288341" y="1937882"/>
            <a:ext cx="778024" cy="67157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69" idx="1"/>
            <a:endCxn id="61" idx="3"/>
          </p:cNvCxnSpPr>
          <p:nvPr/>
        </p:nvCxnSpPr>
        <p:spPr>
          <a:xfrm flipH="1">
            <a:off x="6288341" y="1937882"/>
            <a:ext cx="778024" cy="67157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68" idx="2"/>
            <a:endCxn id="61" idx="0"/>
          </p:cNvCxnSpPr>
          <p:nvPr/>
        </p:nvCxnSpPr>
        <p:spPr>
          <a:xfrm>
            <a:off x="6108341" y="2117882"/>
            <a:ext cx="0" cy="31157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69" idx="2"/>
            <a:endCxn id="67" idx="0"/>
          </p:cNvCxnSpPr>
          <p:nvPr/>
        </p:nvCxnSpPr>
        <p:spPr>
          <a:xfrm>
            <a:off x="7246365" y="2117882"/>
            <a:ext cx="0" cy="31157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67" idx="2"/>
            <a:endCxn id="71" idx="0"/>
          </p:cNvCxnSpPr>
          <p:nvPr/>
        </p:nvCxnSpPr>
        <p:spPr>
          <a:xfrm rot="16200000" flipH="1">
            <a:off x="7364123" y="2671698"/>
            <a:ext cx="330738" cy="566255"/>
          </a:xfrm>
          <a:prstGeom prst="bent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stCxn id="63" idx="2"/>
            <a:endCxn id="64" idx="0"/>
          </p:cNvCxnSpPr>
          <p:nvPr/>
        </p:nvCxnSpPr>
        <p:spPr>
          <a:xfrm>
            <a:off x="5536572" y="3480195"/>
            <a:ext cx="0" cy="42699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70" idx="2"/>
            <a:endCxn id="66" idx="0"/>
          </p:cNvCxnSpPr>
          <p:nvPr/>
        </p:nvCxnSpPr>
        <p:spPr>
          <a:xfrm>
            <a:off x="6674596" y="3480195"/>
            <a:ext cx="0" cy="42699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71" idx="2"/>
            <a:endCxn id="65" idx="0"/>
          </p:cNvCxnSpPr>
          <p:nvPr/>
        </p:nvCxnSpPr>
        <p:spPr>
          <a:xfrm>
            <a:off x="7812620" y="3480195"/>
            <a:ext cx="0" cy="42699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61" idx="2"/>
            <a:endCxn id="63" idx="0"/>
          </p:cNvCxnSpPr>
          <p:nvPr/>
        </p:nvCxnSpPr>
        <p:spPr>
          <a:xfrm rot="5400000">
            <a:off x="5657088" y="2668942"/>
            <a:ext cx="330738" cy="571769"/>
          </a:xfrm>
          <a:prstGeom prst="bent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0" idx="0"/>
            <a:endCxn id="61" idx="2"/>
          </p:cNvCxnSpPr>
          <p:nvPr/>
        </p:nvCxnSpPr>
        <p:spPr>
          <a:xfrm rot="16200000" flipV="1">
            <a:off x="6226100" y="2671698"/>
            <a:ext cx="330738" cy="566255"/>
          </a:xfrm>
          <a:prstGeom prst="bent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67" idx="2"/>
            <a:endCxn id="70" idx="0"/>
          </p:cNvCxnSpPr>
          <p:nvPr/>
        </p:nvCxnSpPr>
        <p:spPr>
          <a:xfrm rot="5400000">
            <a:off x="6795112" y="2668942"/>
            <a:ext cx="330738" cy="571769"/>
          </a:xfrm>
          <a:prstGeom prst="bent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312;p41"/>
          <p:cNvSpPr/>
          <p:nvPr/>
        </p:nvSpPr>
        <p:spPr>
          <a:xfrm>
            <a:off x="4926755" y="426718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86" name="Google Shape;312;p41"/>
          <p:cNvSpPr/>
          <p:nvPr/>
        </p:nvSpPr>
        <p:spPr>
          <a:xfrm>
            <a:off x="6064778" y="426718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7" name="Google Shape;312;p41"/>
          <p:cNvSpPr/>
          <p:nvPr/>
        </p:nvSpPr>
        <p:spPr>
          <a:xfrm>
            <a:off x="7202801" y="426718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" name="Google Shape;312;p41"/>
          <p:cNvSpPr/>
          <p:nvPr/>
        </p:nvSpPr>
        <p:spPr>
          <a:xfrm>
            <a:off x="5085776" y="244098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89" name="Google Shape;312;p41"/>
          <p:cNvSpPr/>
          <p:nvPr/>
        </p:nvSpPr>
        <p:spPr>
          <a:xfrm>
            <a:off x="5085777" y="174520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0" name="Google Shape;312;p41"/>
          <p:cNvSpPr/>
          <p:nvPr/>
        </p:nvSpPr>
        <p:spPr>
          <a:xfrm>
            <a:off x="6064778" y="1513082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cxnSp>
        <p:nvCxnSpPr>
          <p:cNvPr id="91" name="꺾인 연결선 90"/>
          <p:cNvCxnSpPr>
            <a:stCxn id="62" idx="3"/>
            <a:endCxn id="60" idx="0"/>
          </p:cNvCxnSpPr>
          <p:nvPr/>
        </p:nvCxnSpPr>
        <p:spPr>
          <a:xfrm>
            <a:off x="5162226" y="881298"/>
            <a:ext cx="1512370" cy="317720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74" y="2069457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74" y="2565428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74" y="3061399"/>
            <a:ext cx="360000" cy="3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5" name="꺾인 연결선 94"/>
          <p:cNvCxnSpPr>
            <a:stCxn id="69" idx="3"/>
            <a:endCxn id="92" idx="0"/>
          </p:cNvCxnSpPr>
          <p:nvPr/>
        </p:nvCxnSpPr>
        <p:spPr>
          <a:xfrm>
            <a:off x="7426365" y="1937882"/>
            <a:ext cx="952509" cy="131575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92" idx="2"/>
            <a:endCxn id="93" idx="0"/>
          </p:cNvCxnSpPr>
          <p:nvPr/>
        </p:nvCxnSpPr>
        <p:spPr>
          <a:xfrm>
            <a:off x="8378874" y="2429457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93" idx="2"/>
            <a:endCxn id="94" idx="0"/>
          </p:cNvCxnSpPr>
          <p:nvPr/>
        </p:nvCxnSpPr>
        <p:spPr>
          <a:xfrm>
            <a:off x="8378874" y="2925428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07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차단</a:t>
            </a:r>
            <a:r>
              <a:rPr lang="en-US" altLang="ko-KR" dirty="0"/>
              <a:t>(Proxy ARP)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/>
              <a:t>라우터가 다른 </a:t>
            </a:r>
            <a:r>
              <a:rPr lang="ko-KR" altLang="en-US" dirty="0">
                <a:solidFill>
                  <a:srgbClr val="48F60A"/>
                </a:solidFill>
              </a:rPr>
              <a:t>호스트를 대신해 </a:t>
            </a:r>
            <a:r>
              <a:rPr lang="en-US" altLang="ko-KR" dirty="0">
                <a:solidFill>
                  <a:srgbClr val="48F60A"/>
                </a:solidFill>
              </a:rPr>
              <a:t>ARP </a:t>
            </a:r>
            <a:r>
              <a:rPr lang="ko-KR" altLang="en-US" dirty="0">
                <a:solidFill>
                  <a:srgbClr val="48F60A"/>
                </a:solidFill>
              </a:rPr>
              <a:t>요청에 응답</a:t>
            </a:r>
            <a:r>
              <a:rPr lang="ko-KR" altLang="en-US" dirty="0"/>
              <a:t>하는 기능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/>
              <a:t>내부 유효 호스트 목록이 </a:t>
            </a:r>
            <a:r>
              <a:rPr lang="ko-KR" altLang="en-US" dirty="0">
                <a:solidFill>
                  <a:srgbClr val="48F60A"/>
                </a:solidFill>
              </a:rPr>
              <a:t>노출되어 공격자의 정찰 활동을 쉽게 만듦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라우터의 해당 인터페이스 설정 모드에서 </a:t>
            </a:r>
            <a:r>
              <a:rPr lang="en-US" altLang="ko-KR" dirty="0">
                <a:solidFill>
                  <a:srgbClr val="48F60A"/>
                </a:solidFill>
              </a:rPr>
              <a:t>no </a:t>
            </a:r>
            <a:r>
              <a:rPr lang="en-US" altLang="ko-KR" dirty="0" err="1">
                <a:solidFill>
                  <a:srgbClr val="48F60A"/>
                </a:solidFill>
              </a:rPr>
              <a:t>ip</a:t>
            </a:r>
            <a:r>
              <a:rPr lang="en-US" altLang="ko-KR" dirty="0">
                <a:solidFill>
                  <a:srgbClr val="48F60A"/>
                </a:solidFill>
              </a:rPr>
              <a:t> proxy-</a:t>
            </a:r>
            <a:r>
              <a:rPr lang="en-US" altLang="ko-KR" dirty="0" err="1">
                <a:solidFill>
                  <a:srgbClr val="48F60A"/>
                </a:solidFill>
              </a:rPr>
              <a:t>arp</a:t>
            </a:r>
            <a:r>
              <a:rPr lang="en-US" altLang="ko-KR" dirty="0">
                <a:solidFill>
                  <a:srgbClr val="48F60A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명령어를 사용하여 기능을 명시적으로 비활성화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en-US" altLang="ko-KR" spc="-100" dirty="0">
                <a:solidFill>
                  <a:schemeClr val="bg1"/>
                </a:solidFill>
              </a:rPr>
              <a:t>※ ARP : </a:t>
            </a:r>
            <a:r>
              <a:rPr lang="en-US" altLang="ko-KR" spc="-100" dirty="0">
                <a:solidFill>
                  <a:srgbClr val="48F60A"/>
                </a:solidFill>
              </a:rPr>
              <a:t>IP </a:t>
            </a:r>
            <a:r>
              <a:rPr lang="ko-KR" altLang="en-US" spc="-100" dirty="0">
                <a:solidFill>
                  <a:srgbClr val="48F60A"/>
                </a:solidFill>
              </a:rPr>
              <a:t>주소를 </a:t>
            </a:r>
            <a:r>
              <a:rPr lang="en-US" altLang="ko-KR" spc="-100" dirty="0">
                <a:solidFill>
                  <a:srgbClr val="48F60A"/>
                </a:solidFill>
              </a:rPr>
              <a:t>MAC </a:t>
            </a:r>
            <a:r>
              <a:rPr lang="ko-KR" altLang="en-US" spc="-100" dirty="0">
                <a:solidFill>
                  <a:srgbClr val="48F60A"/>
                </a:solidFill>
              </a:rPr>
              <a:t>주소로 </a:t>
            </a:r>
            <a:r>
              <a:rPr lang="ko-KR" altLang="en-US" spc="-100" dirty="0">
                <a:solidFill>
                  <a:schemeClr val="bg1"/>
                </a:solidFill>
              </a:rPr>
              <a:t>변환</a:t>
            </a:r>
            <a:endParaRPr lang="en-US" altLang="ko-KR" spc="-1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425"/>
          <a:stretch/>
        </p:blipFill>
        <p:spPr>
          <a:xfrm>
            <a:off x="4572000" y="2162426"/>
            <a:ext cx="3293144" cy="178117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5366192-B7CD-E360-168D-F87E51E6D9FE}"/>
              </a:ext>
            </a:extLst>
          </p:cNvPr>
          <p:cNvGraphicFramePr>
            <a:graphicFrameLocks noGrp="1"/>
          </p:cNvGraphicFramePr>
          <p:nvPr/>
        </p:nvGraphicFramePr>
        <p:xfrm>
          <a:off x="3935827" y="1484764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Network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기능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kern="1200" spc="0" baseline="0" dirty="0">
                          <a:solidFill>
                            <a:schemeClr val="accent6"/>
                          </a:solidFill>
                        </a:rPr>
                        <a:t>Proxy </a:t>
                      </a:r>
                      <a:r>
                        <a:rPr lang="en-US" altLang="ko-KR" sz="800" b="1" kern="1200" spc="0" baseline="0" dirty="0" err="1">
                          <a:solidFill>
                            <a:schemeClr val="accent6"/>
                          </a:solidFill>
                        </a:rPr>
                        <a:t>arp</a:t>
                      </a:r>
                      <a:r>
                        <a:rPr lang="en-US" altLang="ko-KR" sz="800" b="1" kern="1200" spc="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ko-KR" altLang="en-US" sz="800" b="1" kern="1200" spc="0" baseline="0" dirty="0">
                          <a:solidFill>
                            <a:schemeClr val="accent6"/>
                          </a:solidFill>
                        </a:rPr>
                        <a:t>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N-29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4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 요약</a:t>
            </a:r>
          </a:p>
        </p:txBody>
      </p:sp>
      <p:grpSp>
        <p:nvGrpSpPr>
          <p:cNvPr id="4" name="Google Shape;10955;p80"/>
          <p:cNvGrpSpPr/>
          <p:nvPr/>
        </p:nvGrpSpPr>
        <p:grpSpPr>
          <a:xfrm>
            <a:off x="1273725" y="2101292"/>
            <a:ext cx="876299" cy="1129868"/>
            <a:chOff x="6698441" y="2414530"/>
            <a:chExt cx="277644" cy="357984"/>
          </a:xfrm>
          <a:solidFill>
            <a:srgbClr val="0BC4D9"/>
          </a:solidFill>
        </p:grpSpPr>
        <p:sp>
          <p:nvSpPr>
            <p:cNvPr id="5" name="Google Shape;10956;p80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57;p80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58;p80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59;p80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60;p80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61;p80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896;p80"/>
          <p:cNvGrpSpPr/>
          <p:nvPr/>
        </p:nvGrpSpPr>
        <p:grpSpPr>
          <a:xfrm>
            <a:off x="2446489" y="2306226"/>
            <a:ext cx="720000" cy="720000"/>
            <a:chOff x="2633105" y="2431859"/>
            <a:chExt cx="363243" cy="328585"/>
          </a:xfrm>
          <a:solidFill>
            <a:srgbClr val="0BC4D9"/>
          </a:solidFill>
        </p:grpSpPr>
        <p:sp>
          <p:nvSpPr>
            <p:cNvPr id="12" name="Google Shape;10897;p80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98;p80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9;p80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00;p80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01;p80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02;p80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03;p80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04;p80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312;p41"/>
          <p:cNvSpPr/>
          <p:nvPr/>
        </p:nvSpPr>
        <p:spPr>
          <a:xfrm>
            <a:off x="981298" y="3479931"/>
            <a:ext cx="2461317" cy="4397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고객의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분노 표출</a:t>
            </a:r>
            <a:endParaRPr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Google Shape;312;p41"/>
          <p:cNvSpPr/>
          <p:nvPr/>
        </p:nvSpPr>
        <p:spPr>
          <a:xfrm>
            <a:off x="477666" y="1718196"/>
            <a:ext cx="2461317" cy="439761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Namhyux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Tovalds</a:t>
            </a:r>
            <a:endParaRPr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679" y="1419808"/>
            <a:ext cx="3076591" cy="2863801"/>
          </a:xfrm>
          <a:prstGeom prst="rect">
            <a:avLst/>
          </a:prstGeom>
          <a:ln w="19050">
            <a:solidFill>
              <a:srgbClr val="0BC4D9"/>
            </a:solidFill>
          </a:ln>
        </p:spPr>
      </p:pic>
      <p:grpSp>
        <p:nvGrpSpPr>
          <p:cNvPr id="32" name="Google Shape;1440;p71"/>
          <p:cNvGrpSpPr/>
          <p:nvPr/>
        </p:nvGrpSpPr>
        <p:grpSpPr>
          <a:xfrm>
            <a:off x="4061050" y="2507393"/>
            <a:ext cx="936358" cy="518833"/>
            <a:chOff x="4791775" y="1877500"/>
            <a:chExt cx="66725" cy="36975"/>
          </a:xfrm>
        </p:grpSpPr>
        <p:sp>
          <p:nvSpPr>
            <p:cNvPr id="33" name="Google Shape;1441;p71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42;p71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57661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차단</a:t>
            </a:r>
            <a:r>
              <a:rPr lang="en-US" altLang="ko-KR" dirty="0"/>
              <a:t>(CDP)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en-US" altLang="ko-KR" dirty="0"/>
              <a:t>Cisco </a:t>
            </a:r>
            <a:r>
              <a:rPr lang="ko-KR" altLang="en-US" dirty="0"/>
              <a:t>장비 간 </a:t>
            </a:r>
            <a:r>
              <a:rPr lang="ko-KR" altLang="en-US" dirty="0">
                <a:solidFill>
                  <a:srgbClr val="48F60A"/>
                </a:solidFill>
              </a:rPr>
              <a:t>주변 장비 정보를 자동으로 탐색</a:t>
            </a:r>
            <a:r>
              <a:rPr lang="ko-KR" altLang="en-US" dirty="0"/>
              <a:t>하고 공유하기 위한 </a:t>
            </a:r>
            <a:r>
              <a:rPr lang="en-US" altLang="ko-KR" dirty="0"/>
              <a:t>L2 </a:t>
            </a:r>
            <a:r>
              <a:rPr lang="ko-KR" altLang="en-US" dirty="0"/>
              <a:t>프로토콜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장비 모델</a:t>
            </a:r>
            <a:r>
              <a:rPr lang="en-US" altLang="ko-KR" dirty="0"/>
              <a:t>/OS </a:t>
            </a:r>
            <a:r>
              <a:rPr lang="ko-KR" altLang="en-US" dirty="0"/>
              <a:t>버전 등 </a:t>
            </a:r>
            <a:r>
              <a:rPr lang="ko-KR" altLang="en-US" dirty="0">
                <a:solidFill>
                  <a:srgbClr val="48F60A"/>
                </a:solidFill>
              </a:rPr>
              <a:t>민감한 정보가 노출</a:t>
            </a:r>
            <a:r>
              <a:rPr lang="ko-KR" altLang="en-US" dirty="0"/>
              <a:t>되어 공격자의 네트워크 정찰 및 특정 </a:t>
            </a:r>
            <a:r>
              <a:rPr lang="ko-KR" altLang="en-US" dirty="0">
                <a:solidFill>
                  <a:srgbClr val="48F60A"/>
                </a:solidFill>
              </a:rPr>
              <a:t>취약점 타겟 공격을 쉽게 만듦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spc="-100" dirty="0"/>
              <a:t>불필요한 정보 노출을 최소화하여 </a:t>
            </a:r>
            <a:r>
              <a:rPr lang="ko-KR" altLang="en-US" spc="-100" dirty="0">
                <a:solidFill>
                  <a:srgbClr val="48F60A"/>
                </a:solidFill>
              </a:rPr>
              <a:t>정찰 단계의 공격을 방지</a:t>
            </a:r>
            <a:endParaRPr lang="en-US" altLang="ko-KR" spc="-100" dirty="0">
              <a:solidFill>
                <a:srgbClr val="48F60A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87623"/>
            <a:ext cx="2524125" cy="647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01" y="2459670"/>
            <a:ext cx="2838450" cy="5143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013" y="2767080"/>
            <a:ext cx="1952625" cy="6286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643" y="3144325"/>
            <a:ext cx="2438400" cy="56197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5366192-B7CD-E360-168D-F87E51E6D9FE}"/>
              </a:ext>
            </a:extLst>
          </p:cNvPr>
          <p:cNvGraphicFramePr>
            <a:graphicFrameLocks noGrp="1"/>
          </p:cNvGraphicFramePr>
          <p:nvPr/>
        </p:nvGraphicFramePr>
        <p:xfrm>
          <a:off x="3935827" y="1484764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Network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기능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CDP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서비스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N-32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06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이중화</a:t>
            </a:r>
            <a:r>
              <a:rPr lang="en-US" altLang="ko-KR" dirty="0"/>
              <a:t>(</a:t>
            </a:r>
            <a:r>
              <a:rPr lang="ko-KR" altLang="en-US" dirty="0"/>
              <a:t>취약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/>
              <a:t>장비 고장 시 </a:t>
            </a:r>
            <a:r>
              <a:rPr lang="ko-KR" altLang="en-US" spc="-100" dirty="0">
                <a:solidFill>
                  <a:srgbClr val="48F60A"/>
                </a:solidFill>
              </a:rPr>
              <a:t>대체 수단이 없음</a:t>
            </a:r>
            <a:endParaRPr lang="en-US" altLang="ko-KR" spc="-100" dirty="0">
              <a:solidFill>
                <a:srgbClr val="48F60A"/>
              </a:solidFill>
            </a:endParaRPr>
          </a:p>
          <a:p>
            <a:endParaRPr lang="en-US" altLang="ko-KR" b="1" dirty="0"/>
          </a:p>
          <a:p>
            <a:r>
              <a:rPr lang="ko-KR" altLang="en-US" spc="-150" dirty="0"/>
              <a:t>서비스의 </a:t>
            </a:r>
            <a:r>
              <a:rPr lang="ko-KR" altLang="en-US" spc="-150" dirty="0">
                <a:solidFill>
                  <a:srgbClr val="48F60A"/>
                </a:solidFill>
              </a:rPr>
              <a:t>연속성 및 가용성 하락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장애 발생 시 업무가 즉시 중단되고 </a:t>
            </a:r>
            <a:r>
              <a:rPr lang="ko-KR" altLang="en-US" dirty="0">
                <a:solidFill>
                  <a:srgbClr val="48F60A"/>
                </a:solidFill>
              </a:rPr>
              <a:t>복구 시간 증가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서비스 중단으로 인한 </a:t>
            </a:r>
            <a:r>
              <a:rPr lang="ko-KR" altLang="en-US" dirty="0">
                <a:solidFill>
                  <a:srgbClr val="48F60A"/>
                </a:solidFill>
              </a:rPr>
              <a:t>기업 신뢰도 하락</a:t>
            </a:r>
            <a:endParaRPr lang="en-US" altLang="ko-KR" dirty="0">
              <a:solidFill>
                <a:srgbClr val="48F60A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777039" y="1931205"/>
            <a:ext cx="1220480" cy="84722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89" y="1993299"/>
            <a:ext cx="540000" cy="54000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201" y="2794576"/>
            <a:ext cx="540000" cy="5400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119" y="2794576"/>
            <a:ext cx="540000" cy="54000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89" y="1174338"/>
            <a:ext cx="540000" cy="54000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05" y="3700630"/>
            <a:ext cx="540000" cy="54000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453" y="3700630"/>
            <a:ext cx="540000" cy="54000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53" y="3700630"/>
            <a:ext cx="540000" cy="540000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13" y="3700630"/>
            <a:ext cx="540000" cy="540000"/>
          </a:xfrm>
          <a:prstGeom prst="rect">
            <a:avLst/>
          </a:prstGeom>
        </p:spPr>
      </p:pic>
      <p:cxnSp>
        <p:nvCxnSpPr>
          <p:cNvPr id="89" name="꺾인 연결선 88"/>
          <p:cNvCxnSpPr>
            <a:stCxn id="85" idx="0"/>
            <a:endCxn id="82" idx="1"/>
          </p:cNvCxnSpPr>
          <p:nvPr/>
        </p:nvCxnSpPr>
        <p:spPr>
          <a:xfrm rot="5400000" flipH="1" flipV="1">
            <a:off x="4683276" y="3310705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86" idx="0"/>
            <a:endCxn id="82" idx="3"/>
          </p:cNvCxnSpPr>
          <p:nvPr/>
        </p:nvCxnSpPr>
        <p:spPr>
          <a:xfrm rot="16200000" flipV="1">
            <a:off x="5407300" y="3270477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82" idx="0"/>
            <a:endCxn id="81" idx="1"/>
          </p:cNvCxnSpPr>
          <p:nvPr/>
        </p:nvCxnSpPr>
        <p:spPr>
          <a:xfrm rot="5400000" flipH="1" flipV="1">
            <a:off x="5459157" y="2147344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81" idx="3"/>
            <a:endCxn id="83" idx="0"/>
          </p:cNvCxnSpPr>
          <p:nvPr/>
        </p:nvCxnSpPr>
        <p:spPr>
          <a:xfrm>
            <a:off x="6646389" y="2263299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3" idx="1"/>
            <a:endCxn id="87" idx="0"/>
          </p:cNvCxnSpPr>
          <p:nvPr/>
        </p:nvCxnSpPr>
        <p:spPr>
          <a:xfrm rot="10800000" flipV="1">
            <a:off x="6917453" y="3064576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83" idx="3"/>
            <a:endCxn id="88" idx="0"/>
          </p:cNvCxnSpPr>
          <p:nvPr/>
        </p:nvCxnSpPr>
        <p:spPr>
          <a:xfrm>
            <a:off x="7615119" y="3064576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84" idx="2"/>
            <a:endCxn id="81" idx="0"/>
          </p:cNvCxnSpPr>
          <p:nvPr/>
        </p:nvCxnSpPr>
        <p:spPr>
          <a:xfrm>
            <a:off x="6376389" y="1714338"/>
            <a:ext cx="0" cy="278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Google Shape;312;p41"/>
          <p:cNvSpPr/>
          <p:nvPr/>
        </p:nvSpPr>
        <p:spPr>
          <a:xfrm>
            <a:off x="5757844" y="2398007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7" name="Google Shape;312;p41"/>
          <p:cNvSpPr/>
          <p:nvPr/>
        </p:nvSpPr>
        <p:spPr>
          <a:xfrm>
            <a:off x="6828390" y="428860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99" name="Google Shape;312;p41"/>
          <p:cNvSpPr/>
          <p:nvPr/>
        </p:nvSpPr>
        <p:spPr>
          <a:xfrm>
            <a:off x="5227636" y="4284906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0" name="Google Shape;312;p41"/>
          <p:cNvSpPr/>
          <p:nvPr/>
        </p:nvSpPr>
        <p:spPr>
          <a:xfrm>
            <a:off x="4319588" y="428860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20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3925766" y="3338482"/>
            <a:ext cx="4620127" cy="1123515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이중화</a:t>
            </a:r>
            <a:r>
              <a:rPr lang="en-US" altLang="ko-KR" dirty="0"/>
              <a:t>(</a:t>
            </a:r>
            <a:r>
              <a:rPr lang="ko-KR" altLang="en-US" dirty="0"/>
              <a:t>보안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dirty="0"/>
              <a:t>장애 발생 시에도 백업 경로가 즉시 작동하여 핵심 </a:t>
            </a:r>
            <a:r>
              <a:rPr lang="ko-KR" altLang="en-US" dirty="0">
                <a:solidFill>
                  <a:srgbClr val="48F60A"/>
                </a:solidFill>
              </a:rPr>
              <a:t>서비스의 중단 없는 운영을 보장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시스템이 항상 사용 가능한 상태를 </a:t>
            </a:r>
            <a:r>
              <a:rPr lang="ko-KR" altLang="en-US" spc="-100" dirty="0"/>
              <a:t>유지</a:t>
            </a:r>
            <a:r>
              <a:rPr lang="en-US" altLang="ko-KR" spc="-100" dirty="0"/>
              <a:t>, </a:t>
            </a:r>
            <a:r>
              <a:rPr lang="ko-KR" altLang="en-US" spc="-100" dirty="0">
                <a:solidFill>
                  <a:srgbClr val="48F60A"/>
                </a:solidFill>
              </a:rPr>
              <a:t>네트워크의 전반적인 신뢰도 향상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데이터 트래픽 증가에 대비하여 </a:t>
            </a:r>
            <a:r>
              <a:rPr lang="ko-KR" altLang="en-US" dirty="0">
                <a:solidFill>
                  <a:srgbClr val="48F60A"/>
                </a:solidFill>
              </a:rPr>
              <a:t>네트워크 용량을 유연하게 확장 할 수 있는 기반</a:t>
            </a:r>
            <a:r>
              <a:rPr lang="ko-KR" altLang="en-US" dirty="0"/>
              <a:t>을 마련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007805" y="1462749"/>
            <a:ext cx="2456048" cy="119197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30" y="2204891"/>
            <a:ext cx="360000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4" y="2204891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30" y="1533316"/>
            <a:ext cx="360000" cy="3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4" y="1533316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21" name="직선 연결선 20"/>
          <p:cNvCxnSpPr>
            <a:stCxn id="15" idx="3"/>
            <a:endCxn id="14" idx="1"/>
          </p:cNvCxnSpPr>
          <p:nvPr/>
        </p:nvCxnSpPr>
        <p:spPr>
          <a:xfrm>
            <a:off x="5875830" y="1713316"/>
            <a:ext cx="778024" cy="67157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6" idx="1"/>
            <a:endCxn id="8" idx="3"/>
          </p:cNvCxnSpPr>
          <p:nvPr/>
        </p:nvCxnSpPr>
        <p:spPr>
          <a:xfrm flipH="1">
            <a:off x="5875830" y="1713316"/>
            <a:ext cx="778024" cy="67157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5" idx="2"/>
            <a:endCxn id="8" idx="0"/>
          </p:cNvCxnSpPr>
          <p:nvPr/>
        </p:nvCxnSpPr>
        <p:spPr>
          <a:xfrm>
            <a:off x="5695830" y="1893316"/>
            <a:ext cx="0" cy="31157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6" idx="2"/>
            <a:endCxn id="14" idx="0"/>
          </p:cNvCxnSpPr>
          <p:nvPr/>
        </p:nvCxnSpPr>
        <p:spPr>
          <a:xfrm>
            <a:off x="6833854" y="1893316"/>
            <a:ext cx="0" cy="311575"/>
          </a:xfrm>
          <a:prstGeom prst="line">
            <a:avLst/>
          </a:prstGeom>
          <a:ln w="19050">
            <a:solidFill>
              <a:srgbClr val="48F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312;p41"/>
          <p:cNvSpPr/>
          <p:nvPr/>
        </p:nvSpPr>
        <p:spPr>
          <a:xfrm>
            <a:off x="5086013" y="1850657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Master</a:t>
            </a:r>
          </a:p>
        </p:txBody>
      </p:sp>
      <p:sp>
        <p:nvSpPr>
          <p:cNvPr id="45" name="Google Shape;312;p41"/>
          <p:cNvSpPr/>
          <p:nvPr/>
        </p:nvSpPr>
        <p:spPr>
          <a:xfrm>
            <a:off x="6235830" y="185752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Backup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546" y="3485324"/>
            <a:ext cx="4268565" cy="371180"/>
          </a:xfrm>
          <a:prstGeom prst="rect">
            <a:avLst/>
          </a:prstGeom>
        </p:spPr>
      </p:pic>
      <p:cxnSp>
        <p:nvCxnSpPr>
          <p:cNvPr id="48" name="직선 연결선 47"/>
          <p:cNvCxnSpPr/>
          <p:nvPr/>
        </p:nvCxnSpPr>
        <p:spPr>
          <a:xfrm flipH="1">
            <a:off x="3921559" y="2650898"/>
            <a:ext cx="1069177" cy="6914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63853" y="2650898"/>
            <a:ext cx="1082040" cy="6875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546" y="3900239"/>
            <a:ext cx="4253646" cy="417288"/>
          </a:xfrm>
          <a:prstGeom prst="rect">
            <a:avLst/>
          </a:prstGeom>
        </p:spPr>
      </p:pic>
      <p:sp>
        <p:nvSpPr>
          <p:cNvPr id="57" name="Google Shape;312;p41"/>
          <p:cNvSpPr/>
          <p:nvPr/>
        </p:nvSpPr>
        <p:spPr>
          <a:xfrm>
            <a:off x="4647164" y="153195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8" name="Google Shape;312;p41"/>
          <p:cNvSpPr/>
          <p:nvPr/>
        </p:nvSpPr>
        <p:spPr>
          <a:xfrm>
            <a:off x="4647164" y="221332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</p:spTree>
    <p:extLst>
      <p:ext uri="{BB962C8B-B14F-4D97-AF65-F5344CB8AC3E}">
        <p14:creationId xmlns:p14="http://schemas.microsoft.com/office/powerpoint/2010/main" val="29160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논리적 네트워크 분할</a:t>
            </a:r>
            <a:r>
              <a:rPr lang="en-US" altLang="ko-KR" dirty="0"/>
              <a:t>(</a:t>
            </a:r>
            <a:r>
              <a:rPr lang="ko-KR" altLang="en-US" dirty="0"/>
              <a:t>취약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rgbClr val="48F60A"/>
                </a:solidFill>
              </a:rPr>
              <a:t>악성 트래픽 </a:t>
            </a:r>
            <a:r>
              <a:rPr lang="ko-KR" altLang="en-US" spc="-100" dirty="0"/>
              <a:t>네트워크 전체로 </a:t>
            </a:r>
            <a:r>
              <a:rPr lang="ko-KR" altLang="en-US" spc="-100" dirty="0">
                <a:solidFill>
                  <a:srgbClr val="48F60A"/>
                </a:solidFill>
              </a:rPr>
              <a:t>확산</a:t>
            </a:r>
            <a:endParaRPr lang="en-US" altLang="ko-KR" spc="-100" dirty="0">
              <a:solidFill>
                <a:srgbClr val="48F60A"/>
              </a:solidFill>
            </a:endParaRPr>
          </a:p>
          <a:p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dirty="0"/>
              <a:t>전체 네트워크 </a:t>
            </a:r>
            <a:r>
              <a:rPr lang="ko-KR" altLang="en-US" dirty="0">
                <a:solidFill>
                  <a:srgbClr val="48F60A"/>
                </a:solidFill>
              </a:rPr>
              <a:t>성능 저하 </a:t>
            </a:r>
            <a:r>
              <a:rPr lang="ko-KR" altLang="en-US" dirty="0"/>
              <a:t>및 병목 현상을 유발</a:t>
            </a:r>
            <a:endParaRPr lang="en-US" altLang="ko-KR" dirty="0"/>
          </a:p>
          <a:p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dirty="0"/>
              <a:t>관리 및 </a:t>
            </a:r>
            <a:r>
              <a:rPr lang="ko-KR" altLang="en-US" dirty="0">
                <a:solidFill>
                  <a:srgbClr val="48F60A"/>
                </a:solidFill>
              </a:rPr>
              <a:t>문제 해결</a:t>
            </a:r>
            <a:r>
              <a:rPr lang="ko-KR" altLang="en-US" dirty="0"/>
              <a:t>이 복잡하고 </a:t>
            </a:r>
            <a:r>
              <a:rPr lang="ko-KR" altLang="en-US" dirty="0">
                <a:solidFill>
                  <a:srgbClr val="48F60A"/>
                </a:solidFill>
              </a:rPr>
              <a:t>비효율적</a:t>
            </a:r>
            <a:endParaRPr lang="en-US" altLang="ko-KR" dirty="0">
              <a:solidFill>
                <a:srgbClr val="48F60A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28995" y="3532763"/>
            <a:ext cx="3675768" cy="84722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608" y="1993299"/>
            <a:ext cx="540000" cy="54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20" y="2794576"/>
            <a:ext cx="540000" cy="540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38" y="2794576"/>
            <a:ext cx="540000" cy="54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24" y="3700630"/>
            <a:ext cx="540000" cy="540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72" y="3700630"/>
            <a:ext cx="540000" cy="54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72" y="3700630"/>
            <a:ext cx="540000" cy="54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32" y="3700630"/>
            <a:ext cx="540000" cy="540000"/>
          </a:xfrm>
          <a:prstGeom prst="rect">
            <a:avLst/>
          </a:prstGeom>
        </p:spPr>
      </p:pic>
      <p:cxnSp>
        <p:nvCxnSpPr>
          <p:cNvPr id="38" name="꺾인 연결선 37"/>
          <p:cNvCxnSpPr>
            <a:stCxn id="30" idx="0"/>
            <a:endCxn id="28" idx="1"/>
          </p:cNvCxnSpPr>
          <p:nvPr/>
        </p:nvCxnSpPr>
        <p:spPr>
          <a:xfrm rot="5400000" flipH="1" flipV="1">
            <a:off x="4482495" y="3310705"/>
            <a:ext cx="636054" cy="1437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1" idx="0"/>
            <a:endCxn id="28" idx="3"/>
          </p:cNvCxnSpPr>
          <p:nvPr/>
        </p:nvCxnSpPr>
        <p:spPr>
          <a:xfrm rot="16200000" flipV="1">
            <a:off x="5206519" y="3270477"/>
            <a:ext cx="636054" cy="22425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8" idx="0"/>
            <a:endCxn id="27" idx="1"/>
          </p:cNvCxnSpPr>
          <p:nvPr/>
        </p:nvCxnSpPr>
        <p:spPr>
          <a:xfrm rot="5400000" flipH="1" flipV="1">
            <a:off x="5258376" y="2147344"/>
            <a:ext cx="531277" cy="76318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7" idx="3"/>
            <a:endCxn id="29" idx="0"/>
          </p:cNvCxnSpPr>
          <p:nvPr/>
        </p:nvCxnSpPr>
        <p:spPr>
          <a:xfrm>
            <a:off x="6445608" y="2263299"/>
            <a:ext cx="698730" cy="53127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29" idx="1"/>
            <a:endCxn id="36" idx="0"/>
          </p:cNvCxnSpPr>
          <p:nvPr/>
        </p:nvCxnSpPr>
        <p:spPr>
          <a:xfrm rot="10800000" flipV="1">
            <a:off x="6716672" y="3064576"/>
            <a:ext cx="157666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29" idx="3"/>
            <a:endCxn id="37" idx="0"/>
          </p:cNvCxnSpPr>
          <p:nvPr/>
        </p:nvCxnSpPr>
        <p:spPr>
          <a:xfrm>
            <a:off x="7414338" y="3064576"/>
            <a:ext cx="205094" cy="6360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312;p41"/>
          <p:cNvSpPr/>
          <p:nvPr/>
        </p:nvSpPr>
        <p:spPr>
          <a:xfrm>
            <a:off x="5557063" y="2398007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Google Shape;312;p41"/>
          <p:cNvSpPr/>
          <p:nvPr/>
        </p:nvSpPr>
        <p:spPr>
          <a:xfrm>
            <a:off x="6627609" y="428860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53" name="Google Shape;312;p41"/>
          <p:cNvSpPr/>
          <p:nvPr/>
        </p:nvSpPr>
        <p:spPr>
          <a:xfrm>
            <a:off x="5026855" y="4284906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Google Shape;312;p41"/>
          <p:cNvSpPr/>
          <p:nvPr/>
        </p:nvSpPr>
        <p:spPr>
          <a:xfrm>
            <a:off x="4118807" y="428860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608" y="1174338"/>
            <a:ext cx="540000" cy="540000"/>
          </a:xfrm>
          <a:prstGeom prst="rect">
            <a:avLst/>
          </a:prstGeom>
        </p:spPr>
      </p:pic>
      <p:cxnSp>
        <p:nvCxnSpPr>
          <p:cNvPr id="23" name="직선 연결선 22"/>
          <p:cNvCxnSpPr>
            <a:stCxn id="22" idx="2"/>
          </p:cNvCxnSpPr>
          <p:nvPr/>
        </p:nvCxnSpPr>
        <p:spPr>
          <a:xfrm>
            <a:off x="6175608" y="1714338"/>
            <a:ext cx="0" cy="278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95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논리적 네트워크 분할</a:t>
            </a:r>
            <a:r>
              <a:rPr lang="en-US" altLang="ko-KR" dirty="0"/>
              <a:t>(</a:t>
            </a:r>
            <a:r>
              <a:rPr lang="ko-KR" altLang="en-US" dirty="0"/>
              <a:t>보안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en-US" altLang="ko-KR" spc="-100" dirty="0">
                <a:solidFill>
                  <a:schemeClr val="bg1"/>
                </a:solidFill>
              </a:rPr>
              <a:t>VLAN :</a:t>
            </a:r>
            <a:r>
              <a:rPr lang="en-US" altLang="ko-KR" spc="-100" dirty="0">
                <a:solidFill>
                  <a:srgbClr val="48F60A"/>
                </a:solidFill>
              </a:rPr>
              <a:t> </a:t>
            </a:r>
            <a:r>
              <a:rPr lang="ko-KR" altLang="en-US" spc="-100" dirty="0">
                <a:solidFill>
                  <a:srgbClr val="48F60A"/>
                </a:solidFill>
              </a:rPr>
              <a:t>하나인 스위치</a:t>
            </a:r>
            <a:r>
              <a:rPr lang="ko-KR" altLang="en-US" spc="-100" dirty="0"/>
              <a:t>를 </a:t>
            </a:r>
            <a:r>
              <a:rPr lang="en-US" altLang="ko-KR" spc="-100" dirty="0"/>
              <a:t/>
            </a:r>
            <a:br>
              <a:rPr lang="en-US" altLang="ko-KR" spc="-100" dirty="0"/>
            </a:br>
            <a:r>
              <a:rPr lang="ko-KR" altLang="en-US" spc="-100" dirty="0">
                <a:solidFill>
                  <a:srgbClr val="48F60A"/>
                </a:solidFill>
              </a:rPr>
              <a:t>여러 개의 네트워크로</a:t>
            </a:r>
            <a:r>
              <a:rPr lang="ko-KR" altLang="en-US" spc="-100" dirty="0"/>
              <a:t> 나누는 기술</a:t>
            </a:r>
            <a:endParaRPr lang="en-US" altLang="ko-KR" spc="-100" dirty="0"/>
          </a:p>
          <a:p>
            <a:endParaRPr lang="en-US" altLang="ko-KR" dirty="0"/>
          </a:p>
          <a:p>
            <a:r>
              <a:rPr lang="ko-KR" altLang="en-US" dirty="0"/>
              <a:t>네트워크를 여러 개의 </a:t>
            </a:r>
            <a:r>
              <a:rPr lang="ko-KR" altLang="en-US" dirty="0">
                <a:solidFill>
                  <a:srgbClr val="48F60A"/>
                </a:solidFill>
              </a:rPr>
              <a:t>논리적인 </a:t>
            </a:r>
            <a:r>
              <a:rPr lang="ko-KR" altLang="en-US" dirty="0" err="1">
                <a:solidFill>
                  <a:srgbClr val="48F60A"/>
                </a:solidFill>
              </a:rPr>
              <a:t>브로드캐스트</a:t>
            </a:r>
            <a:r>
              <a:rPr lang="ko-KR" altLang="en-US" dirty="0">
                <a:solidFill>
                  <a:srgbClr val="48F60A"/>
                </a:solidFill>
              </a:rPr>
              <a:t> 도메인으로 분할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dirty="0"/>
              <a:t>민</a:t>
            </a:r>
            <a:r>
              <a:rPr lang="ko-KR" altLang="en-US" dirty="0" smtClean="0"/>
              <a:t>감한 </a:t>
            </a:r>
            <a:r>
              <a:rPr lang="ko-KR" altLang="en-US" dirty="0"/>
              <a:t>데이터나 시스템에 대한 접근을 제한하여 </a:t>
            </a:r>
            <a:r>
              <a:rPr lang="ko-KR" altLang="en-US" dirty="0">
                <a:solidFill>
                  <a:srgbClr val="48F60A"/>
                </a:solidFill>
              </a:rPr>
              <a:t>보안 사고의 위험 감소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dirty="0"/>
              <a:t>각 그룹에 필요한 만큼의 </a:t>
            </a:r>
            <a:r>
              <a:rPr lang="ko-KR" altLang="en-US" dirty="0">
                <a:solidFill>
                  <a:srgbClr val="48F60A"/>
                </a:solidFill>
              </a:rPr>
              <a:t>적절한 크기의 </a:t>
            </a:r>
            <a:r>
              <a:rPr lang="ko-KR" altLang="en-US" dirty="0" err="1">
                <a:solidFill>
                  <a:srgbClr val="48F60A"/>
                </a:solidFill>
              </a:rPr>
              <a:t>서브넷을</a:t>
            </a:r>
            <a:r>
              <a:rPr lang="ko-KR" altLang="en-US" dirty="0">
                <a:solidFill>
                  <a:srgbClr val="48F60A"/>
                </a:solidFill>
              </a:rPr>
              <a:t> 할당</a:t>
            </a:r>
            <a:endParaRPr lang="en-US" altLang="ko-KR" dirty="0">
              <a:solidFill>
                <a:srgbClr val="48F60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01" y="2434395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01" y="3252526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44" y="3252526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24" y="3252526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24" y="1396713"/>
            <a:ext cx="360000" cy="3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24" y="2434395"/>
            <a:ext cx="360000" cy="3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44" y="2434395"/>
            <a:ext cx="360000" cy="360000"/>
          </a:xfrm>
          <a:prstGeom prst="rect">
            <a:avLst/>
          </a:prstGeom>
        </p:spPr>
      </p:pic>
      <p:cxnSp>
        <p:nvCxnSpPr>
          <p:cNvPr id="20" name="직선 연결선 19"/>
          <p:cNvCxnSpPr>
            <a:stCxn id="16" idx="2"/>
            <a:endCxn id="12" idx="0"/>
          </p:cNvCxnSpPr>
          <p:nvPr/>
        </p:nvCxnSpPr>
        <p:spPr>
          <a:xfrm>
            <a:off x="7652044" y="2794395"/>
            <a:ext cx="0" cy="458131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312;p41"/>
          <p:cNvSpPr/>
          <p:nvPr/>
        </p:nvSpPr>
        <p:spPr>
          <a:xfrm>
            <a:off x="4060682" y="3618915"/>
            <a:ext cx="782060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VLAN10</a:t>
            </a:r>
          </a:p>
        </p:txBody>
      </p:sp>
      <p:sp>
        <p:nvSpPr>
          <p:cNvPr id="25" name="Google Shape;312;p41"/>
          <p:cNvSpPr/>
          <p:nvPr/>
        </p:nvSpPr>
        <p:spPr>
          <a:xfrm>
            <a:off x="6260545" y="3623494"/>
            <a:ext cx="863582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LOG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VLAN120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12" y="3252526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53" y="3252526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34" name="Google Shape;312;p41"/>
          <p:cNvSpPr/>
          <p:nvPr/>
        </p:nvSpPr>
        <p:spPr>
          <a:xfrm>
            <a:off x="4732271" y="3617942"/>
            <a:ext cx="782060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영업팀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VLAN20</a:t>
            </a:r>
          </a:p>
        </p:txBody>
      </p:sp>
      <p:sp>
        <p:nvSpPr>
          <p:cNvPr id="35" name="Google Shape;312;p41"/>
          <p:cNvSpPr/>
          <p:nvPr/>
        </p:nvSpPr>
        <p:spPr>
          <a:xfrm>
            <a:off x="5414589" y="3617942"/>
            <a:ext cx="782060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개발팀</a:t>
            </a: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VLAN30</a:t>
            </a:r>
          </a:p>
        </p:txBody>
      </p:sp>
      <p:sp>
        <p:nvSpPr>
          <p:cNvPr id="40" name="Google Shape;312;p41"/>
          <p:cNvSpPr/>
          <p:nvPr/>
        </p:nvSpPr>
        <p:spPr>
          <a:xfrm>
            <a:off x="7247308" y="3618915"/>
            <a:ext cx="863582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서버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VLAN130</a:t>
            </a:r>
          </a:p>
        </p:txBody>
      </p:sp>
      <p:cxnSp>
        <p:nvCxnSpPr>
          <p:cNvPr id="42" name="직선 연결선 41"/>
          <p:cNvCxnSpPr>
            <a:stCxn id="13" idx="0"/>
            <a:endCxn id="15" idx="2"/>
          </p:cNvCxnSpPr>
          <p:nvPr/>
        </p:nvCxnSpPr>
        <p:spPr>
          <a:xfrm flipV="1">
            <a:off x="6693324" y="2794395"/>
            <a:ext cx="0" cy="4581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1" idx="0"/>
            <a:endCxn id="10" idx="2"/>
          </p:cNvCxnSpPr>
          <p:nvPr/>
        </p:nvCxnSpPr>
        <p:spPr>
          <a:xfrm flipV="1">
            <a:off x="5123301" y="2794395"/>
            <a:ext cx="0" cy="4581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32" idx="0"/>
            <a:endCxn id="10" idx="2"/>
          </p:cNvCxnSpPr>
          <p:nvPr/>
        </p:nvCxnSpPr>
        <p:spPr>
          <a:xfrm rot="5400000" flipH="1" flipV="1">
            <a:off x="4558441" y="2687667"/>
            <a:ext cx="458131" cy="671589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33" idx="0"/>
            <a:endCxn id="10" idx="2"/>
          </p:cNvCxnSpPr>
          <p:nvPr/>
        </p:nvCxnSpPr>
        <p:spPr>
          <a:xfrm rot="16200000" flipV="1">
            <a:off x="5220512" y="2697185"/>
            <a:ext cx="458131" cy="652552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0" idx="0"/>
            <a:endCxn id="14" idx="2"/>
          </p:cNvCxnSpPr>
          <p:nvPr/>
        </p:nvCxnSpPr>
        <p:spPr>
          <a:xfrm rot="5400000" flipH="1" flipV="1">
            <a:off x="5569471" y="1310543"/>
            <a:ext cx="677682" cy="1570023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5" idx="0"/>
            <a:endCxn id="14" idx="2"/>
          </p:cNvCxnSpPr>
          <p:nvPr/>
        </p:nvCxnSpPr>
        <p:spPr>
          <a:xfrm flipV="1">
            <a:off x="6693324" y="1756713"/>
            <a:ext cx="0" cy="677682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6" idx="0"/>
            <a:endCxn id="14" idx="2"/>
          </p:cNvCxnSpPr>
          <p:nvPr/>
        </p:nvCxnSpPr>
        <p:spPr>
          <a:xfrm rot="16200000" flipV="1">
            <a:off x="6833843" y="1616194"/>
            <a:ext cx="677682" cy="958720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4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30;p56"/>
          <p:cNvSpPr txBox="1">
            <a:spLocks noGrp="1"/>
          </p:cNvSpPr>
          <p:nvPr>
            <p:ph type="title"/>
          </p:nvPr>
        </p:nvSpPr>
        <p:spPr>
          <a:xfrm>
            <a:off x="1044450" y="1014900"/>
            <a:ext cx="7055100" cy="31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Trouble</a:t>
            </a:r>
            <a:br>
              <a:rPr lang="en-US" sz="57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sz="57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Shooting</a:t>
            </a:r>
            <a:endParaRPr sz="57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Google Shape;833;p56"/>
          <p:cNvGrpSpPr/>
          <p:nvPr/>
        </p:nvGrpSpPr>
        <p:grpSpPr>
          <a:xfrm>
            <a:off x="548303" y="2574691"/>
            <a:ext cx="1683227" cy="2119000"/>
            <a:chOff x="548303" y="2574691"/>
            <a:chExt cx="1683227" cy="2119000"/>
          </a:xfrm>
        </p:grpSpPr>
        <p:sp>
          <p:nvSpPr>
            <p:cNvPr id="8" name="Google Shape;834;p56"/>
            <p:cNvSpPr/>
            <p:nvPr/>
          </p:nvSpPr>
          <p:spPr>
            <a:xfrm rot="900013">
              <a:off x="7700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56"/>
            <p:cNvSpPr/>
            <p:nvPr/>
          </p:nvSpPr>
          <p:spPr>
            <a:xfrm rot="900013">
              <a:off x="8081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31;p56"/>
          <p:cNvSpPr/>
          <p:nvPr/>
        </p:nvSpPr>
        <p:spPr>
          <a:xfrm>
            <a:off x="418975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32;p56"/>
          <p:cNvSpPr/>
          <p:nvPr/>
        </p:nvSpPr>
        <p:spPr>
          <a:xfrm>
            <a:off x="8099550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트러블 슈팅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en-US" altLang="ko-KR" dirty="0"/>
              <a:t>GNS </a:t>
            </a:r>
            <a:r>
              <a:rPr lang="ko-KR" altLang="en-US" dirty="0"/>
              <a:t>작업중 </a:t>
            </a:r>
            <a:r>
              <a:rPr lang="en-US" altLang="ko-KR" dirty="0"/>
              <a:t>PC</a:t>
            </a:r>
            <a:r>
              <a:rPr lang="ko-KR" altLang="en-US" dirty="0"/>
              <a:t>에서 외부 망으로 </a:t>
            </a:r>
            <a:r>
              <a:rPr lang="en-US" altLang="ko-KR" dirty="0">
                <a:solidFill>
                  <a:srgbClr val="48F60A"/>
                </a:solidFill>
              </a:rPr>
              <a:t>Ping</a:t>
            </a:r>
            <a:r>
              <a:rPr lang="ko-KR" altLang="en-US" dirty="0">
                <a:solidFill>
                  <a:srgbClr val="48F60A"/>
                </a:solidFill>
              </a:rPr>
              <a:t>을 보낼 수 없던 상황</a:t>
            </a:r>
            <a:r>
              <a:rPr lang="ko-KR" altLang="en-US" dirty="0"/>
              <a:t> 발생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spc="-100" dirty="0"/>
              <a:t>발생한 경로를 따라 </a:t>
            </a:r>
            <a:r>
              <a:rPr lang="ko-KR" altLang="en-US" spc="-100" dirty="0">
                <a:solidFill>
                  <a:srgbClr val="48F60A"/>
                </a:solidFill>
              </a:rPr>
              <a:t>설정 확인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spc="-100" dirty="0"/>
              <a:t>광고는 잘 되어 있었으나 </a:t>
            </a:r>
            <a:r>
              <a:rPr lang="ko-KR" altLang="en-US" spc="-100" dirty="0">
                <a:solidFill>
                  <a:srgbClr val="48F60A"/>
                </a:solidFill>
              </a:rPr>
              <a:t>경로를 학습 실패</a:t>
            </a:r>
            <a:endParaRPr lang="en-US" altLang="ko-KR" spc="-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958"/>
          <a:stretch/>
        </p:blipFill>
        <p:spPr>
          <a:xfrm>
            <a:off x="4340088" y="1646886"/>
            <a:ext cx="3620194" cy="106013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19588" y="2293225"/>
            <a:ext cx="3567806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41372" b="8788"/>
          <a:stretch/>
        </p:blipFill>
        <p:spPr>
          <a:xfrm>
            <a:off x="4319588" y="3019508"/>
            <a:ext cx="3567806" cy="8567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15956" y="3202388"/>
            <a:ext cx="2473523" cy="71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8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트러블 슈팅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3240000" cy="3418289"/>
          </a:xfrm>
        </p:spPr>
        <p:txBody>
          <a:bodyPr/>
          <a:lstStyle/>
          <a:p>
            <a:r>
              <a:rPr lang="en-US" altLang="ko-KR" dirty="0"/>
              <a:t>Trunk </a:t>
            </a:r>
            <a:r>
              <a:rPr lang="ko-KR" altLang="en-US" dirty="0"/>
              <a:t>설정을 한 포트 확인 결과 </a:t>
            </a:r>
            <a:r>
              <a:rPr lang="ko-KR" altLang="en-US" dirty="0">
                <a:solidFill>
                  <a:srgbClr val="48F60A"/>
                </a:solidFill>
              </a:rPr>
              <a:t>설정이 다른 것을 확인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spc="-100" dirty="0"/>
              <a:t>설정을 일치 시킨 후 정상적으로 핑이 가는 것을 확인</a:t>
            </a:r>
            <a:endParaRPr lang="en-US" altLang="ko-KR" spc="-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88" y="1943100"/>
            <a:ext cx="3715242" cy="23527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239827" y="2463233"/>
            <a:ext cx="3741420" cy="607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2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32000" y="1462749"/>
            <a:ext cx="8280000" cy="3418289"/>
          </a:xfrm>
        </p:spPr>
        <p:txBody>
          <a:bodyPr/>
          <a:lstStyle/>
          <a:p>
            <a:r>
              <a:rPr lang="ko-KR" altLang="en-US" dirty="0"/>
              <a:t>네트워크 이중화를 통해 단일 장애 지점을 제거하면서 </a:t>
            </a:r>
            <a:r>
              <a:rPr lang="ko-KR" altLang="en-US" dirty="0">
                <a:solidFill>
                  <a:srgbClr val="48F60A"/>
                </a:solidFill>
              </a:rPr>
              <a:t>안정성과 통신 연속성을 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r>
              <a:rPr lang="ko-KR" altLang="en-US" dirty="0">
                <a:solidFill>
                  <a:srgbClr val="48F60A"/>
                </a:solidFill>
              </a:rPr>
              <a:t>확보할 수 있었다</a:t>
            </a:r>
            <a:r>
              <a:rPr lang="en-US" altLang="ko-KR" dirty="0">
                <a:solidFill>
                  <a:srgbClr val="48F60A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VLAN</a:t>
            </a:r>
            <a:r>
              <a:rPr lang="ko-KR" altLang="en-US" dirty="0"/>
              <a:t>을 적용해 논리적으로 망을 분리함으로써 보안을 강화하고 </a:t>
            </a:r>
            <a:r>
              <a:rPr lang="ko-KR" altLang="en-US" dirty="0">
                <a:solidFill>
                  <a:srgbClr val="48F60A"/>
                </a:solidFill>
              </a:rPr>
              <a:t>트래픽 관리도 더욱 효율적으로 수행할 수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이와 같은 구성으로 지사 네트워크에서 </a:t>
            </a:r>
            <a:r>
              <a:rPr lang="ko-KR" altLang="en-US" dirty="0">
                <a:solidFill>
                  <a:srgbClr val="48F60A"/>
                </a:solidFill>
              </a:rPr>
              <a:t>안정성과 관리 효율을 동시에 달성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dirty="0"/>
              <a:t>보다 견고한 업무 환경을 구축한 의미 있는 경험이었다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9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068B8943-B4C6-7E72-4D44-25A50025F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67C8B01-F966-52C4-7CC5-D47E4A93DFC1}"/>
              </a:ext>
            </a:extLst>
          </p:cNvPr>
          <p:cNvSpPr/>
          <p:nvPr/>
        </p:nvSpPr>
        <p:spPr>
          <a:xfrm>
            <a:off x="4018305" y="1846367"/>
            <a:ext cx="1109134" cy="1094399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srgbClr val="F8F5FF"/>
              </a:solidFill>
              <a:latin typeface="Arial"/>
              <a:ea typeface="맑은 고딕" panose="020B0503020000020004" pitchFamily="50" charset="-127"/>
            </a:endParaRPr>
          </a:p>
        </p:txBody>
      </p:sp>
      <p:grpSp>
        <p:nvGrpSpPr>
          <p:cNvPr id="339" name="Google Shape;339;p41">
            <a:extLst>
              <a:ext uri="{FF2B5EF4-FFF2-40B4-BE49-F238E27FC236}">
                <a16:creationId xmlns:a16="http://schemas.microsoft.com/office/drawing/2014/main" id="{5F1D5F30-09EB-AB7B-EA66-0F0A216A54FE}"/>
              </a:ext>
            </a:extLst>
          </p:cNvPr>
          <p:cNvGrpSpPr/>
          <p:nvPr/>
        </p:nvGrpSpPr>
        <p:grpSpPr>
          <a:xfrm>
            <a:off x="261259" y="292365"/>
            <a:ext cx="783199" cy="640169"/>
            <a:chOff x="7884425" y="705450"/>
            <a:chExt cx="590425" cy="482600"/>
          </a:xfrm>
        </p:grpSpPr>
        <p:sp>
          <p:nvSpPr>
            <p:cNvPr id="340" name="Google Shape;340;p41">
              <a:extLst>
                <a:ext uri="{FF2B5EF4-FFF2-40B4-BE49-F238E27FC236}">
                  <a16:creationId xmlns:a16="http://schemas.microsoft.com/office/drawing/2014/main" id="{E123C5D2-BEB6-7237-9A59-EA6E1719D65C}"/>
                </a:ext>
              </a:extLst>
            </p:cNvPr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sp>
          <p:nvSpPr>
            <p:cNvPr id="341" name="Google Shape;341;p41">
              <a:extLst>
                <a:ext uri="{FF2B5EF4-FFF2-40B4-BE49-F238E27FC236}">
                  <a16:creationId xmlns:a16="http://schemas.microsoft.com/office/drawing/2014/main" id="{E74C39A8-9A89-C328-0754-9F1971DBF78B}"/>
                </a:ext>
              </a:extLst>
            </p:cNvPr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</p:grpSp>
      <p:sp>
        <p:nvSpPr>
          <p:cNvPr id="35" name="Google Shape;312;p41">
            <a:extLst>
              <a:ext uri="{FF2B5EF4-FFF2-40B4-BE49-F238E27FC236}">
                <a16:creationId xmlns:a16="http://schemas.microsoft.com/office/drawing/2014/main" id="{DEBE9BE1-FE98-500B-C168-C53F67D2E89C}"/>
              </a:ext>
            </a:extLst>
          </p:cNvPr>
          <p:cNvSpPr/>
          <p:nvPr/>
        </p:nvSpPr>
        <p:spPr>
          <a:xfrm>
            <a:off x="261258" y="1459159"/>
            <a:ext cx="3240000" cy="2225185"/>
          </a:xfrm>
          <a:prstGeom prst="roundRect">
            <a:avLst>
              <a:gd name="adj" fmla="val 453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>
              <a:buClr>
                <a:srgbClr val="F8F5FF"/>
              </a:buClr>
              <a:buSzPts val="1400"/>
              <a:buFont typeface="Rubik"/>
              <a:buChar char="●"/>
            </a:pPr>
            <a:r>
              <a:rPr lang="ko-KR" altLang="en-US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본사</a:t>
            </a:r>
            <a:r>
              <a:rPr lang="en-US" altLang="ko-KR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지사 윈도우 </a:t>
            </a:r>
            <a:r>
              <a:rPr lang="en-US" altLang="ko-KR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DNS </a:t>
            </a:r>
            <a:r>
              <a:rPr lang="ko-KR" altLang="en-US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314;p41"/>
          <p:cNvSpPr txBox="1">
            <a:spLocks noGrp="1"/>
          </p:cNvSpPr>
          <p:nvPr>
            <p:ph type="title"/>
          </p:nvPr>
        </p:nvSpPr>
        <p:spPr>
          <a:xfrm>
            <a:off x="638285" y="-493817"/>
            <a:ext cx="3572400" cy="225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이서진</a:t>
            </a:r>
            <a:endParaRPr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65DC07C-6B8F-0008-6454-B1C3FBE0F4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35" y="1934919"/>
            <a:ext cx="599006" cy="752948"/>
          </a:xfrm>
          <a:prstGeom prst="rect">
            <a:avLst/>
          </a:prstGeom>
          <a:ln w="19050">
            <a:noFill/>
          </a:ln>
        </p:spPr>
      </p:pic>
      <p:sp>
        <p:nvSpPr>
          <p:cNvPr id="326" name="Google Shape;312;p41">
            <a:extLst>
              <a:ext uri="{FF2B5EF4-FFF2-40B4-BE49-F238E27FC236}">
                <a16:creationId xmlns:a16="http://schemas.microsoft.com/office/drawing/2014/main" id="{7EFE379B-11B3-47AB-CF6E-36858574541E}"/>
              </a:ext>
            </a:extLst>
          </p:cNvPr>
          <p:cNvSpPr/>
          <p:nvPr/>
        </p:nvSpPr>
        <p:spPr>
          <a:xfrm>
            <a:off x="4116748" y="2634956"/>
            <a:ext cx="879264" cy="282399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altLang="ko-KR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DNS</a:t>
            </a:r>
            <a:r>
              <a:rPr lang="ko-KR" altLang="en-US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서버</a:t>
            </a:r>
            <a:endParaRPr lang="en-US" altLang="ko-KR" sz="100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DD5FE633-AF00-AB5D-2045-7CA511C31F70}"/>
              </a:ext>
            </a:extLst>
          </p:cNvPr>
          <p:cNvSpPr/>
          <p:nvPr/>
        </p:nvSpPr>
        <p:spPr>
          <a:xfrm>
            <a:off x="5409550" y="3124759"/>
            <a:ext cx="701274" cy="82983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srgbClr val="F8F5FF"/>
              </a:solidFill>
              <a:latin typeface="Arial"/>
              <a:ea typeface="맑은 고딕" panose="020B0503020000020004" pitchFamily="50" charset="-127"/>
            </a:endParaRPr>
          </a:p>
        </p:txBody>
      </p:sp>
      <p:pic>
        <p:nvPicPr>
          <p:cNvPr id="335" name="그림 334">
            <a:extLst>
              <a:ext uri="{FF2B5EF4-FFF2-40B4-BE49-F238E27FC236}">
                <a16:creationId xmlns:a16="http://schemas.microsoft.com/office/drawing/2014/main" id="{869D9B12-59A1-8DCB-3ACD-C88300658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83" y="36247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336" name="그림 335">
            <a:extLst>
              <a:ext uri="{FF2B5EF4-FFF2-40B4-BE49-F238E27FC236}">
                <a16:creationId xmlns:a16="http://schemas.microsoft.com/office/drawing/2014/main" id="{5FEC5077-8A1C-3E8B-C6BC-E7D714A0C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28" y="3447520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37" name="그림 336">
            <a:extLst>
              <a:ext uri="{FF2B5EF4-FFF2-40B4-BE49-F238E27FC236}">
                <a16:creationId xmlns:a16="http://schemas.microsoft.com/office/drawing/2014/main" id="{F32068AC-178A-06D6-364D-A57A41D67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28" y="4063857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38" name="그림 337">
            <a:extLst>
              <a:ext uri="{FF2B5EF4-FFF2-40B4-BE49-F238E27FC236}">
                <a16:creationId xmlns:a16="http://schemas.microsoft.com/office/drawing/2014/main" id="{BBC441FE-8F23-CB27-BB7E-17EAF17635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868" y="4063857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42" name="그림 341">
            <a:extLst>
              <a:ext uri="{FF2B5EF4-FFF2-40B4-BE49-F238E27FC236}">
                <a16:creationId xmlns:a16="http://schemas.microsoft.com/office/drawing/2014/main" id="{2D47595F-8920-14E8-E3AB-E31536B56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12" y="4063857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43" name="그림 342">
            <a:extLst>
              <a:ext uri="{FF2B5EF4-FFF2-40B4-BE49-F238E27FC236}">
                <a16:creationId xmlns:a16="http://schemas.microsoft.com/office/drawing/2014/main" id="{F842F33D-717F-480D-29C7-044606B24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12" y="3447520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44" name="그림 343">
            <a:extLst>
              <a:ext uri="{FF2B5EF4-FFF2-40B4-BE49-F238E27FC236}">
                <a16:creationId xmlns:a16="http://schemas.microsoft.com/office/drawing/2014/main" id="{212070D6-0C3B-CB02-387D-9C8706F5A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868" y="3447520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630E59A8-2917-5B66-762F-3299213EBFAA}"/>
              </a:ext>
            </a:extLst>
          </p:cNvPr>
          <p:cNvCxnSpPr>
            <a:stCxn id="336" idx="2"/>
            <a:endCxn id="337" idx="0"/>
          </p:cNvCxnSpPr>
          <p:nvPr/>
        </p:nvCxnSpPr>
        <p:spPr>
          <a:xfrm>
            <a:off x="6885728" y="3807521"/>
            <a:ext cx="0" cy="2563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연결선 345">
            <a:extLst>
              <a:ext uri="{FF2B5EF4-FFF2-40B4-BE49-F238E27FC236}">
                <a16:creationId xmlns:a16="http://schemas.microsoft.com/office/drawing/2014/main" id="{EDEDC9AB-BC73-A782-3488-5D0D7D23DB44}"/>
              </a:ext>
            </a:extLst>
          </p:cNvPr>
          <p:cNvCxnSpPr>
            <a:stCxn id="343" idx="2"/>
            <a:endCxn id="342" idx="0"/>
          </p:cNvCxnSpPr>
          <p:nvPr/>
        </p:nvCxnSpPr>
        <p:spPr>
          <a:xfrm>
            <a:off x="7571912" y="3807521"/>
            <a:ext cx="0" cy="256337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8F08E8E2-804A-1C44-C515-6ADD70B95A59}"/>
              </a:ext>
            </a:extLst>
          </p:cNvPr>
          <p:cNvCxnSpPr>
            <a:stCxn id="344" idx="2"/>
            <a:endCxn id="338" idx="0"/>
          </p:cNvCxnSpPr>
          <p:nvPr/>
        </p:nvCxnSpPr>
        <p:spPr>
          <a:xfrm>
            <a:off x="8185868" y="3807521"/>
            <a:ext cx="0" cy="256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" name="그림 347">
            <a:extLst>
              <a:ext uri="{FF2B5EF4-FFF2-40B4-BE49-F238E27FC236}">
                <a16:creationId xmlns:a16="http://schemas.microsoft.com/office/drawing/2014/main" id="{88141B88-1F55-573E-5C28-4A9C395624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12" y="2877140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49" name="그림 348">
            <a:extLst>
              <a:ext uri="{FF2B5EF4-FFF2-40B4-BE49-F238E27FC236}">
                <a16:creationId xmlns:a16="http://schemas.microsoft.com/office/drawing/2014/main" id="{46CE1CA4-15D4-D4A7-1FA2-DEDDA2D8C8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806" y="2877140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50" name="그림 349">
            <a:extLst>
              <a:ext uri="{FF2B5EF4-FFF2-40B4-BE49-F238E27FC236}">
                <a16:creationId xmlns:a16="http://schemas.microsoft.com/office/drawing/2014/main" id="{6DE5C6B9-865B-67BA-025C-34FD3F722A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28" y="1877867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51" name="그림 350">
            <a:extLst>
              <a:ext uri="{FF2B5EF4-FFF2-40B4-BE49-F238E27FC236}">
                <a16:creationId xmlns:a16="http://schemas.microsoft.com/office/drawing/2014/main" id="{67943968-7619-AF92-11CE-397EDB24C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32" y="1846366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44BB3BF3-1DCB-2BDD-2E76-777B8B3E4C33}"/>
              </a:ext>
            </a:extLst>
          </p:cNvPr>
          <p:cNvCxnSpPr>
            <a:endCxn id="350" idx="0"/>
          </p:cNvCxnSpPr>
          <p:nvPr/>
        </p:nvCxnSpPr>
        <p:spPr>
          <a:xfrm>
            <a:off x="7106028" y="1563238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7505BAE5-9938-60B8-91C8-DBC0C587AD26}"/>
              </a:ext>
            </a:extLst>
          </p:cNvPr>
          <p:cNvCxnSpPr>
            <a:endCxn id="351" idx="0"/>
          </p:cNvCxnSpPr>
          <p:nvPr/>
        </p:nvCxnSpPr>
        <p:spPr>
          <a:xfrm>
            <a:off x="8066032" y="1531737"/>
            <a:ext cx="0" cy="314630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4" name="그림 353">
            <a:extLst>
              <a:ext uri="{FF2B5EF4-FFF2-40B4-BE49-F238E27FC236}">
                <a16:creationId xmlns:a16="http://schemas.microsoft.com/office/drawing/2014/main" id="{0D7C09D0-4E2C-9C7E-6036-86A5FBD8AB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28" y="121005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55" name="그림 354">
            <a:extLst>
              <a:ext uri="{FF2B5EF4-FFF2-40B4-BE49-F238E27FC236}">
                <a16:creationId xmlns:a16="http://schemas.microsoft.com/office/drawing/2014/main" id="{1B84DAAC-5563-BE3F-7AC5-898F054C3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098" y="1198262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56" name="그림 355">
            <a:extLst>
              <a:ext uri="{FF2B5EF4-FFF2-40B4-BE49-F238E27FC236}">
                <a16:creationId xmlns:a16="http://schemas.microsoft.com/office/drawing/2014/main" id="{021F56D2-DE65-3532-4BBC-08D7EDFF92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12" y="2260803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357" name="그림 356">
            <a:extLst>
              <a:ext uri="{FF2B5EF4-FFF2-40B4-BE49-F238E27FC236}">
                <a16:creationId xmlns:a16="http://schemas.microsoft.com/office/drawing/2014/main" id="{1384E0EF-BE2C-6E02-15F6-08AA346EA9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12" y="843843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358" name="꺾인 연결선 47">
            <a:extLst>
              <a:ext uri="{FF2B5EF4-FFF2-40B4-BE49-F238E27FC236}">
                <a16:creationId xmlns:a16="http://schemas.microsoft.com/office/drawing/2014/main" id="{5300ED37-77B2-08EB-38BC-8EDFF9B0A879}"/>
              </a:ext>
            </a:extLst>
          </p:cNvPr>
          <p:cNvCxnSpPr>
            <a:stCxn id="354" idx="0"/>
            <a:endCxn id="357" idx="1"/>
          </p:cNvCxnSpPr>
          <p:nvPr/>
        </p:nvCxnSpPr>
        <p:spPr>
          <a:xfrm rot="5400000" flipH="1" flipV="1">
            <a:off x="7155867" y="974007"/>
            <a:ext cx="186209" cy="285884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꺾인 연결선 48">
            <a:extLst>
              <a:ext uri="{FF2B5EF4-FFF2-40B4-BE49-F238E27FC236}">
                <a16:creationId xmlns:a16="http://schemas.microsoft.com/office/drawing/2014/main" id="{684D9167-EDA6-1DDB-FE4D-7D8769C756B6}"/>
              </a:ext>
            </a:extLst>
          </p:cNvPr>
          <p:cNvCxnSpPr>
            <a:stCxn id="357" idx="3"/>
            <a:endCxn id="355" idx="0"/>
          </p:cNvCxnSpPr>
          <p:nvPr/>
        </p:nvCxnSpPr>
        <p:spPr>
          <a:xfrm>
            <a:off x="7751913" y="1023844"/>
            <a:ext cx="350186" cy="174419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93AE35B2-7E34-1619-9587-4707B7AF1FFA}"/>
              </a:ext>
            </a:extLst>
          </p:cNvPr>
          <p:cNvCxnSpPr>
            <a:stCxn id="354" idx="3"/>
            <a:endCxn id="351" idx="1"/>
          </p:cNvCxnSpPr>
          <p:nvPr/>
        </p:nvCxnSpPr>
        <p:spPr>
          <a:xfrm>
            <a:off x="7286028" y="1390053"/>
            <a:ext cx="600004" cy="636314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AFCE140B-1F06-2D11-9F18-A99DAB4BE46A}"/>
              </a:ext>
            </a:extLst>
          </p:cNvPr>
          <p:cNvCxnSpPr>
            <a:stCxn id="355" idx="1"/>
            <a:endCxn id="350" idx="3"/>
          </p:cNvCxnSpPr>
          <p:nvPr/>
        </p:nvCxnSpPr>
        <p:spPr>
          <a:xfrm flipH="1">
            <a:off x="7286028" y="1378262"/>
            <a:ext cx="636070" cy="679605"/>
          </a:xfrm>
          <a:prstGeom prst="line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꺾인 연결선 54">
            <a:extLst>
              <a:ext uri="{FF2B5EF4-FFF2-40B4-BE49-F238E27FC236}">
                <a16:creationId xmlns:a16="http://schemas.microsoft.com/office/drawing/2014/main" id="{572B8633-89E6-7A37-13E1-331689ADE1D3}"/>
              </a:ext>
            </a:extLst>
          </p:cNvPr>
          <p:cNvCxnSpPr>
            <a:stCxn id="350" idx="2"/>
            <a:endCxn id="356" idx="1"/>
          </p:cNvCxnSpPr>
          <p:nvPr/>
        </p:nvCxnSpPr>
        <p:spPr>
          <a:xfrm rot="16200000" flipH="1">
            <a:off x="7147503" y="2196394"/>
            <a:ext cx="202936" cy="285884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꺾인 연결선 55">
            <a:extLst>
              <a:ext uri="{FF2B5EF4-FFF2-40B4-BE49-F238E27FC236}">
                <a16:creationId xmlns:a16="http://schemas.microsoft.com/office/drawing/2014/main" id="{1A8C7B11-3EAF-5EE0-8E77-02DB538306DB}"/>
              </a:ext>
            </a:extLst>
          </p:cNvPr>
          <p:cNvCxnSpPr>
            <a:stCxn id="356" idx="3"/>
            <a:endCxn id="351" idx="2"/>
          </p:cNvCxnSpPr>
          <p:nvPr/>
        </p:nvCxnSpPr>
        <p:spPr>
          <a:xfrm flipV="1">
            <a:off x="7751913" y="2206367"/>
            <a:ext cx="314120" cy="234437"/>
          </a:xfrm>
          <a:prstGeom prst="bentConnector2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꺾인 연결선 56">
            <a:extLst>
              <a:ext uri="{FF2B5EF4-FFF2-40B4-BE49-F238E27FC236}">
                <a16:creationId xmlns:a16="http://schemas.microsoft.com/office/drawing/2014/main" id="{F1B73539-444B-69A7-F05A-EF2615162AD3}"/>
              </a:ext>
            </a:extLst>
          </p:cNvPr>
          <p:cNvCxnSpPr>
            <a:stCxn id="349" idx="0"/>
            <a:endCxn id="356" idx="2"/>
          </p:cNvCxnSpPr>
          <p:nvPr/>
        </p:nvCxnSpPr>
        <p:spPr>
          <a:xfrm rot="16200000" flipV="1">
            <a:off x="7664692" y="2528025"/>
            <a:ext cx="256337" cy="441894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꺾인 연결선 57">
            <a:extLst>
              <a:ext uri="{FF2B5EF4-FFF2-40B4-BE49-F238E27FC236}">
                <a16:creationId xmlns:a16="http://schemas.microsoft.com/office/drawing/2014/main" id="{5FC58BAF-61DF-40A1-6406-17161C8FBB42}"/>
              </a:ext>
            </a:extLst>
          </p:cNvPr>
          <p:cNvCxnSpPr>
            <a:stCxn id="343" idx="0"/>
            <a:endCxn id="348" idx="2"/>
          </p:cNvCxnSpPr>
          <p:nvPr/>
        </p:nvCxnSpPr>
        <p:spPr>
          <a:xfrm rot="16200000" flipV="1">
            <a:off x="7239622" y="3115230"/>
            <a:ext cx="210380" cy="454200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꺾인 연결선 58">
            <a:extLst>
              <a:ext uri="{FF2B5EF4-FFF2-40B4-BE49-F238E27FC236}">
                <a16:creationId xmlns:a16="http://schemas.microsoft.com/office/drawing/2014/main" id="{0232B346-7368-B263-EFD1-0615C1E9AB3D}"/>
              </a:ext>
            </a:extLst>
          </p:cNvPr>
          <p:cNvCxnSpPr>
            <a:stCxn id="343" idx="0"/>
            <a:endCxn id="349" idx="2"/>
          </p:cNvCxnSpPr>
          <p:nvPr/>
        </p:nvCxnSpPr>
        <p:spPr>
          <a:xfrm rot="5400000" flipH="1" flipV="1">
            <a:off x="7687669" y="3121383"/>
            <a:ext cx="210380" cy="441894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꺾인 연결선 59">
            <a:extLst>
              <a:ext uri="{FF2B5EF4-FFF2-40B4-BE49-F238E27FC236}">
                <a16:creationId xmlns:a16="http://schemas.microsoft.com/office/drawing/2014/main" id="{4BAAC137-7B26-1046-14D5-E801804370EB}"/>
              </a:ext>
            </a:extLst>
          </p:cNvPr>
          <p:cNvCxnSpPr>
            <a:stCxn id="344" idx="0"/>
            <a:endCxn id="349" idx="2"/>
          </p:cNvCxnSpPr>
          <p:nvPr/>
        </p:nvCxnSpPr>
        <p:spPr>
          <a:xfrm rot="16200000" flipV="1">
            <a:off x="7994647" y="3256299"/>
            <a:ext cx="210380" cy="172062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꺾인 연결선 60">
            <a:extLst>
              <a:ext uri="{FF2B5EF4-FFF2-40B4-BE49-F238E27FC236}">
                <a16:creationId xmlns:a16="http://schemas.microsoft.com/office/drawing/2014/main" id="{45936F25-9CB2-C5B4-B315-D810CDE2AEE0}"/>
              </a:ext>
            </a:extLst>
          </p:cNvPr>
          <p:cNvCxnSpPr>
            <a:stCxn id="356" idx="2"/>
            <a:endCxn id="348" idx="0"/>
          </p:cNvCxnSpPr>
          <p:nvPr/>
        </p:nvCxnSpPr>
        <p:spPr>
          <a:xfrm rot="5400000">
            <a:off x="7216645" y="2521871"/>
            <a:ext cx="256337" cy="454200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꺾인 연결선 61">
            <a:extLst>
              <a:ext uri="{FF2B5EF4-FFF2-40B4-BE49-F238E27FC236}">
                <a16:creationId xmlns:a16="http://schemas.microsoft.com/office/drawing/2014/main" id="{D4B3D852-4791-901E-5522-64A054523120}"/>
              </a:ext>
            </a:extLst>
          </p:cNvPr>
          <p:cNvCxnSpPr>
            <a:stCxn id="336" idx="0"/>
            <a:endCxn id="348" idx="2"/>
          </p:cNvCxnSpPr>
          <p:nvPr/>
        </p:nvCxnSpPr>
        <p:spPr>
          <a:xfrm rot="5400000" flipH="1" flipV="1">
            <a:off x="6896530" y="3226338"/>
            <a:ext cx="210380" cy="231984"/>
          </a:xfrm>
          <a:prstGeom prst="bentConnector3">
            <a:avLst/>
          </a:prstGeom>
          <a:ln w="19050">
            <a:solidFill>
              <a:srgbClr val="0BC4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Google Shape;312;p41">
            <a:extLst>
              <a:ext uri="{FF2B5EF4-FFF2-40B4-BE49-F238E27FC236}">
                <a16:creationId xmlns:a16="http://schemas.microsoft.com/office/drawing/2014/main" id="{3A823B0E-2C2A-32E7-E834-CE3385067CE0}"/>
              </a:ext>
            </a:extLst>
          </p:cNvPr>
          <p:cNvSpPr/>
          <p:nvPr/>
        </p:nvSpPr>
        <p:spPr>
          <a:xfrm>
            <a:off x="7845473" y="1214771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ko-KR" altLang="en-US" sz="1000" dirty="0" err="1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백본</a:t>
            </a:r>
            <a:endParaRPr lang="en-US" altLang="ko-KR" sz="100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1" name="Google Shape;312;p41">
            <a:extLst>
              <a:ext uri="{FF2B5EF4-FFF2-40B4-BE49-F238E27FC236}">
                <a16:creationId xmlns:a16="http://schemas.microsoft.com/office/drawing/2014/main" id="{6FD5A81D-9BE6-378B-FB28-44BED8CC9611}"/>
              </a:ext>
            </a:extLst>
          </p:cNvPr>
          <p:cNvSpPr/>
          <p:nvPr/>
        </p:nvSpPr>
        <p:spPr>
          <a:xfrm>
            <a:off x="7892091" y="185205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altLang="ko-KR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L4 SW</a:t>
            </a:r>
          </a:p>
        </p:txBody>
      </p:sp>
      <p:sp>
        <p:nvSpPr>
          <p:cNvPr id="372" name="Google Shape;312;p41">
            <a:extLst>
              <a:ext uri="{FF2B5EF4-FFF2-40B4-BE49-F238E27FC236}">
                <a16:creationId xmlns:a16="http://schemas.microsoft.com/office/drawing/2014/main" id="{1B6E82D4-64CB-E7A9-FF64-012903EC0173}"/>
              </a:ext>
            </a:extLst>
          </p:cNvPr>
          <p:cNvSpPr/>
          <p:nvPr/>
        </p:nvSpPr>
        <p:spPr>
          <a:xfrm>
            <a:off x="6962095" y="2734594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ko-KR" altLang="en-US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방화벽</a:t>
            </a:r>
            <a:endParaRPr lang="en-US" altLang="ko-KR" sz="100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3" name="Google Shape;312;p41">
            <a:extLst>
              <a:ext uri="{FF2B5EF4-FFF2-40B4-BE49-F238E27FC236}">
                <a16:creationId xmlns:a16="http://schemas.microsoft.com/office/drawing/2014/main" id="{16A3FA10-FB55-EE5D-D01D-4F7FEE75D05F}"/>
              </a:ext>
            </a:extLst>
          </p:cNvPr>
          <p:cNvSpPr/>
          <p:nvPr/>
        </p:nvSpPr>
        <p:spPr>
          <a:xfrm>
            <a:off x="7908973" y="2868529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altLang="ko-KR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L3 SW</a:t>
            </a:r>
          </a:p>
        </p:txBody>
      </p:sp>
      <p:sp>
        <p:nvSpPr>
          <p:cNvPr id="374" name="Google Shape;312;p41">
            <a:extLst>
              <a:ext uri="{FF2B5EF4-FFF2-40B4-BE49-F238E27FC236}">
                <a16:creationId xmlns:a16="http://schemas.microsoft.com/office/drawing/2014/main" id="{8128C1D5-348F-C50E-DE76-FC55C03BC0AE}"/>
              </a:ext>
            </a:extLst>
          </p:cNvPr>
          <p:cNvSpPr/>
          <p:nvPr/>
        </p:nvSpPr>
        <p:spPr>
          <a:xfrm>
            <a:off x="6115322" y="4314590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ko-KR" altLang="en-US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</a:t>
            </a:r>
            <a:r>
              <a:rPr lang="en-US" altLang="ko-KR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</a:p>
        </p:txBody>
      </p:sp>
      <p:sp>
        <p:nvSpPr>
          <p:cNvPr id="375" name="Google Shape;312;p41">
            <a:extLst>
              <a:ext uri="{FF2B5EF4-FFF2-40B4-BE49-F238E27FC236}">
                <a16:creationId xmlns:a16="http://schemas.microsoft.com/office/drawing/2014/main" id="{703D71F0-43EA-5A72-7747-F468AB1E37E9}"/>
              </a:ext>
            </a:extLst>
          </p:cNvPr>
          <p:cNvSpPr/>
          <p:nvPr/>
        </p:nvSpPr>
        <p:spPr>
          <a:xfrm>
            <a:off x="6962095" y="1140685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altLang="ko-KR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</a:p>
        </p:txBody>
      </p:sp>
      <p:pic>
        <p:nvPicPr>
          <p:cNvPr id="376" name="그림 375">
            <a:extLst>
              <a:ext uri="{FF2B5EF4-FFF2-40B4-BE49-F238E27FC236}">
                <a16:creationId xmlns:a16="http://schemas.microsoft.com/office/drawing/2014/main" id="{EFAAF472-51FA-F32C-5633-0D5BCC7D4B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38" y="2237867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77" name="그림 376">
            <a:extLst>
              <a:ext uri="{FF2B5EF4-FFF2-40B4-BE49-F238E27FC236}">
                <a16:creationId xmlns:a16="http://schemas.microsoft.com/office/drawing/2014/main" id="{49887070-30A0-B1C8-EF7C-B11152413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38" y="2733838"/>
            <a:ext cx="360000" cy="360000"/>
          </a:xfrm>
          <a:prstGeom prst="rect">
            <a:avLst/>
          </a:prstGeom>
          <a:ln w="19050">
            <a:noFill/>
          </a:ln>
        </p:spPr>
      </p:pic>
      <p:pic>
        <p:nvPicPr>
          <p:cNvPr id="378" name="그림 377">
            <a:extLst>
              <a:ext uri="{FF2B5EF4-FFF2-40B4-BE49-F238E27FC236}">
                <a16:creationId xmlns:a16="http://schemas.microsoft.com/office/drawing/2014/main" id="{03B5BEC2-510D-A9A6-6781-6DFAE07F79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8F6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38" y="3229809"/>
            <a:ext cx="360000" cy="360000"/>
          </a:xfrm>
          <a:prstGeom prst="rect">
            <a:avLst/>
          </a:prstGeom>
          <a:ln w="19050">
            <a:noFill/>
          </a:ln>
        </p:spPr>
      </p:pic>
      <p:cxnSp>
        <p:nvCxnSpPr>
          <p:cNvPr id="379" name="꺾인 연결선 73">
            <a:extLst>
              <a:ext uri="{FF2B5EF4-FFF2-40B4-BE49-F238E27FC236}">
                <a16:creationId xmlns:a16="http://schemas.microsoft.com/office/drawing/2014/main" id="{E65E8CD8-5AFA-28A0-0CBA-08D5904E5E96}"/>
              </a:ext>
            </a:extLst>
          </p:cNvPr>
          <p:cNvCxnSpPr>
            <a:stCxn id="350" idx="1"/>
            <a:endCxn id="376" idx="0"/>
          </p:cNvCxnSpPr>
          <p:nvPr/>
        </p:nvCxnSpPr>
        <p:spPr>
          <a:xfrm rot="10800000" flipV="1">
            <a:off x="5729038" y="2057867"/>
            <a:ext cx="1196990" cy="180000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 379">
            <a:extLst>
              <a:ext uri="{FF2B5EF4-FFF2-40B4-BE49-F238E27FC236}">
                <a16:creationId xmlns:a16="http://schemas.microsoft.com/office/drawing/2014/main" id="{8ABA880B-88C8-D848-9F95-B5A44FBBDF94}"/>
              </a:ext>
            </a:extLst>
          </p:cNvPr>
          <p:cNvCxnSpPr>
            <a:stCxn id="376" idx="2"/>
            <a:endCxn id="377" idx="0"/>
          </p:cNvCxnSpPr>
          <p:nvPr/>
        </p:nvCxnSpPr>
        <p:spPr>
          <a:xfrm>
            <a:off x="5729038" y="2597868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연결선 380">
            <a:extLst>
              <a:ext uri="{FF2B5EF4-FFF2-40B4-BE49-F238E27FC236}">
                <a16:creationId xmlns:a16="http://schemas.microsoft.com/office/drawing/2014/main" id="{F6059D15-ECCD-4032-3AFE-ACE6842B733D}"/>
              </a:ext>
            </a:extLst>
          </p:cNvPr>
          <p:cNvCxnSpPr>
            <a:stCxn id="377" idx="2"/>
            <a:endCxn id="378" idx="0"/>
          </p:cNvCxnSpPr>
          <p:nvPr/>
        </p:nvCxnSpPr>
        <p:spPr>
          <a:xfrm>
            <a:off x="5729038" y="3093839"/>
            <a:ext cx="0" cy="135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꺾인 연결선 110">
            <a:extLst>
              <a:ext uri="{FF2B5EF4-FFF2-40B4-BE49-F238E27FC236}">
                <a16:creationId xmlns:a16="http://schemas.microsoft.com/office/drawing/2014/main" id="{6A704984-FC3E-C87A-B8B9-E521A24CAB7A}"/>
              </a:ext>
            </a:extLst>
          </p:cNvPr>
          <p:cNvCxnSpPr>
            <a:cxnSpLocks/>
            <a:stCxn id="357" idx="0"/>
            <a:endCxn id="335" idx="1"/>
          </p:cNvCxnSpPr>
          <p:nvPr/>
        </p:nvCxnSpPr>
        <p:spPr>
          <a:xfrm rot="5400000" flipH="1" flipV="1">
            <a:off x="7709312" y="405073"/>
            <a:ext cx="301373" cy="576171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Google Shape;312;p41">
            <a:extLst>
              <a:ext uri="{FF2B5EF4-FFF2-40B4-BE49-F238E27FC236}">
                <a16:creationId xmlns:a16="http://schemas.microsoft.com/office/drawing/2014/main" id="{740D5B34-AF38-E230-3D30-ACE685BFAE22}"/>
              </a:ext>
            </a:extLst>
          </p:cNvPr>
          <p:cNvSpPr/>
          <p:nvPr/>
        </p:nvSpPr>
        <p:spPr>
          <a:xfrm>
            <a:off x="6962095" y="4327118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ko-KR" altLang="en-US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서버</a:t>
            </a:r>
            <a:endParaRPr lang="en-US" altLang="ko-KR" sz="100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5" name="Google Shape;312;p41">
            <a:extLst>
              <a:ext uri="{FF2B5EF4-FFF2-40B4-BE49-F238E27FC236}">
                <a16:creationId xmlns:a16="http://schemas.microsoft.com/office/drawing/2014/main" id="{04099BDD-43A3-A233-68C5-EF76A3288EDB}"/>
              </a:ext>
            </a:extLst>
          </p:cNvPr>
          <p:cNvSpPr/>
          <p:nvPr/>
        </p:nvSpPr>
        <p:spPr>
          <a:xfrm>
            <a:off x="7631900" y="4344736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altLang="ko-KR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endParaRPr lang="en-US" altLang="ko-KR" sz="1000" dirty="0">
              <a:solidFill>
                <a:srgbClr val="F8F5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8" name="Google Shape;312;p41">
            <a:extLst>
              <a:ext uri="{FF2B5EF4-FFF2-40B4-BE49-F238E27FC236}">
                <a16:creationId xmlns:a16="http://schemas.microsoft.com/office/drawing/2014/main" id="{F8ACAC66-BE73-BA24-9675-BEBF7B80DE8A}"/>
              </a:ext>
            </a:extLst>
          </p:cNvPr>
          <p:cNvSpPr/>
          <p:nvPr/>
        </p:nvSpPr>
        <p:spPr>
          <a:xfrm>
            <a:off x="5131213" y="3544773"/>
            <a:ext cx="1219633" cy="348467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altLang="ko-KR" sz="1000" dirty="0">
                <a:solidFill>
                  <a:srgbClr val="F8F5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DMZ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4009581" y="2940765"/>
            <a:ext cx="1370802" cy="10201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123275" y="1852053"/>
            <a:ext cx="968499" cy="12727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0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 요약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809347" y="2009915"/>
            <a:ext cx="1325895" cy="1209972"/>
            <a:chOff x="1139507" y="2144188"/>
            <a:chExt cx="1325895" cy="1209972"/>
          </a:xfrm>
        </p:grpSpPr>
        <p:grpSp>
          <p:nvGrpSpPr>
            <p:cNvPr id="31" name="Google Shape;9178;p77"/>
            <p:cNvGrpSpPr/>
            <p:nvPr/>
          </p:nvGrpSpPr>
          <p:grpSpPr>
            <a:xfrm>
              <a:off x="1666656" y="2468659"/>
              <a:ext cx="317645" cy="318757"/>
              <a:chOff x="5779408" y="3699191"/>
              <a:chExt cx="317645" cy="318757"/>
            </a:xfrm>
            <a:solidFill>
              <a:srgbClr val="F20E75"/>
            </a:solidFill>
          </p:grpSpPr>
          <p:sp>
            <p:nvSpPr>
              <p:cNvPr id="32" name="Google Shape;9179;p77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180;p77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8901;p77"/>
            <p:cNvGrpSpPr/>
            <p:nvPr/>
          </p:nvGrpSpPr>
          <p:grpSpPr>
            <a:xfrm>
              <a:off x="1139507" y="2144188"/>
              <a:ext cx="1325895" cy="1209972"/>
              <a:chOff x="1958520" y="2302574"/>
              <a:chExt cx="359213" cy="327807"/>
            </a:xfrm>
            <a:solidFill>
              <a:srgbClr val="0BC4D9"/>
            </a:solidFill>
          </p:grpSpPr>
          <p:sp>
            <p:nvSpPr>
              <p:cNvPr id="35" name="Google Shape;8902;p77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10323" extrusionOk="0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903;p77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avLst/>
                <a:gdLst/>
                <a:ahLst/>
                <a:cxnLst/>
                <a:rect l="l" t="t" r="r" b="b"/>
                <a:pathLst>
                  <a:path w="9514" h="5823" extrusionOk="0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904;p77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35" extrusionOk="0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312;p41"/>
          <p:cNvSpPr/>
          <p:nvPr/>
        </p:nvSpPr>
        <p:spPr>
          <a:xfrm>
            <a:off x="6270512" y="3479145"/>
            <a:ext cx="2520000" cy="720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베이스 삭제</a:t>
            </a:r>
            <a:endParaRPr lang="en-US" altLang="ko-KR"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Google Shape;312;p41"/>
          <p:cNvSpPr/>
          <p:nvPr/>
        </p:nvSpPr>
        <p:spPr>
          <a:xfrm>
            <a:off x="6270512" y="1628697"/>
            <a:ext cx="2461317" cy="439761"/>
          </a:xfrm>
          <a:prstGeom prst="roundRect">
            <a:avLst>
              <a:gd name="adj" fmla="val 10308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endParaRPr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0" name="Google Shape;9820;p79"/>
          <p:cNvGrpSpPr/>
          <p:nvPr/>
        </p:nvGrpSpPr>
        <p:grpSpPr>
          <a:xfrm>
            <a:off x="4064283" y="1992536"/>
            <a:ext cx="1130232" cy="1244731"/>
            <a:chOff x="7562766" y="1514864"/>
            <a:chExt cx="327059" cy="360192"/>
          </a:xfrm>
          <a:solidFill>
            <a:srgbClr val="0BC4D9"/>
          </a:solidFill>
        </p:grpSpPr>
        <p:sp>
          <p:nvSpPr>
            <p:cNvPr id="61" name="Google Shape;9821;p79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822;p79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823;p79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824;p79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312;p41"/>
          <p:cNvSpPr/>
          <p:nvPr/>
        </p:nvSpPr>
        <p:spPr>
          <a:xfrm>
            <a:off x="3378585" y="3479145"/>
            <a:ext cx="2520000" cy="720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밥세권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보안팀의</a:t>
            </a:r>
            <a: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미흡한 초기 대응</a:t>
            </a:r>
            <a:endParaRPr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17342" y="1892779"/>
            <a:ext cx="1213470" cy="1444244"/>
            <a:chOff x="6738396" y="1751891"/>
            <a:chExt cx="1213470" cy="1444244"/>
          </a:xfrm>
        </p:grpSpPr>
        <p:grpSp>
          <p:nvGrpSpPr>
            <p:cNvPr id="88" name="Google Shape;10266;p79"/>
            <p:cNvGrpSpPr/>
            <p:nvPr/>
          </p:nvGrpSpPr>
          <p:grpSpPr>
            <a:xfrm>
              <a:off x="6738396" y="1751891"/>
              <a:ext cx="1213470" cy="1433535"/>
              <a:chOff x="6707084" y="3387403"/>
              <a:chExt cx="261145" cy="308504"/>
            </a:xfrm>
          </p:grpSpPr>
          <p:sp>
            <p:nvSpPr>
              <p:cNvPr id="89" name="Google Shape;10267;p79"/>
              <p:cNvSpPr/>
              <p:nvPr/>
            </p:nvSpPr>
            <p:spPr>
              <a:xfrm>
                <a:off x="6726053" y="3542403"/>
                <a:ext cx="68238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823" extrusionOk="0">
                    <a:moveTo>
                      <a:pt x="1203" y="286"/>
                    </a:moveTo>
                    <a:cubicBezTo>
                      <a:pt x="1381" y="286"/>
                      <a:pt x="1524" y="417"/>
                      <a:pt x="1524" y="596"/>
                    </a:cubicBezTo>
                    <a:lnTo>
                      <a:pt x="1524" y="893"/>
                    </a:lnTo>
                    <a:cubicBezTo>
                      <a:pt x="1524" y="1143"/>
                      <a:pt x="1310" y="1358"/>
                      <a:pt x="1060" y="1358"/>
                    </a:cubicBezTo>
                    <a:cubicBezTo>
                      <a:pt x="810" y="1358"/>
                      <a:pt x="596" y="1143"/>
                      <a:pt x="596" y="893"/>
                    </a:cubicBezTo>
                    <a:lnTo>
                      <a:pt x="596" y="596"/>
                    </a:lnTo>
                    <a:cubicBezTo>
                      <a:pt x="596" y="417"/>
                      <a:pt x="726" y="286"/>
                      <a:pt x="905" y="286"/>
                    </a:cubicBezTo>
                    <a:close/>
                    <a:moveTo>
                      <a:pt x="1227" y="1643"/>
                    </a:moveTo>
                    <a:lnTo>
                      <a:pt x="1227" y="1715"/>
                    </a:lnTo>
                    <a:cubicBezTo>
                      <a:pt x="1227" y="1774"/>
                      <a:pt x="1238" y="1822"/>
                      <a:pt x="1262" y="1858"/>
                    </a:cubicBezTo>
                    <a:lnTo>
                      <a:pt x="1060" y="2036"/>
                    </a:lnTo>
                    <a:lnTo>
                      <a:pt x="846" y="1846"/>
                    </a:lnTo>
                    <a:cubicBezTo>
                      <a:pt x="881" y="1798"/>
                      <a:pt x="893" y="1762"/>
                      <a:pt x="893" y="1703"/>
                    </a:cubicBezTo>
                    <a:lnTo>
                      <a:pt x="893" y="1643"/>
                    </a:lnTo>
                    <a:close/>
                    <a:moveTo>
                      <a:pt x="1060" y="2036"/>
                    </a:moveTo>
                    <a:cubicBezTo>
                      <a:pt x="1060" y="2048"/>
                      <a:pt x="1057" y="2054"/>
                      <a:pt x="1055" y="2054"/>
                    </a:cubicBezTo>
                    <a:cubicBezTo>
                      <a:pt x="1054" y="2054"/>
                      <a:pt x="1054" y="2048"/>
                      <a:pt x="1060" y="2036"/>
                    </a:cubicBezTo>
                    <a:close/>
                    <a:moveTo>
                      <a:pt x="905" y="0"/>
                    </a:moveTo>
                    <a:cubicBezTo>
                      <a:pt x="584" y="0"/>
                      <a:pt x="310" y="274"/>
                      <a:pt x="310" y="596"/>
                    </a:cubicBezTo>
                    <a:lnTo>
                      <a:pt x="310" y="893"/>
                    </a:lnTo>
                    <a:cubicBezTo>
                      <a:pt x="310" y="1143"/>
                      <a:pt x="429" y="1358"/>
                      <a:pt x="607" y="1489"/>
                    </a:cubicBezTo>
                    <a:lnTo>
                      <a:pt x="607" y="1703"/>
                    </a:lnTo>
                    <a:lnTo>
                      <a:pt x="607" y="1715"/>
                    </a:lnTo>
                    <a:lnTo>
                      <a:pt x="250" y="1893"/>
                    </a:lnTo>
                    <a:cubicBezTo>
                      <a:pt x="107" y="1965"/>
                      <a:pt x="0" y="2120"/>
                      <a:pt x="0" y="2298"/>
                    </a:cubicBezTo>
                    <a:lnTo>
                      <a:pt x="0" y="3632"/>
                    </a:lnTo>
                    <a:cubicBezTo>
                      <a:pt x="0" y="3751"/>
                      <a:pt x="36" y="3870"/>
                      <a:pt x="107" y="3965"/>
                    </a:cubicBezTo>
                    <a:lnTo>
                      <a:pt x="250" y="4179"/>
                    </a:lnTo>
                    <a:cubicBezTo>
                      <a:pt x="286" y="4227"/>
                      <a:pt x="310" y="4298"/>
                      <a:pt x="310" y="4358"/>
                    </a:cubicBezTo>
                    <a:lnTo>
                      <a:pt x="310" y="4679"/>
                    </a:lnTo>
                    <a:cubicBezTo>
                      <a:pt x="310" y="4751"/>
                      <a:pt x="369" y="4822"/>
                      <a:pt x="465" y="4822"/>
                    </a:cubicBezTo>
                    <a:cubicBezTo>
                      <a:pt x="536" y="4822"/>
                      <a:pt x="607" y="4763"/>
                      <a:pt x="607" y="4679"/>
                    </a:cubicBezTo>
                    <a:lnTo>
                      <a:pt x="607" y="4358"/>
                    </a:lnTo>
                    <a:cubicBezTo>
                      <a:pt x="607" y="4239"/>
                      <a:pt x="584" y="4120"/>
                      <a:pt x="512" y="4036"/>
                    </a:cubicBezTo>
                    <a:lnTo>
                      <a:pt x="357" y="3810"/>
                    </a:lnTo>
                    <a:cubicBezTo>
                      <a:pt x="334" y="3763"/>
                      <a:pt x="298" y="3691"/>
                      <a:pt x="298" y="3632"/>
                    </a:cubicBezTo>
                    <a:lnTo>
                      <a:pt x="298" y="2298"/>
                    </a:lnTo>
                    <a:cubicBezTo>
                      <a:pt x="298" y="2239"/>
                      <a:pt x="334" y="2179"/>
                      <a:pt x="381" y="2143"/>
                    </a:cubicBezTo>
                    <a:lnTo>
                      <a:pt x="643" y="2024"/>
                    </a:lnTo>
                    <a:lnTo>
                      <a:pt x="857" y="2251"/>
                    </a:lnTo>
                    <a:cubicBezTo>
                      <a:pt x="929" y="2310"/>
                      <a:pt x="1000" y="2334"/>
                      <a:pt x="1072" y="2334"/>
                    </a:cubicBezTo>
                    <a:cubicBezTo>
                      <a:pt x="1143" y="2334"/>
                      <a:pt x="1227" y="2310"/>
                      <a:pt x="1286" y="2251"/>
                    </a:cubicBezTo>
                    <a:lnTo>
                      <a:pt x="1500" y="2024"/>
                    </a:lnTo>
                    <a:lnTo>
                      <a:pt x="1762" y="2143"/>
                    </a:lnTo>
                    <a:cubicBezTo>
                      <a:pt x="1822" y="2179"/>
                      <a:pt x="1846" y="2239"/>
                      <a:pt x="1846" y="2298"/>
                    </a:cubicBezTo>
                    <a:lnTo>
                      <a:pt x="1846" y="3632"/>
                    </a:lnTo>
                    <a:cubicBezTo>
                      <a:pt x="1846" y="3691"/>
                      <a:pt x="1834" y="3751"/>
                      <a:pt x="1786" y="3810"/>
                    </a:cubicBezTo>
                    <a:lnTo>
                      <a:pt x="1643" y="4036"/>
                    </a:lnTo>
                    <a:cubicBezTo>
                      <a:pt x="1572" y="4144"/>
                      <a:pt x="1536" y="4239"/>
                      <a:pt x="1536" y="4358"/>
                    </a:cubicBezTo>
                    <a:lnTo>
                      <a:pt x="1536" y="4679"/>
                    </a:lnTo>
                    <a:cubicBezTo>
                      <a:pt x="1536" y="4751"/>
                      <a:pt x="1596" y="4822"/>
                      <a:pt x="1679" y="4822"/>
                    </a:cubicBezTo>
                    <a:cubicBezTo>
                      <a:pt x="1750" y="4822"/>
                      <a:pt x="1834" y="4763"/>
                      <a:pt x="1834" y="4679"/>
                    </a:cubicBezTo>
                    <a:lnTo>
                      <a:pt x="1834" y="4358"/>
                    </a:lnTo>
                    <a:cubicBezTo>
                      <a:pt x="1834" y="4298"/>
                      <a:pt x="1846" y="4239"/>
                      <a:pt x="1893" y="4179"/>
                    </a:cubicBezTo>
                    <a:lnTo>
                      <a:pt x="2036" y="3965"/>
                    </a:lnTo>
                    <a:cubicBezTo>
                      <a:pt x="2096" y="3858"/>
                      <a:pt x="2143" y="3751"/>
                      <a:pt x="2143" y="3632"/>
                    </a:cubicBezTo>
                    <a:lnTo>
                      <a:pt x="2143" y="2298"/>
                    </a:lnTo>
                    <a:cubicBezTo>
                      <a:pt x="2096" y="2120"/>
                      <a:pt x="2012" y="1965"/>
                      <a:pt x="1858" y="1893"/>
                    </a:cubicBezTo>
                    <a:lnTo>
                      <a:pt x="1500" y="1715"/>
                    </a:lnTo>
                    <a:lnTo>
                      <a:pt x="1500" y="1703"/>
                    </a:lnTo>
                    <a:lnTo>
                      <a:pt x="1500" y="1489"/>
                    </a:lnTo>
                    <a:cubicBezTo>
                      <a:pt x="1679" y="1358"/>
                      <a:pt x="1798" y="1131"/>
                      <a:pt x="1798" y="893"/>
                    </a:cubicBezTo>
                    <a:lnTo>
                      <a:pt x="1798" y="596"/>
                    </a:lnTo>
                    <a:cubicBezTo>
                      <a:pt x="1798" y="274"/>
                      <a:pt x="1536" y="0"/>
                      <a:pt x="1203" y="0"/>
                    </a:cubicBezTo>
                    <a:close/>
                  </a:path>
                </a:pathLst>
              </a:custGeom>
              <a:solidFill>
                <a:srgbClr val="0BC4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269;p79"/>
              <p:cNvSpPr/>
              <p:nvPr/>
            </p:nvSpPr>
            <p:spPr>
              <a:xfrm>
                <a:off x="6880289" y="3542403"/>
                <a:ext cx="68620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4823" extrusionOk="0">
                    <a:moveTo>
                      <a:pt x="1214" y="286"/>
                    </a:moveTo>
                    <a:cubicBezTo>
                      <a:pt x="1393" y="286"/>
                      <a:pt x="1524" y="417"/>
                      <a:pt x="1524" y="596"/>
                    </a:cubicBezTo>
                    <a:lnTo>
                      <a:pt x="1524" y="893"/>
                    </a:lnTo>
                    <a:cubicBezTo>
                      <a:pt x="1524" y="1143"/>
                      <a:pt x="1322" y="1358"/>
                      <a:pt x="1060" y="1358"/>
                    </a:cubicBezTo>
                    <a:cubicBezTo>
                      <a:pt x="810" y="1358"/>
                      <a:pt x="607" y="1143"/>
                      <a:pt x="607" y="893"/>
                    </a:cubicBezTo>
                    <a:lnTo>
                      <a:pt x="607" y="596"/>
                    </a:lnTo>
                    <a:cubicBezTo>
                      <a:pt x="607" y="417"/>
                      <a:pt x="738" y="286"/>
                      <a:pt x="917" y="286"/>
                    </a:cubicBezTo>
                    <a:close/>
                    <a:moveTo>
                      <a:pt x="1226" y="1643"/>
                    </a:moveTo>
                    <a:lnTo>
                      <a:pt x="1226" y="1715"/>
                    </a:lnTo>
                    <a:cubicBezTo>
                      <a:pt x="1226" y="1774"/>
                      <a:pt x="1238" y="1822"/>
                      <a:pt x="1274" y="1858"/>
                    </a:cubicBezTo>
                    <a:lnTo>
                      <a:pt x="1060" y="2036"/>
                    </a:lnTo>
                    <a:lnTo>
                      <a:pt x="857" y="1846"/>
                    </a:lnTo>
                    <a:cubicBezTo>
                      <a:pt x="881" y="1798"/>
                      <a:pt x="893" y="1762"/>
                      <a:pt x="893" y="1703"/>
                    </a:cubicBezTo>
                    <a:lnTo>
                      <a:pt x="893" y="1643"/>
                    </a:lnTo>
                    <a:close/>
                    <a:moveTo>
                      <a:pt x="917" y="0"/>
                    </a:moveTo>
                    <a:cubicBezTo>
                      <a:pt x="583" y="0"/>
                      <a:pt x="322" y="274"/>
                      <a:pt x="322" y="596"/>
                    </a:cubicBezTo>
                    <a:lnTo>
                      <a:pt x="322" y="893"/>
                    </a:lnTo>
                    <a:cubicBezTo>
                      <a:pt x="322" y="1143"/>
                      <a:pt x="441" y="1358"/>
                      <a:pt x="619" y="1489"/>
                    </a:cubicBezTo>
                    <a:lnTo>
                      <a:pt x="619" y="1703"/>
                    </a:lnTo>
                    <a:lnTo>
                      <a:pt x="619" y="1715"/>
                    </a:lnTo>
                    <a:lnTo>
                      <a:pt x="262" y="1893"/>
                    </a:lnTo>
                    <a:cubicBezTo>
                      <a:pt x="107" y="1965"/>
                      <a:pt x="0" y="2120"/>
                      <a:pt x="0" y="2298"/>
                    </a:cubicBezTo>
                    <a:lnTo>
                      <a:pt x="0" y="3632"/>
                    </a:lnTo>
                    <a:cubicBezTo>
                      <a:pt x="0" y="3751"/>
                      <a:pt x="36" y="3870"/>
                      <a:pt x="107" y="3965"/>
                    </a:cubicBezTo>
                    <a:lnTo>
                      <a:pt x="262" y="4179"/>
                    </a:lnTo>
                    <a:cubicBezTo>
                      <a:pt x="286" y="4227"/>
                      <a:pt x="322" y="4298"/>
                      <a:pt x="322" y="4358"/>
                    </a:cubicBezTo>
                    <a:lnTo>
                      <a:pt x="322" y="4679"/>
                    </a:lnTo>
                    <a:cubicBezTo>
                      <a:pt x="322" y="4751"/>
                      <a:pt x="381" y="4822"/>
                      <a:pt x="464" y="4822"/>
                    </a:cubicBezTo>
                    <a:cubicBezTo>
                      <a:pt x="548" y="4822"/>
                      <a:pt x="619" y="4763"/>
                      <a:pt x="619" y="4679"/>
                    </a:cubicBezTo>
                    <a:lnTo>
                      <a:pt x="619" y="4358"/>
                    </a:lnTo>
                    <a:cubicBezTo>
                      <a:pt x="619" y="4239"/>
                      <a:pt x="583" y="4120"/>
                      <a:pt x="512" y="4036"/>
                    </a:cubicBezTo>
                    <a:lnTo>
                      <a:pt x="369" y="3810"/>
                    </a:lnTo>
                    <a:cubicBezTo>
                      <a:pt x="333" y="3763"/>
                      <a:pt x="298" y="3691"/>
                      <a:pt x="298" y="3632"/>
                    </a:cubicBezTo>
                    <a:lnTo>
                      <a:pt x="298" y="2298"/>
                    </a:lnTo>
                    <a:cubicBezTo>
                      <a:pt x="298" y="2239"/>
                      <a:pt x="333" y="2179"/>
                      <a:pt x="393" y="2143"/>
                    </a:cubicBezTo>
                    <a:lnTo>
                      <a:pt x="643" y="2024"/>
                    </a:lnTo>
                    <a:lnTo>
                      <a:pt x="869" y="2251"/>
                    </a:lnTo>
                    <a:cubicBezTo>
                      <a:pt x="929" y="2310"/>
                      <a:pt x="1000" y="2334"/>
                      <a:pt x="1072" y="2334"/>
                    </a:cubicBezTo>
                    <a:cubicBezTo>
                      <a:pt x="1155" y="2334"/>
                      <a:pt x="1226" y="2310"/>
                      <a:pt x="1286" y="2251"/>
                    </a:cubicBezTo>
                    <a:lnTo>
                      <a:pt x="1512" y="2024"/>
                    </a:lnTo>
                    <a:lnTo>
                      <a:pt x="1762" y="2143"/>
                    </a:lnTo>
                    <a:cubicBezTo>
                      <a:pt x="1822" y="2179"/>
                      <a:pt x="1857" y="2239"/>
                      <a:pt x="1857" y="2298"/>
                    </a:cubicBezTo>
                    <a:lnTo>
                      <a:pt x="1857" y="3632"/>
                    </a:lnTo>
                    <a:cubicBezTo>
                      <a:pt x="1857" y="3691"/>
                      <a:pt x="1834" y="3751"/>
                      <a:pt x="1786" y="3810"/>
                    </a:cubicBezTo>
                    <a:lnTo>
                      <a:pt x="1643" y="4036"/>
                    </a:lnTo>
                    <a:cubicBezTo>
                      <a:pt x="1584" y="4144"/>
                      <a:pt x="1536" y="4239"/>
                      <a:pt x="1536" y="4358"/>
                    </a:cubicBezTo>
                    <a:lnTo>
                      <a:pt x="1536" y="4679"/>
                    </a:lnTo>
                    <a:cubicBezTo>
                      <a:pt x="1536" y="4751"/>
                      <a:pt x="1595" y="4822"/>
                      <a:pt x="1691" y="4822"/>
                    </a:cubicBezTo>
                    <a:cubicBezTo>
                      <a:pt x="1762" y="4822"/>
                      <a:pt x="1834" y="4763"/>
                      <a:pt x="1834" y="4679"/>
                    </a:cubicBezTo>
                    <a:lnTo>
                      <a:pt x="1834" y="4358"/>
                    </a:lnTo>
                    <a:cubicBezTo>
                      <a:pt x="1834" y="4298"/>
                      <a:pt x="1846" y="4239"/>
                      <a:pt x="1893" y="4179"/>
                    </a:cubicBezTo>
                    <a:lnTo>
                      <a:pt x="2048" y="3965"/>
                    </a:lnTo>
                    <a:cubicBezTo>
                      <a:pt x="2107" y="3858"/>
                      <a:pt x="2155" y="3751"/>
                      <a:pt x="2155" y="3632"/>
                    </a:cubicBezTo>
                    <a:lnTo>
                      <a:pt x="2155" y="2298"/>
                    </a:lnTo>
                    <a:cubicBezTo>
                      <a:pt x="2107" y="2120"/>
                      <a:pt x="2012" y="1965"/>
                      <a:pt x="1869" y="1893"/>
                    </a:cubicBezTo>
                    <a:lnTo>
                      <a:pt x="1512" y="1715"/>
                    </a:lnTo>
                    <a:lnTo>
                      <a:pt x="1512" y="1703"/>
                    </a:lnTo>
                    <a:lnTo>
                      <a:pt x="1512" y="1489"/>
                    </a:lnTo>
                    <a:cubicBezTo>
                      <a:pt x="1691" y="1358"/>
                      <a:pt x="1810" y="1131"/>
                      <a:pt x="1810" y="893"/>
                    </a:cubicBezTo>
                    <a:lnTo>
                      <a:pt x="1810" y="596"/>
                    </a:lnTo>
                    <a:cubicBezTo>
                      <a:pt x="1810" y="274"/>
                      <a:pt x="1536" y="0"/>
                      <a:pt x="1214" y="0"/>
                    </a:cubicBezTo>
                    <a:close/>
                  </a:path>
                </a:pathLst>
              </a:custGeom>
              <a:solidFill>
                <a:srgbClr val="0BC4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270;p79"/>
              <p:cNvSpPr/>
              <p:nvPr/>
            </p:nvSpPr>
            <p:spPr>
              <a:xfrm>
                <a:off x="6707084" y="3387403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solidFill>
                <a:srgbClr val="0BC4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10678;p80"/>
            <p:cNvGrpSpPr/>
            <p:nvPr/>
          </p:nvGrpSpPr>
          <p:grpSpPr>
            <a:xfrm>
              <a:off x="7035667" y="2367007"/>
              <a:ext cx="640724" cy="829128"/>
              <a:chOff x="3119678" y="3360146"/>
              <a:chExt cx="269343" cy="348543"/>
            </a:xfrm>
            <a:solidFill>
              <a:srgbClr val="F20E75"/>
            </a:solidFill>
          </p:grpSpPr>
          <p:sp>
            <p:nvSpPr>
              <p:cNvPr id="73" name="Google Shape;10679;p80"/>
              <p:cNvSpPr/>
              <p:nvPr/>
            </p:nvSpPr>
            <p:spPr>
              <a:xfrm>
                <a:off x="3268289" y="3498271"/>
                <a:ext cx="43782" cy="4672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75" extrusionOk="0">
                    <a:moveTo>
                      <a:pt x="196" y="0"/>
                    </a:moveTo>
                    <a:cubicBezTo>
                      <a:pt x="137" y="0"/>
                      <a:pt x="81" y="35"/>
                      <a:pt x="48" y="93"/>
                    </a:cubicBezTo>
                    <a:cubicBezTo>
                      <a:pt x="0" y="164"/>
                      <a:pt x="36" y="272"/>
                      <a:pt x="119" y="319"/>
                    </a:cubicBezTo>
                    <a:cubicBezTo>
                      <a:pt x="584" y="557"/>
                      <a:pt x="905" y="926"/>
                      <a:pt x="1048" y="1355"/>
                    </a:cubicBezTo>
                    <a:cubicBezTo>
                      <a:pt x="1060" y="1438"/>
                      <a:pt x="1131" y="1474"/>
                      <a:pt x="1191" y="1474"/>
                    </a:cubicBezTo>
                    <a:cubicBezTo>
                      <a:pt x="1203" y="1474"/>
                      <a:pt x="1227" y="1474"/>
                      <a:pt x="1239" y="1462"/>
                    </a:cubicBezTo>
                    <a:cubicBezTo>
                      <a:pt x="1322" y="1415"/>
                      <a:pt x="1381" y="1331"/>
                      <a:pt x="1358" y="1236"/>
                    </a:cubicBezTo>
                    <a:cubicBezTo>
                      <a:pt x="1191" y="736"/>
                      <a:pt x="810" y="284"/>
                      <a:pt x="274" y="22"/>
                    </a:cubicBezTo>
                    <a:cubicBezTo>
                      <a:pt x="249" y="7"/>
                      <a:pt x="222" y="0"/>
                      <a:pt x="1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Google Shape;10680;p80"/>
              <p:cNvSpPr/>
              <p:nvPr/>
            </p:nvSpPr>
            <p:spPr>
              <a:xfrm>
                <a:off x="3147208" y="3475176"/>
                <a:ext cx="214664" cy="233513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7371" extrusionOk="0">
                    <a:moveTo>
                      <a:pt x="3537" y="4608"/>
                    </a:moveTo>
                    <a:lnTo>
                      <a:pt x="3537" y="4989"/>
                    </a:lnTo>
                    <a:lnTo>
                      <a:pt x="3179" y="4989"/>
                    </a:lnTo>
                    <a:lnTo>
                      <a:pt x="3179" y="4608"/>
                    </a:lnTo>
                    <a:cubicBezTo>
                      <a:pt x="3239" y="4620"/>
                      <a:pt x="3298" y="4620"/>
                      <a:pt x="3358" y="4620"/>
                    </a:cubicBezTo>
                    <a:cubicBezTo>
                      <a:pt x="3417" y="4620"/>
                      <a:pt x="3477" y="4620"/>
                      <a:pt x="3537" y="4608"/>
                    </a:cubicBezTo>
                    <a:close/>
                    <a:moveTo>
                      <a:pt x="5977" y="5299"/>
                    </a:moveTo>
                    <a:lnTo>
                      <a:pt x="5977" y="5763"/>
                    </a:lnTo>
                    <a:lnTo>
                      <a:pt x="798" y="5763"/>
                    </a:lnTo>
                    <a:lnTo>
                      <a:pt x="798" y="5299"/>
                    </a:lnTo>
                    <a:close/>
                    <a:moveTo>
                      <a:pt x="3406" y="0"/>
                    </a:moveTo>
                    <a:cubicBezTo>
                      <a:pt x="2751" y="0"/>
                      <a:pt x="2132" y="262"/>
                      <a:pt x="1667" y="715"/>
                    </a:cubicBezTo>
                    <a:cubicBezTo>
                      <a:pt x="1203" y="1179"/>
                      <a:pt x="953" y="1798"/>
                      <a:pt x="953" y="2465"/>
                    </a:cubicBezTo>
                    <a:lnTo>
                      <a:pt x="953" y="2715"/>
                    </a:lnTo>
                    <a:cubicBezTo>
                      <a:pt x="953" y="2798"/>
                      <a:pt x="1024" y="2882"/>
                      <a:pt x="1120" y="2882"/>
                    </a:cubicBezTo>
                    <a:cubicBezTo>
                      <a:pt x="1203" y="2882"/>
                      <a:pt x="1274" y="2798"/>
                      <a:pt x="1274" y="2715"/>
                    </a:cubicBezTo>
                    <a:lnTo>
                      <a:pt x="1274" y="2465"/>
                    </a:lnTo>
                    <a:cubicBezTo>
                      <a:pt x="1274" y="1894"/>
                      <a:pt x="1501" y="1358"/>
                      <a:pt x="1905" y="953"/>
                    </a:cubicBezTo>
                    <a:cubicBezTo>
                      <a:pt x="2310" y="548"/>
                      <a:pt x="2846" y="334"/>
                      <a:pt x="3406" y="334"/>
                    </a:cubicBezTo>
                    <a:cubicBezTo>
                      <a:pt x="4584" y="334"/>
                      <a:pt x="5549" y="1286"/>
                      <a:pt x="5549" y="2477"/>
                    </a:cubicBezTo>
                    <a:lnTo>
                      <a:pt x="5549" y="4989"/>
                    </a:lnTo>
                    <a:lnTo>
                      <a:pt x="3882" y="4989"/>
                    </a:lnTo>
                    <a:lnTo>
                      <a:pt x="3882" y="4489"/>
                    </a:lnTo>
                    <a:cubicBezTo>
                      <a:pt x="4060" y="4382"/>
                      <a:pt x="4215" y="4203"/>
                      <a:pt x="4299" y="3989"/>
                    </a:cubicBezTo>
                    <a:cubicBezTo>
                      <a:pt x="4334" y="3906"/>
                      <a:pt x="4287" y="3810"/>
                      <a:pt x="4215" y="3787"/>
                    </a:cubicBezTo>
                    <a:cubicBezTo>
                      <a:pt x="4193" y="3778"/>
                      <a:pt x="4171" y="3775"/>
                      <a:pt x="4149" y="3775"/>
                    </a:cubicBezTo>
                    <a:cubicBezTo>
                      <a:pt x="4079" y="3775"/>
                      <a:pt x="4019" y="3815"/>
                      <a:pt x="4001" y="3870"/>
                    </a:cubicBezTo>
                    <a:cubicBezTo>
                      <a:pt x="3941" y="4037"/>
                      <a:pt x="3822" y="4156"/>
                      <a:pt x="3668" y="4227"/>
                    </a:cubicBezTo>
                    <a:lnTo>
                      <a:pt x="3656" y="4227"/>
                    </a:lnTo>
                    <a:cubicBezTo>
                      <a:pt x="3572" y="4263"/>
                      <a:pt x="3477" y="4287"/>
                      <a:pt x="3394" y="4287"/>
                    </a:cubicBezTo>
                    <a:cubicBezTo>
                      <a:pt x="3036" y="4287"/>
                      <a:pt x="2739" y="3989"/>
                      <a:pt x="2739" y="3632"/>
                    </a:cubicBezTo>
                    <a:cubicBezTo>
                      <a:pt x="2739" y="3275"/>
                      <a:pt x="3036" y="2977"/>
                      <a:pt x="3394" y="2977"/>
                    </a:cubicBezTo>
                    <a:cubicBezTo>
                      <a:pt x="3644" y="2977"/>
                      <a:pt x="3882" y="3132"/>
                      <a:pt x="3989" y="3370"/>
                    </a:cubicBezTo>
                    <a:cubicBezTo>
                      <a:pt x="4006" y="3421"/>
                      <a:pt x="4067" y="3461"/>
                      <a:pt x="4126" y="3461"/>
                    </a:cubicBezTo>
                    <a:cubicBezTo>
                      <a:pt x="4149" y="3461"/>
                      <a:pt x="4171" y="3455"/>
                      <a:pt x="4191" y="3441"/>
                    </a:cubicBezTo>
                    <a:cubicBezTo>
                      <a:pt x="4263" y="3418"/>
                      <a:pt x="4310" y="3310"/>
                      <a:pt x="4263" y="3239"/>
                    </a:cubicBezTo>
                    <a:cubicBezTo>
                      <a:pt x="4108" y="2894"/>
                      <a:pt x="3763" y="2667"/>
                      <a:pt x="3370" y="2667"/>
                    </a:cubicBezTo>
                    <a:cubicBezTo>
                      <a:pt x="2834" y="2667"/>
                      <a:pt x="2394" y="3096"/>
                      <a:pt x="2394" y="3656"/>
                    </a:cubicBezTo>
                    <a:cubicBezTo>
                      <a:pt x="2394" y="4013"/>
                      <a:pt x="2584" y="4322"/>
                      <a:pt x="2870" y="4489"/>
                    </a:cubicBezTo>
                    <a:lnTo>
                      <a:pt x="2870" y="4989"/>
                    </a:lnTo>
                    <a:lnTo>
                      <a:pt x="1262" y="4989"/>
                    </a:lnTo>
                    <a:lnTo>
                      <a:pt x="1262" y="3358"/>
                    </a:lnTo>
                    <a:cubicBezTo>
                      <a:pt x="1262" y="3263"/>
                      <a:pt x="1191" y="3191"/>
                      <a:pt x="1096" y="3191"/>
                    </a:cubicBezTo>
                    <a:cubicBezTo>
                      <a:pt x="1012" y="3191"/>
                      <a:pt x="941" y="3263"/>
                      <a:pt x="941" y="3358"/>
                    </a:cubicBezTo>
                    <a:lnTo>
                      <a:pt x="941" y="4989"/>
                    </a:lnTo>
                    <a:lnTo>
                      <a:pt x="655" y="4989"/>
                    </a:lnTo>
                    <a:cubicBezTo>
                      <a:pt x="560" y="4989"/>
                      <a:pt x="489" y="5061"/>
                      <a:pt x="489" y="5156"/>
                    </a:cubicBezTo>
                    <a:lnTo>
                      <a:pt x="489" y="5775"/>
                    </a:lnTo>
                    <a:lnTo>
                      <a:pt x="167" y="5775"/>
                    </a:lnTo>
                    <a:cubicBezTo>
                      <a:pt x="72" y="5775"/>
                      <a:pt x="0" y="5858"/>
                      <a:pt x="0" y="5942"/>
                    </a:cubicBezTo>
                    <a:lnTo>
                      <a:pt x="0" y="7204"/>
                    </a:lnTo>
                    <a:cubicBezTo>
                      <a:pt x="0" y="7299"/>
                      <a:pt x="72" y="7370"/>
                      <a:pt x="167" y="7370"/>
                    </a:cubicBezTo>
                    <a:lnTo>
                      <a:pt x="3918" y="7370"/>
                    </a:lnTo>
                    <a:cubicBezTo>
                      <a:pt x="4001" y="7370"/>
                      <a:pt x="4072" y="7299"/>
                      <a:pt x="4072" y="7204"/>
                    </a:cubicBezTo>
                    <a:cubicBezTo>
                      <a:pt x="4072" y="7120"/>
                      <a:pt x="4001" y="7049"/>
                      <a:pt x="3918" y="7049"/>
                    </a:cubicBezTo>
                    <a:lnTo>
                      <a:pt x="322" y="7049"/>
                    </a:lnTo>
                    <a:lnTo>
                      <a:pt x="322" y="6108"/>
                    </a:lnTo>
                    <a:lnTo>
                      <a:pt x="6442" y="6108"/>
                    </a:lnTo>
                    <a:lnTo>
                      <a:pt x="6442" y="7049"/>
                    </a:lnTo>
                    <a:lnTo>
                      <a:pt x="4537" y="7049"/>
                    </a:lnTo>
                    <a:cubicBezTo>
                      <a:pt x="4453" y="7049"/>
                      <a:pt x="4370" y="7120"/>
                      <a:pt x="4370" y="7204"/>
                    </a:cubicBezTo>
                    <a:cubicBezTo>
                      <a:pt x="4370" y="7299"/>
                      <a:pt x="4453" y="7370"/>
                      <a:pt x="4537" y="7370"/>
                    </a:cubicBezTo>
                    <a:lnTo>
                      <a:pt x="6608" y="7370"/>
                    </a:lnTo>
                    <a:cubicBezTo>
                      <a:pt x="6692" y="7370"/>
                      <a:pt x="6775" y="7299"/>
                      <a:pt x="6775" y="7204"/>
                    </a:cubicBezTo>
                    <a:lnTo>
                      <a:pt x="6775" y="5942"/>
                    </a:lnTo>
                    <a:cubicBezTo>
                      <a:pt x="6775" y="5835"/>
                      <a:pt x="6716" y="5763"/>
                      <a:pt x="6620" y="5763"/>
                    </a:cubicBezTo>
                    <a:lnTo>
                      <a:pt x="6311" y="5763"/>
                    </a:lnTo>
                    <a:lnTo>
                      <a:pt x="6311" y="5144"/>
                    </a:lnTo>
                    <a:cubicBezTo>
                      <a:pt x="6311" y="5049"/>
                      <a:pt x="6239" y="4977"/>
                      <a:pt x="6144" y="4977"/>
                    </a:cubicBezTo>
                    <a:lnTo>
                      <a:pt x="5858" y="4977"/>
                    </a:lnTo>
                    <a:lnTo>
                      <a:pt x="5858" y="2465"/>
                    </a:lnTo>
                    <a:cubicBezTo>
                      <a:pt x="5858" y="1108"/>
                      <a:pt x="4763" y="0"/>
                      <a:pt x="34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" name="Google Shape;10681;p80"/>
              <p:cNvSpPr/>
              <p:nvPr/>
            </p:nvSpPr>
            <p:spPr>
              <a:xfrm>
                <a:off x="3249408" y="3360146"/>
                <a:ext cx="10613" cy="97321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72" extrusionOk="0">
                    <a:moveTo>
                      <a:pt x="168" y="0"/>
                    </a:moveTo>
                    <a:cubicBezTo>
                      <a:pt x="72" y="0"/>
                      <a:pt x="1" y="83"/>
                      <a:pt x="1" y="167"/>
                    </a:cubicBezTo>
                    <a:lnTo>
                      <a:pt x="1" y="2905"/>
                    </a:lnTo>
                    <a:cubicBezTo>
                      <a:pt x="1" y="3000"/>
                      <a:pt x="72" y="3072"/>
                      <a:pt x="168" y="3072"/>
                    </a:cubicBezTo>
                    <a:cubicBezTo>
                      <a:pt x="251" y="3072"/>
                      <a:pt x="334" y="3000"/>
                      <a:pt x="334" y="2905"/>
                    </a:cubicBezTo>
                    <a:lnTo>
                      <a:pt x="334" y="167"/>
                    </a:lnTo>
                    <a:cubicBezTo>
                      <a:pt x="334" y="83"/>
                      <a:pt x="25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Google Shape;10682;p80"/>
              <p:cNvSpPr/>
              <p:nvPr/>
            </p:nvSpPr>
            <p:spPr>
              <a:xfrm>
                <a:off x="3175879" y="3377919"/>
                <a:ext cx="54331" cy="8674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2738" extrusionOk="0">
                    <a:moveTo>
                      <a:pt x="188" y="1"/>
                    </a:moveTo>
                    <a:cubicBezTo>
                      <a:pt x="161" y="1"/>
                      <a:pt x="134" y="8"/>
                      <a:pt x="107" y="22"/>
                    </a:cubicBezTo>
                    <a:cubicBezTo>
                      <a:pt x="36" y="70"/>
                      <a:pt x="0" y="153"/>
                      <a:pt x="48" y="249"/>
                    </a:cubicBezTo>
                    <a:lnTo>
                      <a:pt x="1381" y="2642"/>
                    </a:lnTo>
                    <a:cubicBezTo>
                      <a:pt x="1417" y="2701"/>
                      <a:pt x="1477" y="2737"/>
                      <a:pt x="1524" y="2737"/>
                    </a:cubicBezTo>
                    <a:cubicBezTo>
                      <a:pt x="1548" y="2737"/>
                      <a:pt x="1584" y="2737"/>
                      <a:pt x="1596" y="2713"/>
                    </a:cubicBezTo>
                    <a:cubicBezTo>
                      <a:pt x="1679" y="2654"/>
                      <a:pt x="1715" y="2559"/>
                      <a:pt x="1667" y="2475"/>
                    </a:cubicBezTo>
                    <a:lnTo>
                      <a:pt x="334" y="82"/>
                    </a:lnTo>
                    <a:cubicBezTo>
                      <a:pt x="301" y="33"/>
                      <a:pt x="246" y="1"/>
                      <a:pt x="1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Google Shape;10683;p80"/>
              <p:cNvSpPr/>
              <p:nvPr/>
            </p:nvSpPr>
            <p:spPr>
              <a:xfrm>
                <a:off x="3119678" y="3429399"/>
                <a:ext cx="89401" cy="50720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1601" extrusionOk="0">
                    <a:moveTo>
                      <a:pt x="200" y="0"/>
                    </a:moveTo>
                    <a:cubicBezTo>
                      <a:pt x="142" y="0"/>
                      <a:pt x="81" y="27"/>
                      <a:pt x="48" y="76"/>
                    </a:cubicBezTo>
                    <a:cubicBezTo>
                      <a:pt x="0" y="160"/>
                      <a:pt x="36" y="255"/>
                      <a:pt x="107" y="302"/>
                    </a:cubicBezTo>
                    <a:lnTo>
                      <a:pt x="2536" y="1588"/>
                    </a:lnTo>
                    <a:cubicBezTo>
                      <a:pt x="2560" y="1600"/>
                      <a:pt x="2584" y="1600"/>
                      <a:pt x="2608" y="1600"/>
                    </a:cubicBezTo>
                    <a:cubicBezTo>
                      <a:pt x="2667" y="1600"/>
                      <a:pt x="2727" y="1565"/>
                      <a:pt x="2762" y="1505"/>
                    </a:cubicBezTo>
                    <a:cubicBezTo>
                      <a:pt x="2822" y="1445"/>
                      <a:pt x="2786" y="1350"/>
                      <a:pt x="2703" y="1303"/>
                    </a:cubicBezTo>
                    <a:lnTo>
                      <a:pt x="274" y="17"/>
                    </a:lnTo>
                    <a:cubicBezTo>
                      <a:pt x="252" y="6"/>
                      <a:pt x="226" y="0"/>
                      <a:pt x="2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Google Shape;10684;p80"/>
              <p:cNvSpPr/>
              <p:nvPr/>
            </p:nvSpPr>
            <p:spPr>
              <a:xfrm>
                <a:off x="3279219" y="3377919"/>
                <a:ext cx="54363" cy="8598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2714" extrusionOk="0">
                    <a:moveTo>
                      <a:pt x="1533" y="1"/>
                    </a:moveTo>
                    <a:cubicBezTo>
                      <a:pt x="1475" y="1"/>
                      <a:pt x="1414" y="33"/>
                      <a:pt x="1382" y="82"/>
                    </a:cubicBezTo>
                    <a:lnTo>
                      <a:pt x="48" y="2475"/>
                    </a:lnTo>
                    <a:cubicBezTo>
                      <a:pt x="1" y="2559"/>
                      <a:pt x="24" y="2654"/>
                      <a:pt x="108" y="2701"/>
                    </a:cubicBezTo>
                    <a:cubicBezTo>
                      <a:pt x="132" y="2713"/>
                      <a:pt x="143" y="2713"/>
                      <a:pt x="179" y="2713"/>
                    </a:cubicBezTo>
                    <a:cubicBezTo>
                      <a:pt x="239" y="2713"/>
                      <a:pt x="286" y="2689"/>
                      <a:pt x="310" y="2630"/>
                    </a:cubicBezTo>
                    <a:lnTo>
                      <a:pt x="1656" y="237"/>
                    </a:lnTo>
                    <a:cubicBezTo>
                      <a:pt x="1715" y="153"/>
                      <a:pt x="1679" y="70"/>
                      <a:pt x="1608" y="22"/>
                    </a:cubicBezTo>
                    <a:cubicBezTo>
                      <a:pt x="1585" y="8"/>
                      <a:pt x="1560" y="1"/>
                      <a:pt x="15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Google Shape;10685;p80"/>
              <p:cNvSpPr/>
              <p:nvPr/>
            </p:nvSpPr>
            <p:spPr>
              <a:xfrm>
                <a:off x="3300349" y="3429399"/>
                <a:ext cx="88672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613" extrusionOk="0">
                    <a:moveTo>
                      <a:pt x="2615" y="0"/>
                    </a:moveTo>
                    <a:cubicBezTo>
                      <a:pt x="2589" y="0"/>
                      <a:pt x="2562" y="6"/>
                      <a:pt x="2536" y="17"/>
                    </a:cubicBezTo>
                    <a:lnTo>
                      <a:pt x="107" y="1303"/>
                    </a:lnTo>
                    <a:cubicBezTo>
                      <a:pt x="36" y="1350"/>
                      <a:pt x="0" y="1434"/>
                      <a:pt x="48" y="1529"/>
                    </a:cubicBezTo>
                    <a:cubicBezTo>
                      <a:pt x="72" y="1588"/>
                      <a:pt x="131" y="1612"/>
                      <a:pt x="191" y="1612"/>
                    </a:cubicBezTo>
                    <a:cubicBezTo>
                      <a:pt x="227" y="1612"/>
                      <a:pt x="238" y="1612"/>
                      <a:pt x="274" y="1600"/>
                    </a:cubicBezTo>
                    <a:lnTo>
                      <a:pt x="2691" y="314"/>
                    </a:lnTo>
                    <a:cubicBezTo>
                      <a:pt x="2774" y="255"/>
                      <a:pt x="2798" y="172"/>
                      <a:pt x="2751" y="76"/>
                    </a:cubicBezTo>
                    <a:cubicBezTo>
                      <a:pt x="2726" y="27"/>
                      <a:pt x="2673" y="0"/>
                      <a:pt x="26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93" name="Google Shape;312;p41"/>
          <p:cNvSpPr/>
          <p:nvPr/>
        </p:nvSpPr>
        <p:spPr>
          <a:xfrm>
            <a:off x="480444" y="3474950"/>
            <a:ext cx="2520000" cy="7200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모든 네트워크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보안 설정</a:t>
            </a:r>
            <a:r>
              <a:rPr lang="en-US" altLang="ko-KR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0BC4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비활성화</a:t>
            </a:r>
            <a:endParaRPr dirty="0">
              <a:solidFill>
                <a:srgbClr val="0BC4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0" name="Google Shape;1440;p71"/>
          <p:cNvGrpSpPr/>
          <p:nvPr/>
        </p:nvGrpSpPr>
        <p:grpSpPr>
          <a:xfrm>
            <a:off x="2786123" y="2348846"/>
            <a:ext cx="936358" cy="518833"/>
            <a:chOff x="4791775" y="1877500"/>
            <a:chExt cx="66725" cy="36975"/>
          </a:xfrm>
        </p:grpSpPr>
        <p:sp>
          <p:nvSpPr>
            <p:cNvPr id="111" name="Google Shape;1441;p71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42;p71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440;p71"/>
          <p:cNvGrpSpPr/>
          <p:nvPr/>
        </p:nvGrpSpPr>
        <p:grpSpPr>
          <a:xfrm>
            <a:off x="5600101" y="2334386"/>
            <a:ext cx="936358" cy="518833"/>
            <a:chOff x="4791775" y="1877500"/>
            <a:chExt cx="66725" cy="36975"/>
          </a:xfrm>
        </p:grpSpPr>
        <p:sp>
          <p:nvSpPr>
            <p:cNvPr id="114" name="Google Shape;1441;p71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42;p71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48F6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85035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1131-5040-FE61-AE00-A669FCED5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4B2727C-7734-8675-B0EE-975891C5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8A70A3-08B1-9D32-7DC7-C19B73F83A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1"/>
            <a:ext cx="3240000" cy="3418289"/>
          </a:xfrm>
        </p:spPr>
        <p:txBody>
          <a:bodyPr/>
          <a:lstStyle/>
          <a:p>
            <a:r>
              <a:rPr lang="en-US" altLang="ko-KR" dirty="0"/>
              <a:t>DNS</a:t>
            </a:r>
            <a:r>
              <a:rPr lang="ko-KR" altLang="en-US" dirty="0"/>
              <a:t>란 </a:t>
            </a:r>
            <a:r>
              <a:rPr lang="ko-KR" altLang="en-US" dirty="0">
                <a:solidFill>
                  <a:srgbClr val="48F60A"/>
                </a:solidFill>
              </a:rPr>
              <a:t>도메인 이름을 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r>
              <a:rPr lang="en-US" altLang="ko-KR" dirty="0">
                <a:solidFill>
                  <a:srgbClr val="48F60A"/>
                </a:solidFill>
              </a:rPr>
              <a:t>IP </a:t>
            </a:r>
            <a:r>
              <a:rPr lang="ko-KR" altLang="en-US" dirty="0">
                <a:solidFill>
                  <a:srgbClr val="48F60A"/>
                </a:solidFill>
              </a:rPr>
              <a:t>주소로 바꿔주는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인터넷의 주소 변환 시스템</a:t>
            </a: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rgbClr val="48F60A"/>
                </a:solidFill>
              </a:rPr>
              <a:t>사이트 이름</a:t>
            </a:r>
            <a:r>
              <a:rPr lang="en-US" altLang="ko-KR" dirty="0">
                <a:solidFill>
                  <a:srgbClr val="48F60A"/>
                </a:solidFill>
              </a:rPr>
              <a:t> (</a:t>
            </a:r>
            <a:r>
              <a:rPr lang="ko-KR" altLang="en-US" dirty="0">
                <a:solidFill>
                  <a:srgbClr val="48F60A"/>
                </a:solidFill>
              </a:rPr>
              <a:t>도메인 주소</a:t>
            </a:r>
            <a:r>
              <a:rPr lang="en-US" altLang="ko-KR" dirty="0">
                <a:solidFill>
                  <a:srgbClr val="48F60A"/>
                </a:solidFill>
              </a:rPr>
              <a:t>)</a:t>
            </a:r>
            <a:r>
              <a:rPr lang="ko-KR" altLang="en-US" dirty="0">
                <a:solidFill>
                  <a:srgbClr val="48F60A"/>
                </a:solidFill>
              </a:rPr>
              <a:t>로 </a:t>
            </a:r>
            <a:r>
              <a:rPr lang="en-US" altLang="ko-KR" dirty="0">
                <a:solidFill>
                  <a:srgbClr val="48F60A"/>
                </a:solidFill>
              </a:rPr>
              <a:t/>
            </a:r>
            <a:br>
              <a:rPr lang="en-US" altLang="ko-KR" dirty="0">
                <a:solidFill>
                  <a:srgbClr val="48F60A"/>
                </a:solidFill>
              </a:rPr>
            </a:br>
            <a:r>
              <a:rPr lang="ko-KR" altLang="en-US" dirty="0">
                <a:solidFill>
                  <a:srgbClr val="48F60A"/>
                </a:solidFill>
              </a:rPr>
              <a:t>서비스 접근 가능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>
              <a:solidFill>
                <a:srgbClr val="48F60A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www.babhelp.com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3282FC-C424-E5EA-B092-6B28FE498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22" y="2307681"/>
            <a:ext cx="868170" cy="8982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2DEC7C-2EE9-7D41-AB9F-E884DD6ABB01}"/>
              </a:ext>
            </a:extLst>
          </p:cNvPr>
          <p:cNvSpPr txBox="1"/>
          <p:nvPr/>
        </p:nvSpPr>
        <p:spPr>
          <a:xfrm>
            <a:off x="7527107" y="3240235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200" dirty="0">
                <a:solidFill>
                  <a:srgbClr val="F8F5FF"/>
                </a:solidFill>
              </a:rPr>
              <a:t>DNS</a:t>
            </a:r>
            <a:endParaRPr lang="ko-KR" altLang="en-US" sz="1200" dirty="0">
              <a:solidFill>
                <a:srgbClr val="F8F5FF"/>
              </a:solidFill>
            </a:endParaRPr>
          </a:p>
        </p:txBody>
      </p:sp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8B8830-F9D7-F4BE-94BC-11AACC3308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846" y="2307681"/>
            <a:ext cx="868170" cy="898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B1FA0-8B40-098E-2467-0BAD2E07B7B3}"/>
              </a:ext>
            </a:extLst>
          </p:cNvPr>
          <p:cNvSpPr txBox="1"/>
          <p:nvPr/>
        </p:nvSpPr>
        <p:spPr>
          <a:xfrm>
            <a:off x="4144011" y="320591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200" dirty="0">
                <a:solidFill>
                  <a:srgbClr val="F8F5FF"/>
                </a:solidFill>
              </a:rPr>
              <a:t>사용자</a:t>
            </a:r>
          </a:p>
        </p:txBody>
      </p:sp>
      <p:sp>
        <p:nvSpPr>
          <p:cNvPr id="8" name="오른쪽 화살표 8">
            <a:extLst>
              <a:ext uri="{FF2B5EF4-FFF2-40B4-BE49-F238E27FC236}">
                <a16:creationId xmlns:a16="http://schemas.microsoft.com/office/drawing/2014/main" id="{4746D78B-85D8-68B7-8A58-8405EA13E984}"/>
              </a:ext>
            </a:extLst>
          </p:cNvPr>
          <p:cNvSpPr/>
          <p:nvPr/>
        </p:nvSpPr>
        <p:spPr>
          <a:xfrm rot="10800000">
            <a:off x="5304494" y="3012560"/>
            <a:ext cx="1778817" cy="19335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srgbClr val="F8F5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9" name="오른쪽 화살표 8">
            <a:extLst>
              <a:ext uri="{FF2B5EF4-FFF2-40B4-BE49-F238E27FC236}">
                <a16:creationId xmlns:a16="http://schemas.microsoft.com/office/drawing/2014/main" id="{BE47C9A4-9D8A-7057-7795-81E595B1FAC5}"/>
              </a:ext>
            </a:extLst>
          </p:cNvPr>
          <p:cNvSpPr/>
          <p:nvPr/>
        </p:nvSpPr>
        <p:spPr>
          <a:xfrm>
            <a:off x="5304494" y="2511558"/>
            <a:ext cx="1778817" cy="19335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srgbClr val="F8F5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270BC-BC8F-5DCF-50B7-1AD5DEE045D5}"/>
              </a:ext>
            </a:extLst>
          </p:cNvPr>
          <p:cNvSpPr txBox="1"/>
          <p:nvPr/>
        </p:nvSpPr>
        <p:spPr>
          <a:xfrm>
            <a:off x="4997516" y="2153728"/>
            <a:ext cx="2263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/>
            <a:r>
              <a:rPr lang="ko-KR" altLang="en-US" sz="1200" b="1" dirty="0">
                <a:solidFill>
                  <a:srgbClr val="F8F5FF"/>
                </a:solidFill>
              </a:rPr>
              <a:t>사이트 이름 </a:t>
            </a:r>
            <a:r>
              <a:rPr lang="en-US" altLang="ko-KR" sz="1200" b="1" dirty="0">
                <a:solidFill>
                  <a:srgbClr val="F8F5FF"/>
                </a:solidFill>
              </a:rPr>
              <a:t>(</a:t>
            </a:r>
            <a:r>
              <a:rPr lang="ko-KR" altLang="en-US" sz="1200" b="1" dirty="0">
                <a:solidFill>
                  <a:srgbClr val="F8F5FF"/>
                </a:solidFill>
              </a:rPr>
              <a:t>도메인주소</a:t>
            </a:r>
            <a:r>
              <a:rPr lang="en-US" altLang="ko-KR" sz="1200" b="1" dirty="0">
                <a:solidFill>
                  <a:srgbClr val="F8F5FF"/>
                </a:solidFill>
              </a:rPr>
              <a:t>) </a:t>
            </a:r>
            <a:r>
              <a:rPr lang="ko-KR" altLang="en-US" sz="1200" b="1" dirty="0">
                <a:solidFill>
                  <a:srgbClr val="F8F5FF"/>
                </a:solidFill>
              </a:rPr>
              <a:t>질문</a:t>
            </a:r>
            <a:endParaRPr lang="en-US" altLang="ko-KR" sz="1200" b="1" dirty="0">
              <a:solidFill>
                <a:srgbClr val="F8F5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60719-147C-2529-F02F-62199F4D6D76}"/>
              </a:ext>
            </a:extLst>
          </p:cNvPr>
          <p:cNvSpPr txBox="1"/>
          <p:nvPr/>
        </p:nvSpPr>
        <p:spPr>
          <a:xfrm>
            <a:off x="5269713" y="3338709"/>
            <a:ext cx="1947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/>
            <a:r>
              <a:rPr lang="ko-KR" altLang="en-US" sz="1200" b="1" dirty="0">
                <a:solidFill>
                  <a:srgbClr val="F8F5FF"/>
                </a:solidFill>
              </a:rPr>
              <a:t>정확한 위치 </a:t>
            </a:r>
            <a:r>
              <a:rPr lang="en-US" altLang="ko-KR" sz="1200" b="1" dirty="0">
                <a:solidFill>
                  <a:srgbClr val="F8F5FF"/>
                </a:solidFill>
              </a:rPr>
              <a:t>(IP</a:t>
            </a:r>
            <a:r>
              <a:rPr lang="ko-KR" altLang="en-US" sz="1200" b="1" dirty="0">
                <a:solidFill>
                  <a:srgbClr val="F8F5FF"/>
                </a:solidFill>
              </a:rPr>
              <a:t>주소</a:t>
            </a:r>
            <a:r>
              <a:rPr lang="en-US" altLang="ko-KR" sz="1200" b="1" dirty="0">
                <a:solidFill>
                  <a:srgbClr val="F8F5FF"/>
                </a:solidFill>
              </a:rPr>
              <a:t>)</a:t>
            </a:r>
            <a:r>
              <a:rPr lang="ko-KR" altLang="en-US" sz="1200" b="1" dirty="0">
                <a:solidFill>
                  <a:srgbClr val="F8F5FF"/>
                </a:solidFill>
              </a:rPr>
              <a:t> 답변</a:t>
            </a:r>
            <a:endParaRPr lang="en-US" altLang="ko-KR" sz="1200" b="1" dirty="0">
              <a:solidFill>
                <a:srgbClr val="F8F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5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48E8F-CAD7-2A14-0285-89659B3AF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967D3E-0F6E-2AB2-D05C-F69087B5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</a:t>
            </a:r>
            <a:r>
              <a:rPr lang="en-US" altLang="ko-KR" dirty="0"/>
              <a:t>DNS </a:t>
            </a:r>
            <a:r>
              <a:rPr lang="ko-KR" altLang="en-US" dirty="0"/>
              <a:t>구축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0E3CFA-1748-5F9F-D05E-3C6D42206F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en-US" altLang="ko-KR" dirty="0"/>
              <a:t>Zone(</a:t>
            </a:r>
            <a:r>
              <a:rPr lang="ko-KR" altLang="en-US" dirty="0"/>
              <a:t>영역</a:t>
            </a:r>
            <a:r>
              <a:rPr lang="en-US" altLang="ko-KR" dirty="0"/>
              <a:t>): DNS</a:t>
            </a:r>
            <a:r>
              <a:rPr lang="ko-KR" altLang="en-US" dirty="0"/>
              <a:t>가 책임지고 관리하는 도메인 또는 </a:t>
            </a:r>
            <a:r>
              <a:rPr lang="en-US" altLang="ko-KR" dirty="0"/>
              <a:t>IP </a:t>
            </a:r>
            <a:r>
              <a:rPr lang="ko-KR" altLang="en-US" dirty="0"/>
              <a:t>주소 범위의 데이터 저장 영역</a:t>
            </a:r>
            <a:endParaRPr lang="en-US" altLang="ko-KR" dirty="0"/>
          </a:p>
          <a:p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dirty="0" err="1">
                <a:solidFill>
                  <a:srgbClr val="48F60A"/>
                </a:solidFill>
              </a:rPr>
              <a:t>정방향</a:t>
            </a:r>
            <a:r>
              <a:rPr lang="ko-KR" altLang="en-US" dirty="0">
                <a:solidFill>
                  <a:srgbClr val="48F60A"/>
                </a:solidFill>
              </a:rPr>
              <a:t> 영역으로 </a:t>
            </a:r>
            <a:r>
              <a:rPr lang="en-US" altLang="ko-KR" dirty="0">
                <a:solidFill>
                  <a:srgbClr val="48F60A"/>
                </a:solidFill>
              </a:rPr>
              <a:t>babhelp.com </a:t>
            </a:r>
            <a:r>
              <a:rPr lang="ko-KR" altLang="en-US" dirty="0"/>
              <a:t>생성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레코드 </a:t>
            </a:r>
            <a:r>
              <a:rPr lang="en-US" altLang="ko-KR" dirty="0">
                <a:solidFill>
                  <a:srgbClr val="48F60A"/>
                </a:solidFill>
              </a:rPr>
              <a:t>www. - 20.0.0.81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spc="-100" dirty="0">
                <a:solidFill>
                  <a:schemeClr val="accent6"/>
                </a:solidFill>
              </a:rPr>
              <a:t>역방향 영역으로 </a:t>
            </a:r>
            <a:r>
              <a:rPr lang="en-US" altLang="ko-KR" spc="-100" dirty="0">
                <a:solidFill>
                  <a:schemeClr val="accent6"/>
                </a:solidFill>
              </a:rPr>
              <a:t>20.0.0.x </a:t>
            </a:r>
            <a:r>
              <a:rPr lang="ko-KR" altLang="en-US" spc="-100" dirty="0">
                <a:solidFill>
                  <a:schemeClr val="accent6"/>
                </a:solidFill>
              </a:rPr>
              <a:t>생성</a:t>
            </a:r>
            <a:endParaRPr lang="en-US" altLang="ko-KR" spc="-100" dirty="0">
              <a:solidFill>
                <a:schemeClr val="accent6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CED1E8-F4A4-E977-461F-8C854581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89" t="31192" b="6637"/>
          <a:stretch>
            <a:fillRect/>
          </a:stretch>
        </p:blipFill>
        <p:spPr>
          <a:xfrm>
            <a:off x="4197630" y="1816306"/>
            <a:ext cx="4514371" cy="14069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F673FC-6F71-A00C-4405-1443CBBD49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40" t="33030" r="-185" b="24640"/>
          <a:stretch>
            <a:fillRect/>
          </a:stretch>
        </p:blipFill>
        <p:spPr>
          <a:xfrm>
            <a:off x="4195167" y="3568114"/>
            <a:ext cx="4544062" cy="9587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5F16C4-7DF5-8D37-064B-DE90925E36C3}"/>
              </a:ext>
            </a:extLst>
          </p:cNvPr>
          <p:cNvSpPr/>
          <p:nvPr/>
        </p:nvSpPr>
        <p:spPr>
          <a:xfrm>
            <a:off x="4238133" y="1542875"/>
            <a:ext cx="1569115" cy="220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914378"/>
            <a:r>
              <a:rPr lang="ko-KR" altLang="en-US" sz="1000" b="1" dirty="0" err="1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정방향</a:t>
            </a:r>
            <a:r>
              <a:rPr lang="ko-KR" altLang="en-US" sz="1000" b="1" dirty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babhelp.com</a:t>
            </a:r>
            <a:endParaRPr lang="ko-KR" altLang="en-US" sz="1000" b="1" dirty="0">
              <a:solidFill>
                <a:srgbClr val="FFFF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7C21C9-78EE-C5DC-B564-8C009389719D}"/>
              </a:ext>
            </a:extLst>
          </p:cNvPr>
          <p:cNvSpPr/>
          <p:nvPr/>
        </p:nvSpPr>
        <p:spPr>
          <a:xfrm>
            <a:off x="4200082" y="3323997"/>
            <a:ext cx="1201568" cy="220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914378"/>
            <a:r>
              <a:rPr lang="ko-KR" altLang="en-US" sz="1000" b="1" dirty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역방향 </a:t>
            </a:r>
            <a:r>
              <a:rPr lang="en-US" altLang="ko-KR" sz="1000" b="1" dirty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20.0.0.x </a:t>
            </a:r>
            <a:endParaRPr lang="ko-KR" altLang="en-US" sz="1000" b="1" dirty="0">
              <a:solidFill>
                <a:srgbClr val="FFFF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18C383-B4E3-2977-923B-867BE80AB957}"/>
              </a:ext>
            </a:extLst>
          </p:cNvPr>
          <p:cNvSpPr/>
          <p:nvPr/>
        </p:nvSpPr>
        <p:spPr>
          <a:xfrm>
            <a:off x="4206472" y="4123856"/>
            <a:ext cx="4106949" cy="198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srgbClr val="F8F5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C3EC5C-E651-5A07-B98F-88D9E1A44A32}"/>
              </a:ext>
            </a:extLst>
          </p:cNvPr>
          <p:cNvSpPr/>
          <p:nvPr/>
        </p:nvSpPr>
        <p:spPr>
          <a:xfrm>
            <a:off x="4175992" y="2919896"/>
            <a:ext cx="4106949" cy="198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srgbClr val="F8F5FF"/>
              </a:solidFill>
              <a:latin typeface="Arial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43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A9016-BAED-2DC7-CFAB-7E46F8DA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625A2DA-1B33-C58A-9975-5AE62BFA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6"/>
                </a:solidFill>
              </a:rPr>
              <a:t>윈도우 </a:t>
            </a:r>
            <a:r>
              <a:rPr lang="en-US" altLang="ko-KR" dirty="0">
                <a:solidFill>
                  <a:schemeClr val="accent6"/>
                </a:solidFill>
              </a:rPr>
              <a:t>DNS </a:t>
            </a:r>
            <a:r>
              <a:rPr lang="ko-KR" altLang="en-US" dirty="0">
                <a:solidFill>
                  <a:schemeClr val="accent6"/>
                </a:solidFill>
              </a:rPr>
              <a:t>보안 설정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13CB35-272B-38DC-F509-67E2C210A21F}"/>
              </a:ext>
            </a:extLst>
          </p:cNvPr>
          <p:cNvGraphicFramePr>
            <a:graphicFrameLocks noGrp="1"/>
          </p:cNvGraphicFramePr>
          <p:nvPr/>
        </p:nvGraphicFramePr>
        <p:xfrm>
          <a:off x="3789680" y="2472611"/>
          <a:ext cx="4922320" cy="1219703"/>
        </p:xfrm>
        <a:graphic>
          <a:graphicData uri="http://schemas.openxmlformats.org/drawingml/2006/table">
            <a:tbl>
              <a:tblPr/>
              <a:tblGrid>
                <a:gridCol w="1026160">
                  <a:extLst>
                    <a:ext uri="{9D8B030D-6E8A-4147-A177-3AD203B41FA5}">
                      <a16:colId xmlns:a16="http://schemas.microsoft.com/office/drawing/2014/main" val="3689223492"/>
                    </a:ext>
                  </a:extLst>
                </a:gridCol>
                <a:gridCol w="2326640">
                  <a:extLst>
                    <a:ext uri="{9D8B030D-6E8A-4147-A177-3AD203B41FA5}">
                      <a16:colId xmlns:a16="http://schemas.microsoft.com/office/drawing/2014/main" val="270059138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44909794"/>
                    </a:ext>
                  </a:extLst>
                </a:gridCol>
                <a:gridCol w="929440">
                  <a:extLst>
                    <a:ext uri="{9D8B030D-6E8A-4147-A177-3AD203B41FA5}">
                      <a16:colId xmlns:a16="http://schemas.microsoft.com/office/drawing/2014/main" val="3183421876"/>
                    </a:ext>
                  </a:extLst>
                </a:gridCol>
              </a:tblGrid>
              <a:tr h="265415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분류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점검 항목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위험도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kern="0" cap="none" spc="0" baseline="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항목코드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25933"/>
                  </a:ext>
                </a:extLst>
              </a:tr>
              <a:tr h="3180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chemeClr val="accent6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서비스 관리</a:t>
                      </a:r>
                      <a:endParaRPr lang="en-US" sz="1100" b="0" dirty="0">
                        <a:solidFill>
                          <a:schemeClr val="accent6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DNS Zone Transfer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W-29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537921"/>
                  </a:ext>
                </a:extLst>
              </a:tr>
              <a:tr h="31809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accent6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서비스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DNS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서비스 구동 점검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E5B01B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W-63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36299"/>
                  </a:ext>
                </a:extLst>
              </a:tr>
              <a:tr h="318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accent6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 관리</a:t>
                      </a:r>
                      <a:endParaRPr lang="en-US" altLang="ko-KR" sz="1100" b="0" dirty="0">
                        <a:solidFill>
                          <a:schemeClr val="accent6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로그의 정기적 검토 및 보고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</a:t>
                      </a:r>
                      <a:endParaRPr lang="en-US" altLang="ko-KR" sz="1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W-34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C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049038"/>
                  </a:ext>
                </a:extLst>
              </a:tr>
            </a:tbl>
          </a:graphicData>
        </a:graphic>
      </p:graphicFrame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8283D5C0-4B57-6765-7D62-3890BEAC9A92}"/>
              </a:ext>
            </a:extLst>
          </p:cNvPr>
          <p:cNvSpPr txBox="1">
            <a:spLocks/>
          </p:cNvSpPr>
          <p:nvPr/>
        </p:nvSpPr>
        <p:spPr>
          <a:xfrm>
            <a:off x="432000" y="1462750"/>
            <a:ext cx="3240000" cy="3418289"/>
          </a:xfrm>
          <a:prstGeom prst="roundRect">
            <a:avLst>
              <a:gd name="adj" fmla="val 5176"/>
            </a:avLst>
          </a:prstGeom>
          <a:noFill/>
          <a:ln w="19050">
            <a:solidFill>
              <a:srgbClr val="0BC4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ko-KR" altLang="en-US" dirty="0"/>
              <a:t>윈도우 </a:t>
            </a:r>
            <a:r>
              <a:rPr lang="en-US" altLang="ko-KR" dirty="0"/>
              <a:t>DNS </a:t>
            </a:r>
            <a:r>
              <a:rPr lang="ko-KR" altLang="en-US" dirty="0"/>
              <a:t>보안 설정은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>
                <a:solidFill>
                  <a:srgbClr val="48F60A"/>
                </a:solidFill>
              </a:rPr>
              <a:t>주요 정보 통신 기반 시설의 윈도우 취약점 보안 기준</a:t>
            </a:r>
            <a:r>
              <a:rPr lang="ko-KR" altLang="en-US" dirty="0">
                <a:solidFill>
                  <a:schemeClr val="accent6"/>
                </a:solidFill>
              </a:rPr>
              <a:t>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맞춰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21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DF188-6A9F-50F7-B506-CF997058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DB1BADA-09CF-0B5B-E7BD-8285CCD6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6"/>
                </a:solidFill>
              </a:rPr>
              <a:t>윈도우 </a:t>
            </a:r>
            <a:r>
              <a:rPr lang="en-US" altLang="ko-KR" dirty="0">
                <a:solidFill>
                  <a:schemeClr val="accent6"/>
                </a:solidFill>
              </a:rPr>
              <a:t>DNS </a:t>
            </a:r>
            <a:r>
              <a:rPr lang="ko-KR" altLang="en-US" dirty="0">
                <a:solidFill>
                  <a:schemeClr val="accent6"/>
                </a:solidFill>
              </a:rPr>
              <a:t>보안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3FC7E8-9A66-C476-ACC9-8877C7E2C5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ko-KR" altLang="en-US" dirty="0"/>
              <a:t>영역 전송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48F60A"/>
                </a:solidFill>
              </a:rPr>
              <a:t>도메인 구조를 다른 서버에 전달</a:t>
            </a:r>
            <a:r>
              <a:rPr lang="ko-KR" altLang="en-US" dirty="0"/>
              <a:t>하는 </a:t>
            </a:r>
            <a:r>
              <a:rPr lang="ko-KR" altLang="en-US" dirty="0" smtClean="0"/>
              <a:t>기능</a:t>
            </a:r>
            <a:endParaRPr lang="en-US" altLang="ko-KR" dirty="0" smtClean="0">
              <a:solidFill>
                <a:srgbClr val="48F60A"/>
              </a:solidFill>
            </a:endParaRPr>
          </a:p>
          <a:p>
            <a:endParaRPr lang="en-US" altLang="ko-KR" dirty="0">
              <a:solidFill>
                <a:srgbClr val="48F60A"/>
              </a:solidFill>
            </a:endParaRPr>
          </a:p>
          <a:p>
            <a:r>
              <a:rPr lang="ko-KR" altLang="en-US" dirty="0" smtClean="0">
                <a:solidFill>
                  <a:srgbClr val="48F60A"/>
                </a:solidFill>
              </a:rPr>
              <a:t>지정된 </a:t>
            </a:r>
            <a:r>
              <a:rPr lang="ko-KR" altLang="en-US" dirty="0">
                <a:solidFill>
                  <a:srgbClr val="48F60A"/>
                </a:solidFill>
              </a:rPr>
              <a:t>서버만 영역 전송 허용</a:t>
            </a:r>
          </a:p>
          <a:p>
            <a:endParaRPr lang="ko-KR" altLang="en-US" dirty="0"/>
          </a:p>
          <a:p>
            <a:r>
              <a:rPr lang="ko-KR" altLang="en-US" dirty="0" smtClean="0"/>
              <a:t>데이터 불법 외부 유출 </a:t>
            </a:r>
            <a:r>
              <a:rPr lang="ko-KR" altLang="en-US" dirty="0"/>
              <a:t>방지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48F60A"/>
                </a:solidFill>
              </a:rPr>
              <a:t>DNS Recon </a:t>
            </a:r>
            <a:r>
              <a:rPr lang="ko-KR" altLang="en-US" dirty="0">
                <a:solidFill>
                  <a:srgbClr val="48F60A"/>
                </a:solidFill>
              </a:rPr>
              <a:t>공격 차단</a:t>
            </a:r>
          </a:p>
          <a:p>
            <a:endParaRPr lang="ko-KR" altLang="en-US" dirty="0"/>
          </a:p>
          <a:p>
            <a:pPr marL="139700" indent="0">
              <a:buNone/>
            </a:pPr>
            <a:r>
              <a:rPr lang="en-US" altLang="ko-KR" sz="1000" dirty="0"/>
              <a:t>※ DNS Recon : DNS</a:t>
            </a:r>
            <a:r>
              <a:rPr lang="ko-KR" altLang="en-US" sz="1000" dirty="0"/>
              <a:t>를 조사해 서버 구조</a:t>
            </a:r>
            <a:r>
              <a:rPr lang="en-US" altLang="ko-KR" sz="1000" dirty="0"/>
              <a:t>, </a:t>
            </a:r>
            <a:r>
              <a:rPr lang="ko-KR" altLang="en-US" sz="1000" dirty="0"/>
              <a:t>서브도메인</a:t>
            </a:r>
            <a:r>
              <a:rPr lang="en-US" altLang="ko-KR" sz="1000" dirty="0"/>
              <a:t>, </a:t>
            </a:r>
            <a:r>
              <a:rPr lang="ko-KR" altLang="en-US" sz="1000" dirty="0"/>
              <a:t>레코드 정보를 대량 수집하여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dirty="0"/>
              <a:t>이후 공격을 준비하는 정보 수집 정찰 과정</a:t>
            </a:r>
            <a:endParaRPr lang="en-US" altLang="ko-KR" sz="1000" spc="-75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FB4DD9-2ADE-1638-7D76-732CC5B9D50F}"/>
              </a:ext>
            </a:extLst>
          </p:cNvPr>
          <p:cNvSpPr/>
          <p:nvPr/>
        </p:nvSpPr>
        <p:spPr>
          <a:xfrm>
            <a:off x="3944507" y="1924221"/>
            <a:ext cx="1548093" cy="220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914378"/>
            <a:r>
              <a:rPr lang="ko-KR" altLang="en-US" sz="1000" b="1" dirty="0" err="1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정방향</a:t>
            </a:r>
            <a:r>
              <a:rPr lang="ko-KR" altLang="en-US" sz="1000" b="1" dirty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babhelp.com</a:t>
            </a:r>
            <a:endParaRPr lang="ko-KR" altLang="en-US" sz="1000" b="1" dirty="0">
              <a:solidFill>
                <a:srgbClr val="FFFFFF"/>
              </a:solidFill>
              <a:latin typeface="Arial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FEDD2C-ACB8-12BC-F07A-226B5E45D069}"/>
              </a:ext>
            </a:extLst>
          </p:cNvPr>
          <p:cNvGrpSpPr/>
          <p:nvPr/>
        </p:nvGrpSpPr>
        <p:grpSpPr>
          <a:xfrm>
            <a:off x="3944507" y="2239625"/>
            <a:ext cx="4701471" cy="2559771"/>
            <a:chOff x="5722542" y="2343316"/>
            <a:chExt cx="5583065" cy="4261881"/>
          </a:xfrm>
        </p:grpSpPr>
        <p:pic>
          <p:nvPicPr>
            <p:cNvPr id="4" name="그림 3" descr="텍스트, 스크린샷, 디스플레이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B378142-397E-F68B-1298-D5B67AB4A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663" r="473" b="28346"/>
            <a:stretch>
              <a:fillRect/>
            </a:stretch>
          </p:blipFill>
          <p:spPr>
            <a:xfrm>
              <a:off x="5722542" y="2343316"/>
              <a:ext cx="5583065" cy="426188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06AB5E-C3CB-799A-C032-06EC5D0199AD}"/>
                </a:ext>
              </a:extLst>
            </p:cNvPr>
            <p:cNvSpPr/>
            <p:nvPr/>
          </p:nvSpPr>
          <p:spPr>
            <a:xfrm>
              <a:off x="5735629" y="4093293"/>
              <a:ext cx="5475932" cy="2917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ko-KR" altLang="en-US" dirty="0">
                <a:solidFill>
                  <a:srgbClr val="F8F5FF"/>
                </a:solidFill>
                <a:latin typeface="Arial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F59E55E-17FA-FF13-B3BA-4C9927E71E54}"/>
              </a:ext>
            </a:extLst>
          </p:cNvPr>
          <p:cNvGraphicFramePr>
            <a:graphicFrameLocks noGrp="1"/>
          </p:cNvGraphicFramePr>
          <p:nvPr/>
        </p:nvGraphicFramePr>
        <p:xfrm>
          <a:off x="3944507" y="1518293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Windows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서비스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DNS Zone Transfer </a:t>
                      </a:r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설정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W-29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74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CEDB4-3645-EE16-D354-3B6BB670F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4108B13-F66A-E3FE-0B60-69F8B123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6"/>
                </a:solidFill>
              </a:rPr>
              <a:t>윈도우 </a:t>
            </a:r>
            <a:r>
              <a:rPr lang="en-US" altLang="ko-KR" dirty="0">
                <a:solidFill>
                  <a:schemeClr val="accent6"/>
                </a:solidFill>
              </a:rPr>
              <a:t>DNS </a:t>
            </a:r>
            <a:r>
              <a:rPr lang="ko-KR" altLang="en-US" dirty="0">
                <a:solidFill>
                  <a:schemeClr val="accent6"/>
                </a:solidFill>
              </a:rPr>
              <a:t>보안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61CD33-5348-80C7-624F-60D7DEF010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ko-KR" altLang="en-US" dirty="0" smtClean="0">
                <a:solidFill>
                  <a:srgbClr val="48F60A"/>
                </a:solidFill>
              </a:rPr>
              <a:t>동적 </a:t>
            </a:r>
            <a:r>
              <a:rPr lang="ko-KR" altLang="en-US" dirty="0">
                <a:solidFill>
                  <a:srgbClr val="48F60A"/>
                </a:solidFill>
              </a:rPr>
              <a:t>업데이트 </a:t>
            </a:r>
            <a:r>
              <a:rPr lang="ko-KR" altLang="en-US" dirty="0" smtClean="0">
                <a:solidFill>
                  <a:srgbClr val="48F60A"/>
                </a:solidFill>
              </a:rPr>
              <a:t>제거</a:t>
            </a:r>
            <a:endParaRPr lang="en-US" altLang="ko-KR" dirty="0" smtClean="0">
              <a:solidFill>
                <a:srgbClr val="48F60A"/>
              </a:solidFill>
            </a:endParaRPr>
          </a:p>
          <a:p>
            <a:endParaRPr lang="en-US" altLang="ko-KR" dirty="0" smtClean="0">
              <a:solidFill>
                <a:srgbClr val="48F60A"/>
              </a:solidFill>
            </a:endParaRPr>
          </a:p>
          <a:p>
            <a:r>
              <a:rPr lang="ko-KR" altLang="en-US" dirty="0"/>
              <a:t>신뢰할 수 없는 데이터 업데이트 </a:t>
            </a:r>
            <a:r>
              <a:rPr lang="ko-KR" altLang="en-US" dirty="0" smtClean="0"/>
              <a:t>방지</a:t>
            </a:r>
            <a:endParaRPr lang="en-US" altLang="ko-KR" dirty="0">
              <a:solidFill>
                <a:srgbClr val="48F60A"/>
              </a:solidFill>
            </a:endParaRPr>
          </a:p>
          <a:p>
            <a:pPr marL="139700" indent="0">
              <a:buNone/>
            </a:pPr>
            <a:endParaRPr lang="en-US" altLang="ko-KR" dirty="0"/>
          </a:p>
          <a:p>
            <a:r>
              <a:rPr lang="ko-KR" altLang="en-US" dirty="0"/>
              <a:t>비인가 시스템의 </a:t>
            </a:r>
            <a:r>
              <a:rPr lang="en-US" altLang="ko-KR" dirty="0">
                <a:solidFill>
                  <a:srgbClr val="48F60A"/>
                </a:solidFill>
              </a:rPr>
              <a:t>DNS </a:t>
            </a:r>
            <a:r>
              <a:rPr lang="ko-KR" altLang="en-US" dirty="0">
                <a:solidFill>
                  <a:srgbClr val="48F60A"/>
                </a:solidFill>
              </a:rPr>
              <a:t>레코드 생성</a:t>
            </a:r>
            <a:r>
              <a:rPr lang="en-US" altLang="ko-KR" dirty="0">
                <a:solidFill>
                  <a:srgbClr val="48F60A"/>
                </a:solidFill>
              </a:rPr>
              <a:t>·</a:t>
            </a:r>
            <a:r>
              <a:rPr lang="ko-KR" altLang="en-US" dirty="0">
                <a:solidFill>
                  <a:srgbClr val="48F60A"/>
                </a:solidFill>
              </a:rPr>
              <a:t>수정 차단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DNS </a:t>
            </a:r>
            <a:r>
              <a:rPr lang="ko-KR" altLang="en-US" dirty="0" err="1"/>
              <a:t>스푸핑</a:t>
            </a:r>
            <a:r>
              <a:rPr lang="en-US" altLang="ko-KR" dirty="0"/>
              <a:t>·</a:t>
            </a:r>
            <a:r>
              <a:rPr lang="ko-KR" altLang="en-US" dirty="0" err="1"/>
              <a:t>하이재킹</a:t>
            </a:r>
            <a:r>
              <a:rPr lang="ko-KR" altLang="en-US" dirty="0"/>
              <a:t> 방지</a:t>
            </a:r>
            <a:endParaRPr lang="en-US" altLang="ko-KR" dirty="0"/>
          </a:p>
          <a:p>
            <a:pPr marL="139700" indent="0">
              <a:buNone/>
            </a:pPr>
            <a:endParaRPr lang="en-US" altLang="ko-KR" sz="1050" dirty="0"/>
          </a:p>
          <a:p>
            <a:pPr marL="139700" indent="0">
              <a:buNone/>
            </a:pPr>
            <a:r>
              <a:rPr lang="en-US" altLang="ko-KR" sz="1000" dirty="0"/>
              <a:t>※ DNS </a:t>
            </a:r>
            <a:r>
              <a:rPr lang="ko-KR" altLang="en-US" sz="1000" dirty="0" err="1"/>
              <a:t>스푸핑</a:t>
            </a:r>
            <a:r>
              <a:rPr lang="ko-KR" altLang="en-US" sz="1000" dirty="0"/>
              <a:t> </a:t>
            </a:r>
            <a:r>
              <a:rPr lang="en-US" altLang="ko-KR" sz="1000" dirty="0"/>
              <a:t>: DNS </a:t>
            </a:r>
            <a:r>
              <a:rPr lang="ko-KR" altLang="en-US" sz="1000" dirty="0"/>
              <a:t>서버로 보내는 질문을 가로채서 변조된 결과를 보내주는 것</a:t>
            </a:r>
            <a:endParaRPr lang="en-US" altLang="ko-KR" sz="1000" dirty="0"/>
          </a:p>
          <a:p>
            <a:pPr marL="139700" indent="0">
              <a:buNone/>
            </a:pPr>
            <a:endParaRPr lang="en-US" altLang="ko-KR" sz="1000" dirty="0"/>
          </a:p>
          <a:p>
            <a:pPr marL="139700" indent="0">
              <a:buNone/>
            </a:pPr>
            <a:r>
              <a:rPr lang="en-US" altLang="ko-KR" sz="1000" dirty="0"/>
              <a:t>※ DNS </a:t>
            </a:r>
            <a:r>
              <a:rPr lang="ko-KR" altLang="en-US" sz="1000" dirty="0" err="1"/>
              <a:t>하이젝킹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DNS </a:t>
            </a:r>
            <a:r>
              <a:rPr lang="ko-KR" altLang="en-US" sz="1000" dirty="0"/>
              <a:t>설정을 공격자가 빼앗아서</a:t>
            </a:r>
            <a:r>
              <a:rPr lang="en-US" altLang="ko-KR" sz="1000" dirty="0"/>
              <a:t> </a:t>
            </a:r>
            <a:r>
              <a:rPr lang="ko-KR" altLang="en-US" sz="1000" dirty="0"/>
              <a:t>사용자가 입력한 도메인을 </a:t>
            </a:r>
            <a:r>
              <a:rPr lang="ko-KR" altLang="en-US" sz="1000" dirty="0" err="1"/>
              <a:t>원래랑</a:t>
            </a:r>
            <a:r>
              <a:rPr lang="ko-KR" altLang="en-US" sz="1000" dirty="0"/>
              <a:t> 다른 </a:t>
            </a:r>
            <a:r>
              <a:rPr lang="en-US" altLang="ko-KR" sz="1000" dirty="0"/>
              <a:t>IP</a:t>
            </a:r>
            <a:r>
              <a:rPr lang="ko-KR" altLang="en-US" sz="1000" dirty="0"/>
              <a:t>로 계속 돌려버리는 공격</a:t>
            </a:r>
            <a:endParaRPr lang="en-US" altLang="ko-KR" sz="1000" dirty="0"/>
          </a:p>
        </p:txBody>
      </p: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719E7143-70E7-0ACC-E9C7-A11D637B70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6" t="1929" r="657" b="-17"/>
          <a:stretch>
            <a:fillRect/>
          </a:stretch>
        </p:blipFill>
        <p:spPr>
          <a:xfrm>
            <a:off x="3944506" y="2254293"/>
            <a:ext cx="4622276" cy="24970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ECFDB0-9DE1-56EE-C07B-48F8ADA3B49B}"/>
              </a:ext>
            </a:extLst>
          </p:cNvPr>
          <p:cNvSpPr/>
          <p:nvPr/>
        </p:nvSpPr>
        <p:spPr>
          <a:xfrm>
            <a:off x="4079890" y="4183667"/>
            <a:ext cx="4355450" cy="233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srgbClr val="F8F5FF"/>
              </a:solidFill>
              <a:latin typeface="Arial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8FC378-B1CE-8D42-585A-9C6707A9B884}"/>
              </a:ext>
            </a:extLst>
          </p:cNvPr>
          <p:cNvGraphicFramePr>
            <a:graphicFrameLocks noGrp="1"/>
          </p:cNvGraphicFramePr>
          <p:nvPr/>
        </p:nvGraphicFramePr>
        <p:xfrm>
          <a:off x="3944507" y="1518293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Windows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서비스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DNS </a:t>
                      </a:r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서비스 구동 점검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W-63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3BD2042-C046-DE22-DB8E-04F84DA9BDA8}"/>
              </a:ext>
            </a:extLst>
          </p:cNvPr>
          <p:cNvSpPr/>
          <p:nvPr/>
        </p:nvSpPr>
        <p:spPr>
          <a:xfrm>
            <a:off x="3944507" y="1924221"/>
            <a:ext cx="1548093" cy="220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914378"/>
            <a:r>
              <a:rPr lang="ko-KR" altLang="en-US" sz="1000" b="1" dirty="0" err="1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정방향</a:t>
            </a:r>
            <a:r>
              <a:rPr lang="ko-KR" altLang="en-US" sz="1000" b="1" dirty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babhelp.com</a:t>
            </a:r>
            <a:endParaRPr lang="ko-KR" altLang="en-US" sz="1000" b="1" dirty="0">
              <a:solidFill>
                <a:srgbClr val="FFFFFF"/>
              </a:solidFill>
              <a:latin typeface="Arial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99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7F8E9-5F49-3593-6DF2-1B13E7115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3D40148-0C58-9992-0EBA-C59BA01E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6"/>
                </a:solidFill>
              </a:rPr>
              <a:t>윈도우 </a:t>
            </a:r>
            <a:r>
              <a:rPr lang="en-US" altLang="ko-KR" dirty="0">
                <a:solidFill>
                  <a:schemeClr val="accent6"/>
                </a:solidFill>
              </a:rPr>
              <a:t>DNS </a:t>
            </a:r>
            <a:r>
              <a:rPr lang="ko-KR" altLang="en-US" dirty="0">
                <a:solidFill>
                  <a:schemeClr val="accent6"/>
                </a:solidFill>
              </a:rPr>
              <a:t>보안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555F5E-0A09-30A1-CD62-13AD98AE55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ko-KR" altLang="en-US" spc="-100" dirty="0">
                <a:solidFill>
                  <a:schemeClr val="accent6"/>
                </a:solidFill>
              </a:rPr>
              <a:t>공격 식별과 추가조치 필요</a:t>
            </a:r>
            <a:endParaRPr lang="en-US" altLang="ko-KR" spc="-100" dirty="0">
              <a:solidFill>
                <a:schemeClr val="accent6"/>
              </a:solidFill>
            </a:endParaRPr>
          </a:p>
          <a:p>
            <a:endParaRPr lang="en-US" altLang="ko-KR" spc="-100" dirty="0">
              <a:solidFill>
                <a:schemeClr val="accent6"/>
              </a:solidFill>
            </a:endParaRPr>
          </a:p>
          <a:p>
            <a:r>
              <a:rPr lang="en-US" altLang="ko-KR" spc="-100" dirty="0" smtClean="0">
                <a:solidFill>
                  <a:schemeClr val="accent6"/>
                </a:solidFill>
              </a:rPr>
              <a:t>DNS </a:t>
            </a:r>
            <a:r>
              <a:rPr lang="ko-KR" altLang="en-US" spc="-100" dirty="0">
                <a:solidFill>
                  <a:srgbClr val="48F60A"/>
                </a:solidFill>
              </a:rPr>
              <a:t>로그</a:t>
            </a:r>
            <a:r>
              <a:rPr lang="en-US" altLang="ko-KR" spc="-100" dirty="0">
                <a:solidFill>
                  <a:srgbClr val="48F60A"/>
                </a:solidFill>
              </a:rPr>
              <a:t> </a:t>
            </a:r>
            <a:r>
              <a:rPr lang="ko-KR" altLang="en-US" spc="-100" dirty="0">
                <a:solidFill>
                  <a:srgbClr val="48F60A"/>
                </a:solidFill>
              </a:rPr>
              <a:t>사용자 지정 보기 </a:t>
            </a:r>
            <a:r>
              <a:rPr lang="ko-KR" altLang="en-US" spc="-100" dirty="0">
                <a:solidFill>
                  <a:schemeClr val="accent6"/>
                </a:solidFill>
              </a:rPr>
              <a:t>구성</a:t>
            </a:r>
            <a:endParaRPr lang="en-US" altLang="ko-KR" spc="-100" dirty="0">
              <a:solidFill>
                <a:schemeClr val="accent6"/>
              </a:solidFill>
            </a:endParaRPr>
          </a:p>
          <a:p>
            <a:pPr marL="139700" indent="0">
              <a:buNone/>
            </a:pPr>
            <a:endParaRPr lang="en-US" altLang="ko-KR" spc="-100" dirty="0">
              <a:solidFill>
                <a:srgbClr val="48F60A"/>
              </a:solidFill>
            </a:endParaRPr>
          </a:p>
          <a:p>
            <a:r>
              <a:rPr lang="ko-KR" altLang="en-US" spc="-100" dirty="0" smtClean="0">
                <a:solidFill>
                  <a:srgbClr val="48F60A"/>
                </a:solidFill>
              </a:rPr>
              <a:t>매주 </a:t>
            </a:r>
            <a:r>
              <a:rPr lang="ko-KR" altLang="en-US" spc="-100" dirty="0">
                <a:solidFill>
                  <a:srgbClr val="48F60A"/>
                </a:solidFill>
              </a:rPr>
              <a:t>로그 분석 보고서 </a:t>
            </a:r>
            <a:r>
              <a:rPr lang="ko-KR" altLang="en-US" spc="-100" dirty="0">
                <a:solidFill>
                  <a:schemeClr val="accent6"/>
                </a:solidFill>
              </a:rPr>
              <a:t>작성</a:t>
            </a:r>
            <a:endParaRPr lang="en-US" altLang="ko-KR" spc="-100" dirty="0">
              <a:solidFill>
                <a:schemeClr val="accent6"/>
              </a:solidFill>
            </a:endParaRPr>
          </a:p>
          <a:p>
            <a:endParaRPr lang="en-US" altLang="ko-KR" spc="-100" dirty="0">
              <a:solidFill>
                <a:schemeClr val="accent6"/>
              </a:solidFill>
            </a:endParaRPr>
          </a:p>
          <a:p>
            <a:r>
              <a:rPr lang="ko-KR" altLang="en-US" dirty="0"/>
              <a:t>문제 발생 시 </a:t>
            </a:r>
            <a:r>
              <a:rPr lang="ko-KR" altLang="en-US" dirty="0">
                <a:solidFill>
                  <a:srgbClr val="48F60A"/>
                </a:solidFill>
              </a:rPr>
              <a:t>즉시 원인을 추적</a:t>
            </a:r>
            <a:r>
              <a:rPr lang="ko-KR" altLang="en-US" dirty="0"/>
              <a:t>할 수 있는 구조로 개선</a:t>
            </a:r>
            <a:endParaRPr lang="en-US" altLang="ko-KR" dirty="0"/>
          </a:p>
          <a:p>
            <a:endParaRPr lang="en-US" altLang="ko-KR" spc="-100" dirty="0">
              <a:solidFill>
                <a:schemeClr val="accent6"/>
              </a:solidFill>
            </a:endParaRPr>
          </a:p>
          <a:p>
            <a:r>
              <a:rPr lang="ko-KR" altLang="en-US" dirty="0"/>
              <a:t>안정적인 시스템 상태 유지</a:t>
            </a:r>
            <a:endParaRPr lang="en-US" altLang="ko-KR" spc="-100" dirty="0">
              <a:solidFill>
                <a:schemeClr val="accent6"/>
              </a:solidFill>
            </a:endParaRPr>
          </a:p>
          <a:p>
            <a:endParaRPr lang="en-US" altLang="ko-KR" spc="-100" dirty="0">
              <a:solidFill>
                <a:schemeClr val="accent6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F14EE4-2DAE-9C2E-0EAA-D509BAC90465}"/>
              </a:ext>
            </a:extLst>
          </p:cNvPr>
          <p:cNvGrpSpPr/>
          <p:nvPr/>
        </p:nvGrpSpPr>
        <p:grpSpPr>
          <a:xfrm>
            <a:off x="5207508" y="1977100"/>
            <a:ext cx="2067687" cy="926120"/>
            <a:chOff x="4784501" y="1391854"/>
            <a:chExt cx="2175301" cy="123439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0AA4E8-5C8B-6C73-3650-EB7EAF6DB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4501" y="1391854"/>
              <a:ext cx="2175301" cy="123439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989926C-37B2-E8DD-766B-E5D862CE7BEA}"/>
                </a:ext>
              </a:extLst>
            </p:cNvPr>
            <p:cNvSpPr/>
            <p:nvPr/>
          </p:nvSpPr>
          <p:spPr>
            <a:xfrm>
              <a:off x="5116830" y="2215700"/>
              <a:ext cx="1688912" cy="3889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ko-KR" altLang="en-US" dirty="0">
                <a:solidFill>
                  <a:srgbClr val="F8F5FF"/>
                </a:solidFill>
                <a:latin typeface="Arial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B767B-F96E-6CFF-4DF7-A7E8927C2D3A}"/>
              </a:ext>
            </a:extLst>
          </p:cNvPr>
          <p:cNvSpPr/>
          <p:nvPr/>
        </p:nvSpPr>
        <p:spPr>
          <a:xfrm>
            <a:off x="3944507" y="2967882"/>
            <a:ext cx="1200927" cy="220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r>
              <a:rPr lang="ko-KR" altLang="en-US" sz="1000" b="1" dirty="0">
                <a:solidFill>
                  <a:schemeClr val="bg1"/>
                </a:solidFill>
                <a:latin typeface="Arial"/>
                <a:ea typeface="맑은 고딕" panose="020B0503020000020004" pitchFamily="50" charset="-127"/>
              </a:rPr>
              <a:t>로그 분석 보고서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397053-7EE8-9B4D-C3F3-BDAA00F25FFB}"/>
              </a:ext>
            </a:extLst>
          </p:cNvPr>
          <p:cNvSpPr/>
          <p:nvPr/>
        </p:nvSpPr>
        <p:spPr>
          <a:xfrm>
            <a:off x="3944507" y="1995098"/>
            <a:ext cx="1200927" cy="220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r>
              <a:rPr lang="ko-KR" altLang="en-US" sz="1000" b="1" dirty="0">
                <a:solidFill>
                  <a:schemeClr val="bg1"/>
                </a:solidFill>
                <a:latin typeface="Arial"/>
                <a:ea typeface="맑은 고딕" panose="020B0503020000020004" pitchFamily="50" charset="-127"/>
              </a:rPr>
              <a:t>사용자 지정보기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4805802-B293-809F-4568-0EC8771D22C9}"/>
              </a:ext>
            </a:extLst>
          </p:cNvPr>
          <p:cNvGraphicFramePr>
            <a:graphicFrameLocks noGrp="1"/>
          </p:cNvGraphicFramePr>
          <p:nvPr/>
        </p:nvGraphicFramePr>
        <p:xfrm>
          <a:off x="3944507" y="1518293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Windows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로그관리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로그의 정기적 검토 및 보고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W-34 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D76B94-CFBB-D537-C345-A282E6F0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4" t="23702" r="29977" b="817"/>
          <a:stretch>
            <a:fillRect/>
          </a:stretch>
        </p:blipFill>
        <p:spPr>
          <a:xfrm>
            <a:off x="5207509" y="2967881"/>
            <a:ext cx="2986268" cy="18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5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3A891F-AD3D-E498-5BF6-F884CDA58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1927A35-0BF9-5607-9625-323EDD2DB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6"/>
                </a:solidFill>
              </a:rPr>
              <a:t>윈도우 </a:t>
            </a:r>
            <a:r>
              <a:rPr lang="en-US" altLang="ko-KR" dirty="0">
                <a:solidFill>
                  <a:schemeClr val="accent6"/>
                </a:solidFill>
              </a:rPr>
              <a:t>DNS </a:t>
            </a:r>
            <a:r>
              <a:rPr lang="ko-KR" altLang="en-US" dirty="0">
                <a:solidFill>
                  <a:schemeClr val="accent6"/>
                </a:solidFill>
              </a:rPr>
              <a:t>보안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7A538A-954C-E3A8-19D0-F485053322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ko-KR" altLang="en-US" spc="-100" dirty="0"/>
              <a:t>로그는 </a:t>
            </a:r>
            <a:r>
              <a:rPr lang="ko-KR" altLang="en-US" spc="-100" dirty="0">
                <a:solidFill>
                  <a:srgbClr val="48F60A"/>
                </a:solidFill>
              </a:rPr>
              <a:t>보안 사고 원인 파악의 핵심 </a:t>
            </a:r>
            <a:r>
              <a:rPr lang="ko-KR" altLang="en-US" spc="-100" dirty="0"/>
              <a:t>파일</a:t>
            </a:r>
            <a:endParaRPr lang="en-US" altLang="ko-KR" spc="-100" dirty="0"/>
          </a:p>
          <a:p>
            <a:endParaRPr lang="en-US" altLang="ko-KR" spc="-100" dirty="0"/>
          </a:p>
          <a:p>
            <a:r>
              <a:rPr lang="en-US" altLang="ko-KR" spc="-100" dirty="0"/>
              <a:t>Everyone </a:t>
            </a:r>
            <a:r>
              <a:rPr lang="ko-KR" altLang="en-US" spc="-100" dirty="0"/>
              <a:t>권한 제거 및</a:t>
            </a:r>
            <a:r>
              <a:rPr lang="en-US" altLang="ko-KR" spc="-100" dirty="0"/>
              <a:t/>
            </a:r>
            <a:br>
              <a:rPr lang="en-US" altLang="ko-KR" spc="-100" dirty="0"/>
            </a:br>
            <a:r>
              <a:rPr lang="ko-KR" altLang="en-US" spc="-100" dirty="0">
                <a:solidFill>
                  <a:srgbClr val="48F60A"/>
                </a:solidFill>
              </a:rPr>
              <a:t>최소 권한 원칙</a:t>
            </a:r>
            <a:r>
              <a:rPr lang="ko-KR" altLang="en-US" spc="-100" dirty="0"/>
              <a:t>으로 </a:t>
            </a:r>
            <a:r>
              <a:rPr lang="en-US" altLang="ko-KR" spc="-100" dirty="0"/>
              <a:t/>
            </a:r>
            <a:br>
              <a:rPr lang="en-US" altLang="ko-KR" spc="-100" dirty="0"/>
            </a:br>
            <a:r>
              <a:rPr lang="ko-KR" altLang="en-US" spc="-100" dirty="0">
                <a:solidFill>
                  <a:schemeClr val="accent6"/>
                </a:solidFill>
              </a:rPr>
              <a:t>내부 위협 감소</a:t>
            </a:r>
            <a:endParaRPr lang="en-US" altLang="ko-KR" spc="-100" dirty="0">
              <a:solidFill>
                <a:schemeClr val="accent6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시스템 로그 파일과 </a:t>
            </a:r>
            <a:r>
              <a:rPr lang="en-US" altLang="ko-KR" dirty="0"/>
              <a:t>DNS</a:t>
            </a:r>
            <a:r>
              <a:rPr lang="ko-KR" altLang="en-US" dirty="0"/>
              <a:t>로그 </a:t>
            </a:r>
            <a:r>
              <a:rPr lang="ko-KR" altLang="en-US" dirty="0">
                <a:solidFill>
                  <a:srgbClr val="48F60A"/>
                </a:solidFill>
              </a:rPr>
              <a:t>파일의 원격에서 접근 차단</a:t>
            </a:r>
            <a:endParaRPr lang="en-US" altLang="ko-KR" dirty="0">
              <a:solidFill>
                <a:srgbClr val="48F60A"/>
              </a:solidFill>
            </a:endParaRPr>
          </a:p>
          <a:p>
            <a:pPr marL="139700" indent="0">
              <a:buNone/>
            </a:pPr>
            <a:endParaRPr lang="en-US" altLang="ko-KR" dirty="0"/>
          </a:p>
          <a:p>
            <a:r>
              <a:rPr lang="en-US" altLang="ko-KR" dirty="0"/>
              <a:t>DNS </a:t>
            </a:r>
            <a:r>
              <a:rPr lang="ko-KR" altLang="en-US" dirty="0"/>
              <a:t>서비스 안전성 강화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366192-B7CD-E360-168D-F87E51E6D9FE}"/>
              </a:ext>
            </a:extLst>
          </p:cNvPr>
          <p:cNvGraphicFramePr>
            <a:graphicFrameLocks noGrp="1"/>
          </p:cNvGraphicFramePr>
          <p:nvPr/>
        </p:nvGraphicFramePr>
        <p:xfrm>
          <a:off x="3935827" y="1484764"/>
          <a:ext cx="4622276" cy="2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573">
                  <a:extLst>
                    <a:ext uri="{9D8B030D-6E8A-4147-A177-3AD203B41FA5}">
                      <a16:colId xmlns:a16="http://schemas.microsoft.com/office/drawing/2014/main" val="3589103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472984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772351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85037140"/>
                    </a:ext>
                  </a:extLst>
                </a:gridCol>
                <a:gridCol w="671403">
                  <a:extLst>
                    <a:ext uri="{9D8B030D-6E8A-4147-A177-3AD203B41FA5}">
                      <a16:colId xmlns:a16="http://schemas.microsoft.com/office/drawing/2014/main" val="17900959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Windows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로그관리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원격에서 이벤트 로그파일 접근 차단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accent6"/>
                          </a:solidFill>
                        </a:rPr>
                        <a:t>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accent6"/>
                          </a:solidFill>
                        </a:rPr>
                        <a:t>W-71</a:t>
                      </a:r>
                      <a:endParaRPr lang="ko-KR" altLang="en-US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74592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FB6995B2-D456-2666-87D8-62D17DC94271}"/>
              </a:ext>
            </a:extLst>
          </p:cNvPr>
          <p:cNvSpPr/>
          <p:nvPr/>
        </p:nvSpPr>
        <p:spPr>
          <a:xfrm>
            <a:off x="3808948" y="1928148"/>
            <a:ext cx="962258" cy="220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r>
              <a:rPr lang="ko-KR" altLang="en-US" sz="1000" b="1" dirty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시스템 로그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C78CAE-6721-2939-C7D5-DEDACCAE7379}"/>
              </a:ext>
            </a:extLst>
          </p:cNvPr>
          <p:cNvSpPr/>
          <p:nvPr/>
        </p:nvSpPr>
        <p:spPr>
          <a:xfrm>
            <a:off x="6263230" y="1928148"/>
            <a:ext cx="962258" cy="220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r>
              <a:rPr lang="en-US" altLang="ko-KR" sz="1000" b="1" dirty="0" err="1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dns</a:t>
            </a:r>
            <a:r>
              <a:rPr lang="ko-KR" altLang="en-US" sz="1000" b="1" dirty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 로그</a:t>
            </a:r>
          </a:p>
        </p:txBody>
      </p:sp>
      <p:pic>
        <p:nvPicPr>
          <p:cNvPr id="8" name="그림 7" descr="텍스트, 스크린샷, 번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60D877-ECA9-371C-9D9B-C10D9318BB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" r="56135" b="33124"/>
          <a:stretch>
            <a:fillRect/>
          </a:stretch>
        </p:blipFill>
        <p:spPr>
          <a:xfrm>
            <a:off x="6260947" y="2203583"/>
            <a:ext cx="2496773" cy="2131472"/>
          </a:xfrm>
          <a:prstGeom prst="rect">
            <a:avLst/>
          </a:prstGeom>
        </p:spPr>
      </p:pic>
      <p:pic>
        <p:nvPicPr>
          <p:cNvPr id="12" name="그림 11" descr="텍스트, 스크린샷, 디스플레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7F6912-0988-EB18-93F7-60CCF414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4" r="56690" b="29540"/>
          <a:stretch>
            <a:fillRect/>
          </a:stretch>
        </p:blipFill>
        <p:spPr>
          <a:xfrm>
            <a:off x="3797375" y="2212091"/>
            <a:ext cx="2378280" cy="21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0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30;p56"/>
          <p:cNvSpPr txBox="1">
            <a:spLocks noGrp="1"/>
          </p:cNvSpPr>
          <p:nvPr>
            <p:ph type="title"/>
          </p:nvPr>
        </p:nvSpPr>
        <p:spPr>
          <a:xfrm>
            <a:off x="1044450" y="1014900"/>
            <a:ext cx="7055100" cy="31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5700" dirty="0">
                <a:solidFill>
                  <a:schemeClr val="accent1"/>
                </a:solidFill>
              </a:rPr>
              <a:t>Trouble</a:t>
            </a:r>
            <a:br>
              <a:rPr lang="en-US" sz="5700" dirty="0">
                <a:solidFill>
                  <a:schemeClr val="accent1"/>
                </a:solidFill>
              </a:rPr>
            </a:br>
            <a:r>
              <a:rPr lang="en-US" sz="5700" dirty="0">
                <a:solidFill>
                  <a:schemeClr val="bg1"/>
                </a:solidFill>
              </a:rPr>
              <a:t>Shooting</a:t>
            </a:r>
            <a:endParaRPr sz="5700" dirty="0">
              <a:solidFill>
                <a:schemeClr val="bg1"/>
              </a:solidFill>
            </a:endParaRPr>
          </a:p>
        </p:txBody>
      </p:sp>
      <p:grpSp>
        <p:nvGrpSpPr>
          <p:cNvPr id="7" name="Google Shape;833;p56"/>
          <p:cNvGrpSpPr/>
          <p:nvPr/>
        </p:nvGrpSpPr>
        <p:grpSpPr>
          <a:xfrm>
            <a:off x="548304" y="2574692"/>
            <a:ext cx="1683227" cy="2119000"/>
            <a:chOff x="548303" y="2574691"/>
            <a:chExt cx="1683227" cy="2119000"/>
          </a:xfrm>
        </p:grpSpPr>
        <p:sp>
          <p:nvSpPr>
            <p:cNvPr id="8" name="Google Shape;834;p56"/>
            <p:cNvSpPr/>
            <p:nvPr/>
          </p:nvSpPr>
          <p:spPr>
            <a:xfrm rot="900013">
              <a:off x="7700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sp>
          <p:nvSpPr>
            <p:cNvPr id="9" name="Google Shape;835;p56"/>
            <p:cNvSpPr/>
            <p:nvPr/>
          </p:nvSpPr>
          <p:spPr>
            <a:xfrm rot="900013">
              <a:off x="808166" y="2698300"/>
              <a:ext cx="1201602" cy="1871782"/>
            </a:xfrm>
            <a:custGeom>
              <a:avLst/>
              <a:gdLst/>
              <a:ahLst/>
              <a:cxnLst/>
              <a:rect l="l" t="t" r="r" b="b"/>
              <a:pathLst>
                <a:path w="10628" h="16556" extrusionOk="0">
                  <a:moveTo>
                    <a:pt x="4145" y="3133"/>
                  </a:moveTo>
                  <a:cubicBezTo>
                    <a:pt x="4699" y="1831"/>
                    <a:pt x="6193" y="1229"/>
                    <a:pt x="7495" y="1783"/>
                  </a:cubicBezTo>
                  <a:cubicBezTo>
                    <a:pt x="8796" y="2313"/>
                    <a:pt x="9398" y="3832"/>
                    <a:pt x="8844" y="5109"/>
                  </a:cubicBezTo>
                  <a:cubicBezTo>
                    <a:pt x="8314" y="6410"/>
                    <a:pt x="6796" y="7012"/>
                    <a:pt x="5518" y="6482"/>
                  </a:cubicBezTo>
                  <a:cubicBezTo>
                    <a:pt x="4217" y="5928"/>
                    <a:pt x="3615" y="4434"/>
                    <a:pt x="4145" y="3133"/>
                  </a:cubicBezTo>
                  <a:close/>
                  <a:moveTo>
                    <a:pt x="2024" y="16145"/>
                  </a:moveTo>
                  <a:lnTo>
                    <a:pt x="5615" y="7639"/>
                  </a:lnTo>
                  <a:cubicBezTo>
                    <a:pt x="7326" y="8073"/>
                    <a:pt x="9133" y="7205"/>
                    <a:pt x="9856" y="5542"/>
                  </a:cubicBezTo>
                  <a:cubicBezTo>
                    <a:pt x="10627" y="3687"/>
                    <a:pt x="9760" y="1566"/>
                    <a:pt x="7904" y="795"/>
                  </a:cubicBezTo>
                  <a:cubicBezTo>
                    <a:pt x="6073" y="0"/>
                    <a:pt x="3928" y="868"/>
                    <a:pt x="3157" y="2723"/>
                  </a:cubicBezTo>
                  <a:cubicBezTo>
                    <a:pt x="2458" y="4386"/>
                    <a:pt x="3109" y="6290"/>
                    <a:pt x="4603" y="7229"/>
                  </a:cubicBezTo>
                  <a:lnTo>
                    <a:pt x="1880" y="13663"/>
                  </a:lnTo>
                  <a:lnTo>
                    <a:pt x="819" y="13230"/>
                  </a:lnTo>
                  <a:cubicBezTo>
                    <a:pt x="554" y="13109"/>
                    <a:pt x="241" y="13230"/>
                    <a:pt x="121" y="13519"/>
                  </a:cubicBezTo>
                  <a:cubicBezTo>
                    <a:pt x="0" y="13784"/>
                    <a:pt x="121" y="14097"/>
                    <a:pt x="410" y="14218"/>
                  </a:cubicBezTo>
                  <a:lnTo>
                    <a:pt x="1470" y="14675"/>
                  </a:lnTo>
                  <a:lnTo>
                    <a:pt x="1012" y="15736"/>
                  </a:lnTo>
                  <a:cubicBezTo>
                    <a:pt x="892" y="16001"/>
                    <a:pt x="1036" y="16314"/>
                    <a:pt x="1301" y="16435"/>
                  </a:cubicBezTo>
                  <a:cubicBezTo>
                    <a:pt x="1591" y="16555"/>
                    <a:pt x="1904" y="16411"/>
                    <a:pt x="2024" y="16145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</p:grpSp>
      <p:sp>
        <p:nvSpPr>
          <p:cNvPr id="10" name="Google Shape;831;p56"/>
          <p:cNvSpPr/>
          <p:nvPr/>
        </p:nvSpPr>
        <p:spPr>
          <a:xfrm>
            <a:off x="418976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/>
            <a:endParaRPr/>
          </a:p>
        </p:txBody>
      </p:sp>
      <p:sp>
        <p:nvSpPr>
          <p:cNvPr id="11" name="Google Shape;832;p56"/>
          <p:cNvSpPr/>
          <p:nvPr/>
        </p:nvSpPr>
        <p:spPr>
          <a:xfrm>
            <a:off x="8099551" y="889503"/>
            <a:ext cx="625475" cy="603528"/>
          </a:xfrm>
          <a:custGeom>
            <a:avLst/>
            <a:gdLst/>
            <a:ahLst/>
            <a:cxnLst/>
            <a:rect l="l" t="t" r="r" b="b"/>
            <a:pathLst>
              <a:path w="3447" h="3326" extrusionOk="0">
                <a:moveTo>
                  <a:pt x="1278" y="0"/>
                </a:moveTo>
                <a:lnTo>
                  <a:pt x="1398" y="1277"/>
                </a:lnTo>
                <a:lnTo>
                  <a:pt x="145" y="916"/>
                </a:lnTo>
                <a:lnTo>
                  <a:pt x="0" y="1783"/>
                </a:lnTo>
                <a:lnTo>
                  <a:pt x="1181" y="1880"/>
                </a:lnTo>
                <a:lnTo>
                  <a:pt x="410" y="2916"/>
                </a:lnTo>
                <a:lnTo>
                  <a:pt x="1229" y="3326"/>
                </a:lnTo>
                <a:lnTo>
                  <a:pt x="1711" y="2241"/>
                </a:lnTo>
                <a:lnTo>
                  <a:pt x="2266" y="3326"/>
                </a:lnTo>
                <a:lnTo>
                  <a:pt x="3037" y="2916"/>
                </a:lnTo>
                <a:lnTo>
                  <a:pt x="2266" y="1880"/>
                </a:lnTo>
                <a:lnTo>
                  <a:pt x="3446" y="1783"/>
                </a:lnTo>
                <a:lnTo>
                  <a:pt x="3350" y="916"/>
                </a:lnTo>
                <a:lnTo>
                  <a:pt x="2049" y="1277"/>
                </a:lnTo>
                <a:lnTo>
                  <a:pt x="21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/>
            <a:endParaRPr/>
          </a:p>
        </p:txBody>
      </p:sp>
    </p:spTree>
    <p:extLst>
      <p:ext uri="{BB962C8B-B14F-4D97-AF65-F5344CB8AC3E}">
        <p14:creationId xmlns:p14="http://schemas.microsoft.com/office/powerpoint/2010/main" val="23445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트러블 슈팅 </a:t>
            </a:r>
            <a:r>
              <a:rPr lang="en-US" altLang="ko-KR" dirty="0"/>
              <a:t>(</a:t>
            </a:r>
            <a:r>
              <a:rPr lang="ko-KR" altLang="en-US" dirty="0"/>
              <a:t>윈도우 와 </a:t>
            </a:r>
            <a:r>
              <a:rPr lang="en-US" altLang="ko-KR" dirty="0" smtClean="0"/>
              <a:t>Rocky</a:t>
            </a:r>
            <a:r>
              <a:rPr lang="ko-KR" altLang="en-US" dirty="0" smtClean="0"/>
              <a:t> </a:t>
            </a:r>
            <a:r>
              <a:rPr lang="en-US" altLang="ko-KR" dirty="0"/>
              <a:t>SSH </a:t>
            </a:r>
            <a:r>
              <a:rPr lang="ko-KR" altLang="en-US" dirty="0"/>
              <a:t>접속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3240000" cy="3418289"/>
          </a:xfrm>
        </p:spPr>
        <p:txBody>
          <a:bodyPr/>
          <a:lstStyle/>
          <a:p>
            <a:r>
              <a:rPr lang="ko-KR" altLang="en-US" dirty="0"/>
              <a:t>키 파일이 권한에 </a:t>
            </a:r>
            <a:r>
              <a:rPr lang="en-US" altLang="ko-KR" dirty="0"/>
              <a:t>Users</a:t>
            </a:r>
            <a:r>
              <a:rPr lang="ko-KR" altLang="en-US" dirty="0"/>
              <a:t>가 포함되어 </a:t>
            </a:r>
            <a:r>
              <a:rPr lang="ko-KR" altLang="en-US" dirty="0">
                <a:solidFill>
                  <a:srgbClr val="48F60A"/>
                </a:solidFill>
              </a:rPr>
              <a:t>최소 권한 원칙 위배</a:t>
            </a:r>
            <a:endParaRPr lang="en-US" altLang="ko-KR" dirty="0">
              <a:solidFill>
                <a:srgbClr val="48F60A"/>
              </a:solidFill>
            </a:endParaRPr>
          </a:p>
          <a:p>
            <a:endParaRPr lang="en-US" altLang="ko-KR" dirty="0">
              <a:solidFill>
                <a:srgbClr val="48F60A"/>
              </a:solidFill>
            </a:endParaRPr>
          </a:p>
          <a:p>
            <a:r>
              <a:rPr lang="en-US" altLang="ko-KR" spc="-100" dirty="0"/>
              <a:t>Rocky</a:t>
            </a:r>
            <a:r>
              <a:rPr lang="ko-KR" altLang="en-US" spc="-100" dirty="0"/>
              <a:t>의</a:t>
            </a:r>
            <a:r>
              <a:rPr lang="en-US" altLang="ko-KR" spc="-100" dirty="0"/>
              <a:t> ssh</a:t>
            </a:r>
            <a:r>
              <a:rPr lang="ko-KR" altLang="en-US" spc="-100" dirty="0"/>
              <a:t>가 보안 위험으로 판단 하여</a:t>
            </a:r>
            <a:r>
              <a:rPr lang="ko-KR" altLang="en-US" spc="-100" dirty="0">
                <a:solidFill>
                  <a:srgbClr val="48F60A"/>
                </a:solidFill>
              </a:rPr>
              <a:t> 접속 거부</a:t>
            </a:r>
            <a:endParaRPr lang="en-US" altLang="ko-KR" spc="-100" dirty="0">
              <a:solidFill>
                <a:srgbClr val="48F60A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공개키 파일 권한에 </a:t>
            </a:r>
            <a:r>
              <a:rPr lang="ko-KR" altLang="en-US" dirty="0">
                <a:solidFill>
                  <a:srgbClr val="48F60A"/>
                </a:solidFill>
              </a:rPr>
              <a:t>상속과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48F60A"/>
                </a:solidFill>
              </a:rPr>
              <a:t>Users</a:t>
            </a:r>
            <a:r>
              <a:rPr lang="ko-KR" altLang="en-US" dirty="0">
                <a:solidFill>
                  <a:srgbClr val="48F60A"/>
                </a:solidFill>
              </a:rPr>
              <a:t>를 제거하여 해결</a:t>
            </a:r>
            <a:endParaRPr lang="en-US" altLang="ko-KR" dirty="0">
              <a:solidFill>
                <a:srgbClr val="48F60A"/>
              </a:solidFill>
            </a:endParaRPr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C431954D-DBEB-52AC-611B-11A89D7050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85" r="36024"/>
          <a:stretch>
            <a:fillRect/>
          </a:stretch>
        </p:blipFill>
        <p:spPr>
          <a:xfrm>
            <a:off x="4014720" y="1697910"/>
            <a:ext cx="4562011" cy="2350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2A4111-FA53-2F21-4CB6-25CF0FEF2EF2}"/>
              </a:ext>
            </a:extLst>
          </p:cNvPr>
          <p:cNvSpPr/>
          <p:nvPr/>
        </p:nvSpPr>
        <p:spPr>
          <a:xfrm>
            <a:off x="4165791" y="3771514"/>
            <a:ext cx="3659950" cy="148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srgbClr val="F8F5FF"/>
              </a:solidFill>
              <a:latin typeface="Arial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0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32000" y="1462750"/>
            <a:ext cx="8280000" cy="3418289"/>
          </a:xfrm>
        </p:spPr>
        <p:txBody>
          <a:bodyPr/>
          <a:lstStyle/>
          <a:p>
            <a:r>
              <a:rPr lang="ko-KR" altLang="en-US" dirty="0"/>
              <a:t>보안 설정과 로그 필터링을 구성하면서 운영 단계에서 </a:t>
            </a:r>
            <a:r>
              <a:rPr lang="ko-KR" altLang="en-US" dirty="0">
                <a:solidFill>
                  <a:srgbClr val="48F60A"/>
                </a:solidFill>
              </a:rPr>
              <a:t>문제를 발견하고 대응하는 능력</a:t>
            </a:r>
            <a:r>
              <a:rPr lang="ko-KR" altLang="en-US" dirty="0"/>
              <a:t>이 구축 과정만큼 중요하다는 사실을 느낄 수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아울러 권한 관리와 보안 정책의 세부 요소가 시스템 전반에 큰 영향을 미친다는 점을 경험하며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48F60A"/>
                </a:solidFill>
              </a:rPr>
              <a:t>보안은 무엇보다 사전 예방이 핵심</a:t>
            </a:r>
            <a:r>
              <a:rPr lang="ko-KR" altLang="en-US" dirty="0"/>
              <a:t>임을 다시 한 번 확인하게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134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bile Password Manager App Pitch Deck by Slidesgo">
  <a:themeElements>
    <a:clrScheme name="Simple Light">
      <a:dk1>
        <a:srgbClr val="252640"/>
      </a:dk1>
      <a:lt1>
        <a:srgbClr val="F8F5FF"/>
      </a:lt1>
      <a:dk2>
        <a:srgbClr val="E6E1F5"/>
      </a:dk2>
      <a:lt2>
        <a:srgbClr val="225C73"/>
      </a:lt2>
      <a:accent1>
        <a:srgbClr val="0BC4D9"/>
      </a:accent1>
      <a:accent2>
        <a:srgbClr val="F2A341"/>
      </a:accent2>
      <a:accent3>
        <a:srgbClr val="FED583"/>
      </a:accent3>
      <a:accent4>
        <a:srgbClr val="FFA485"/>
      </a:accent4>
      <a:accent5>
        <a:srgbClr val="F2AB9B"/>
      </a:accent5>
      <a:accent6>
        <a:srgbClr val="FFFFFF"/>
      </a:accent6>
      <a:hlink>
        <a:srgbClr val="2526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3774</Words>
  <Application>Microsoft Office PowerPoint</Application>
  <PresentationFormat>화면 슬라이드 쇼(16:9)</PresentationFormat>
  <Paragraphs>1862</Paragraphs>
  <Slides>130</Slides>
  <Notes>15</Notes>
  <HiddenSlides>3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9" baseType="lpstr">
      <vt:lpstr>HY견고딕</vt:lpstr>
      <vt:lpstr>Play</vt:lpstr>
      <vt:lpstr>Poppins</vt:lpstr>
      <vt:lpstr>Rubik</vt:lpstr>
      <vt:lpstr>Rubik Medium</vt:lpstr>
      <vt:lpstr>맑은 고딕</vt:lpstr>
      <vt:lpstr>Arial</vt:lpstr>
      <vt:lpstr>Wingdings</vt:lpstr>
      <vt:lpstr>Mobile Password Manager App Pitch Deck by Slidesgo</vt:lpstr>
      <vt:lpstr>푸드파이터 밥세권</vt:lpstr>
      <vt:lpstr>PowerPoint 프레젠테이션</vt:lpstr>
      <vt:lpstr>프로젝트 배경</vt:lpstr>
      <vt:lpstr>고객사 설명 (본사)</vt:lpstr>
      <vt:lpstr>고객사 설명 (지사)</vt:lpstr>
      <vt:lpstr>추진 배경</vt:lpstr>
      <vt:lpstr>추진 배경</vt:lpstr>
      <vt:lpstr>시나리오 요약</vt:lpstr>
      <vt:lpstr>시나리오 요약</vt:lpstr>
      <vt:lpstr>시나리오 요약</vt:lpstr>
      <vt:lpstr>사업 목표</vt:lpstr>
      <vt:lpstr>사용 툴</vt:lpstr>
      <vt:lpstr>사용 툴</vt:lpstr>
      <vt:lpstr>수행 일정</vt:lpstr>
      <vt:lpstr>사업 목적</vt:lpstr>
      <vt:lpstr>분석 및 점검</vt:lpstr>
      <vt:lpstr>사업 범위</vt:lpstr>
      <vt:lpstr>자산 범위</vt:lpstr>
      <vt:lpstr>점검 범위</vt:lpstr>
      <vt:lpstr>점검 범위</vt:lpstr>
      <vt:lpstr>PowerPoint 프레젠테이션</vt:lpstr>
      <vt:lpstr>기존 인프라</vt:lpstr>
      <vt:lpstr>기존 인프라 문제점</vt:lpstr>
      <vt:lpstr>기존 인프라 문제점</vt:lpstr>
      <vt:lpstr>기존 인프라 문제점</vt:lpstr>
      <vt:lpstr>기존 인프라 문제점</vt:lpstr>
      <vt:lpstr>기존 인프라 문제점</vt:lpstr>
      <vt:lpstr>개선 인프라</vt:lpstr>
      <vt:lpstr>개선된 인프라</vt:lpstr>
      <vt:lpstr>개선된 인프라</vt:lpstr>
      <vt:lpstr>개선된 인프라</vt:lpstr>
      <vt:lpstr>개선된 인프라</vt:lpstr>
      <vt:lpstr>개선된 인프라</vt:lpstr>
      <vt:lpstr>개선된 인프라</vt:lpstr>
      <vt:lpstr>PowerPoint 프레젠테이션</vt:lpstr>
      <vt:lpstr>평가 기준</vt:lpstr>
      <vt:lpstr>UNIX</vt:lpstr>
      <vt:lpstr>WINDOWS</vt:lpstr>
      <vt:lpstr>DBMS</vt:lpstr>
      <vt:lpstr>보안 장비</vt:lpstr>
      <vt:lpstr>네트워크 장비</vt:lpstr>
      <vt:lpstr>웹</vt:lpstr>
      <vt:lpstr>수행 결과 </vt:lpstr>
      <vt:lpstr>팀원 소개</vt:lpstr>
      <vt:lpstr>팀원 소개</vt:lpstr>
      <vt:lpstr>김기수</vt:lpstr>
      <vt:lpstr>보안 규정·지침·절차 검토 결과 보고서</vt:lpstr>
      <vt:lpstr>보안 규정·지침·절차 검토 결과 보고서</vt:lpstr>
      <vt:lpstr>모의 해킹 점검 범위</vt:lpstr>
      <vt:lpstr>모의 해킹 점검 범위</vt:lpstr>
      <vt:lpstr>모의 해킹 기간 및 사용 도구</vt:lpstr>
      <vt:lpstr>취약점 요약</vt:lpstr>
      <vt:lpstr>모의 해킹 (문의게시판-DB 정보 노출)</vt:lpstr>
      <vt:lpstr>모의 해킹 (문의게시판-DB 정보 노출)</vt:lpstr>
      <vt:lpstr>개선 방안 (문의게시판-DB 정보 노출)</vt:lpstr>
      <vt:lpstr>개선 방안 (문의게시판-DB 정보 노출)</vt:lpstr>
      <vt:lpstr>모의 해킹 (관리자 페이지-CSRF)</vt:lpstr>
      <vt:lpstr>모의 해킹 (관리자 페이지-CSRF)</vt:lpstr>
      <vt:lpstr>개선 방안 (관리자 페이지-CSRF)</vt:lpstr>
      <vt:lpstr>개선 방안 (관리자 페이지-CSRF)</vt:lpstr>
      <vt:lpstr>모의 해킹 (회원가입-Stored XSS)</vt:lpstr>
      <vt:lpstr>모의 해킹 (회원가입-Stored XSS)</vt:lpstr>
      <vt:lpstr>개선 방안 (회원가입-Stored XSS)</vt:lpstr>
      <vt:lpstr>느낀점</vt:lpstr>
      <vt:lpstr>강버들</vt:lpstr>
      <vt:lpstr>본사·지사 터널링 개요</vt:lpstr>
      <vt:lpstr>IPsec 암호화 구조 – Phase 1 ~ 2</vt:lpstr>
      <vt:lpstr>OSPF 적용</vt:lpstr>
      <vt:lpstr>OSPF Neighbor 형성</vt:lpstr>
      <vt:lpstr>네트워크 트래픽 보안 설정 </vt:lpstr>
      <vt:lpstr>네트워크 트래픽 보안 설정 </vt:lpstr>
      <vt:lpstr>네트워크 트래픽 보안 설정</vt:lpstr>
      <vt:lpstr>Trouble Shooting</vt:lpstr>
      <vt:lpstr>NAT 예외 누락으로 인한 터널 실패</vt:lpstr>
      <vt:lpstr>NAT 예외 누락으로 인한 터널 실패</vt:lpstr>
      <vt:lpstr>OSPF Neighbor 형성</vt:lpstr>
      <vt:lpstr>느낀점</vt:lpstr>
      <vt:lpstr>이태호</vt:lpstr>
      <vt:lpstr>서비스 차단(Proxy ARP)</vt:lpstr>
      <vt:lpstr>서비스 차단(CDP)</vt:lpstr>
      <vt:lpstr>네트워크 이중화(취약)</vt:lpstr>
      <vt:lpstr>네트워크 이중화(보안)</vt:lpstr>
      <vt:lpstr>논리적 네트워크 분할(취약)</vt:lpstr>
      <vt:lpstr>논리적 네트워크 분할(보안)</vt:lpstr>
      <vt:lpstr>Trouble Shooting</vt:lpstr>
      <vt:lpstr>트러블 슈팅</vt:lpstr>
      <vt:lpstr>트러블 슈팅</vt:lpstr>
      <vt:lpstr>느낀점</vt:lpstr>
      <vt:lpstr>이서진</vt:lpstr>
      <vt:lpstr>DNS 란?</vt:lpstr>
      <vt:lpstr>윈도우 DNS 구축</vt:lpstr>
      <vt:lpstr>윈도우 DNS 보안 설정</vt:lpstr>
      <vt:lpstr>윈도우 DNS 보안 설정</vt:lpstr>
      <vt:lpstr>윈도우 DNS 보안 설정</vt:lpstr>
      <vt:lpstr>윈도우 DNS 보안 설정</vt:lpstr>
      <vt:lpstr>윈도우 DNS 보안 설정</vt:lpstr>
      <vt:lpstr>Trouble Shooting</vt:lpstr>
      <vt:lpstr>트러블 슈팅 (윈도우 와 Rocky SSH 접속)</vt:lpstr>
      <vt:lpstr>느낀점</vt:lpstr>
      <vt:lpstr>이남혁</vt:lpstr>
      <vt:lpstr>본사·지사 DB 이중화</vt:lpstr>
      <vt:lpstr>본사·지사 DB 이중화 - 동기화</vt:lpstr>
      <vt:lpstr>본사·지사 DB 이중화 - 복제 검증</vt:lpstr>
      <vt:lpstr>백업 서버 구축</vt:lpstr>
      <vt:lpstr>백업 서버 구축</vt:lpstr>
      <vt:lpstr>백업 서버 구축</vt:lpstr>
      <vt:lpstr>Trouble Shooting</vt:lpstr>
      <vt:lpstr>백업 무결성 검증 문제</vt:lpstr>
      <vt:lpstr>백업 무결성 검증 문제 해결</vt:lpstr>
      <vt:lpstr>백업 무결성 검증 문제 해결</vt:lpstr>
      <vt:lpstr>느낀점</vt:lpstr>
      <vt:lpstr>최장현</vt:lpstr>
      <vt:lpstr>정책서</vt:lpstr>
      <vt:lpstr>정책서</vt:lpstr>
      <vt:lpstr>Log(모니터링)</vt:lpstr>
      <vt:lpstr>Log(모니터링)</vt:lpstr>
      <vt:lpstr>Log 서버 설정(1/5)</vt:lpstr>
      <vt:lpstr>Log 서버 설정(2/5)</vt:lpstr>
      <vt:lpstr>Log 서버 설정(3/5)</vt:lpstr>
      <vt:lpstr>Log 서버 설정(4/5)</vt:lpstr>
      <vt:lpstr>Log 서버 설정(5/5)</vt:lpstr>
      <vt:lpstr>Log(모니터링)</vt:lpstr>
      <vt:lpstr>Log(모니터링)</vt:lpstr>
      <vt:lpstr>Log 서버 보안 조치</vt:lpstr>
      <vt:lpstr>Log 서버 보안 조치</vt:lpstr>
      <vt:lpstr>Trouble Shooting</vt:lpstr>
      <vt:lpstr>로그 서버 초기 세팅 시 과부하 문제</vt:lpstr>
      <vt:lpstr>느낀점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푸드파이터 밥세권</dc:title>
  <dc:creator>Lee Tae Ho</dc:creator>
  <cp:lastModifiedBy>Windows 사용자</cp:lastModifiedBy>
  <cp:revision>448</cp:revision>
  <dcterms:modified xsi:type="dcterms:W3CDTF">2025-12-17T00:08:55Z</dcterms:modified>
  <cp:version/>
</cp:coreProperties>
</file>